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2" r:id="rId3"/>
    <p:sldId id="294" r:id="rId4"/>
    <p:sldId id="284" r:id="rId5"/>
    <p:sldId id="272" r:id="rId6"/>
    <p:sldId id="258" r:id="rId7"/>
    <p:sldId id="295" r:id="rId8"/>
    <p:sldId id="259" r:id="rId9"/>
    <p:sldId id="273" r:id="rId10"/>
    <p:sldId id="260" r:id="rId11"/>
    <p:sldId id="274" r:id="rId12"/>
    <p:sldId id="293" r:id="rId13"/>
    <p:sldId id="297" r:id="rId14"/>
    <p:sldId id="296" r:id="rId15"/>
    <p:sldId id="261" r:id="rId16"/>
    <p:sldId id="275" r:id="rId17"/>
    <p:sldId id="282" r:id="rId18"/>
    <p:sldId id="262" r:id="rId19"/>
    <p:sldId id="276" r:id="rId20"/>
    <p:sldId id="303" r:id="rId21"/>
    <p:sldId id="266" r:id="rId22"/>
    <p:sldId id="280" r:id="rId23"/>
    <p:sldId id="267" r:id="rId24"/>
    <p:sldId id="281" r:id="rId25"/>
    <p:sldId id="271" r:id="rId26"/>
    <p:sldId id="286" r:id="rId27"/>
    <p:sldId id="263" r:id="rId28"/>
    <p:sldId id="277" r:id="rId29"/>
    <p:sldId id="264" r:id="rId30"/>
    <p:sldId id="278" r:id="rId31"/>
    <p:sldId id="290" r:id="rId32"/>
    <p:sldId id="265" r:id="rId33"/>
    <p:sldId id="279" r:id="rId34"/>
    <p:sldId id="291" r:id="rId35"/>
    <p:sldId id="302" r:id="rId36"/>
    <p:sldId id="26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6"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2022/08/29</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2022/08/29</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8.jpeg"/><Relationship Id="rId7"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8.jpeg"/><Relationship Id="rId7"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3.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0.jpeg"/><Relationship Id="rId9"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8.jpeg"/><Relationship Id="rId7"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3.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0.jpeg"/><Relationship Id="rId9" Type="http://schemas.openxmlformats.org/officeDocument/2006/relationships/image" Target="../media/image26.jpeg"/></Relationships>
</file>

<file path=ppt/slides/_rels/slide3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8.jpeg"/><Relationship Id="rId7" Type="http://schemas.openxmlformats.org/officeDocument/2006/relationships/image" Target="../media/image2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0.jpeg"/></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104" y="753151"/>
            <a:ext cx="4784608" cy="5098093"/>
          </a:xfrm>
          <a:prstGeom prst="rect">
            <a:avLst/>
          </a:prstGeom>
          <a:solidFill>
            <a:schemeClr val="accent1"/>
          </a:solidFill>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7175062" y="3902459"/>
            <a:ext cx="3714356" cy="830997"/>
          </a:xfrm>
          <a:prstGeom prst="rect">
            <a:avLst/>
          </a:prstGeom>
          <a:noFill/>
        </p:spPr>
        <p:txBody>
          <a:bodyPr wrap="square" rtlCol="0">
            <a:spAutoFit/>
          </a:bodyPr>
          <a:lstStyle/>
          <a:p>
            <a:r>
              <a:rPr lang="en-ZA" sz="4800">
                <a:latin typeface="Bahnschrift SemiBold" panose="020B0502040204020203" pitchFamily="34" charset="0"/>
              </a:rPr>
              <a:t>WELCOME</a:t>
            </a:r>
          </a:p>
        </p:txBody>
      </p:sp>
    </p:spTree>
    <p:extLst>
      <p:ext uri="{BB962C8B-B14F-4D97-AF65-F5344CB8AC3E}">
        <p14:creationId xmlns:p14="http://schemas.microsoft.com/office/powerpoint/2010/main" val="372873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900" fill="hold"/>
                                        <p:tgtEl>
                                          <p:spTgt spid="4"/>
                                        </p:tgtEl>
                                        <p:attrNameLst>
                                          <p:attrName>ppt_x</p:attrName>
                                        </p:attrNameLst>
                                      </p:cBhvr>
                                      <p:tavLst>
                                        <p:tav tm="0">
                                          <p:val>
                                            <p:strVal val="#ppt_x"/>
                                          </p:val>
                                        </p:tav>
                                        <p:tav tm="100000">
                                          <p:val>
                                            <p:strVal val="#ppt_x"/>
                                          </p:val>
                                        </p:tav>
                                      </p:tavLst>
                                    </p:anim>
                                    <p:anim calcmode="lin" valueType="num">
                                      <p:cBhvr additive="base">
                                        <p:cTn id="8" dur="19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9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2000"/>
                                        <p:tgtEl>
                                          <p:spTgt spid="1032"/>
                                        </p:tgtEl>
                                      </p:cBhvr>
                                    </p:animEffect>
                                  </p:childTnLst>
                                </p:cTn>
                              </p:par>
                            </p:childTnLst>
                          </p:cTn>
                        </p:par>
                        <p:par>
                          <p:cTn id="13" fill="hold">
                            <p:stCondLst>
                              <p:cond delay="3900"/>
                            </p:stCondLst>
                            <p:childTnLst>
                              <p:par>
                                <p:cTn id="14" presetID="3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par>
                          <p:cTn id="20" fill="hold">
                            <p:stCondLst>
                              <p:cond delay="4900"/>
                            </p:stCondLst>
                            <p:childTnLst>
                              <p:par>
                                <p:cTn id="21" presetID="45"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600"/>
                                        <p:tgtEl>
                                          <p:spTgt spid="2"/>
                                        </p:tgtEl>
                                      </p:cBhvr>
                                    </p:animEffect>
                                    <p:anim calcmode="lin" valueType="num">
                                      <p:cBhvr>
                                        <p:cTn id="24" dur="4600" fill="hold"/>
                                        <p:tgtEl>
                                          <p:spTgt spid="2"/>
                                        </p:tgtEl>
                                        <p:attrNameLst>
                                          <p:attrName>ppt_w</p:attrName>
                                        </p:attrNameLst>
                                      </p:cBhvr>
                                      <p:tavLst>
                                        <p:tav tm="0" fmla="#ppt_w*sin(2.5*pi*$)">
                                          <p:val>
                                            <p:fltVal val="0"/>
                                          </p:val>
                                        </p:tav>
                                        <p:tav tm="100000">
                                          <p:val>
                                            <p:fltVal val="1"/>
                                          </p:val>
                                        </p:tav>
                                      </p:tavLst>
                                    </p:anim>
                                    <p:anim calcmode="lin" valueType="num">
                                      <p:cBhvr>
                                        <p:cTn id="25" dur="46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3"/>
                                        </p:tgtEl>
                                        <p:attrNameLst>
                                          <p:attrName>ppt_x</p:attrName>
                                        </p:attrNameLst>
                                      </p:cBhvr>
                                      <p:tavLst>
                                        <p:tav tm="0">
                                          <p:val>
                                            <p:strVal val="ppt_x"/>
                                          </p:val>
                                        </p:tav>
                                        <p:tav tm="100000">
                                          <p:val>
                                            <p:strVal val="ppt_x"/>
                                          </p:val>
                                        </p:tav>
                                      </p:tavLst>
                                    </p:anim>
                                    <p:anim calcmode="lin" valueType="num">
                                      <p:cBhvr additive="base">
                                        <p:cTn id="30" dur="500"/>
                                        <p:tgtEl>
                                          <p:spTgt spid="3"/>
                                        </p:tgtEl>
                                        <p:attrNameLst>
                                          <p:attrName>ppt_y</p:attrName>
                                        </p:attrNameLst>
                                      </p:cBhvr>
                                      <p:tavLst>
                                        <p:tav tm="0">
                                          <p:val>
                                            <p:strVal val="ppt_y"/>
                                          </p:val>
                                        </p:tav>
                                        <p:tav tm="100000">
                                          <p:val>
                                            <p:strVal val="1+ppt_h/2"/>
                                          </p:val>
                                        </p:tav>
                                      </p:tavLst>
                                    </p:anim>
                                    <p:set>
                                      <p:cBhvr>
                                        <p:cTn id="31" dur="1" fill="hold">
                                          <p:stCondLst>
                                            <p:cond delay="499"/>
                                          </p:stCondLst>
                                        </p:cTn>
                                        <p:tgtEl>
                                          <p:spTgt spid="3"/>
                                        </p:tgtEl>
                                        <p:attrNameLst>
                                          <p:attrName>style.visibility</p:attrName>
                                        </p:attrNameLst>
                                      </p:cBhvr>
                                      <p:to>
                                        <p:strVal val="hidden"/>
                                      </p:to>
                                    </p:set>
                                  </p:childTnLst>
                                </p:cTn>
                              </p:par>
                            </p:childTnLst>
                          </p:cTn>
                        </p:par>
                        <p:par>
                          <p:cTn id="32" fill="hold">
                            <p:stCondLst>
                              <p:cond delay="500"/>
                            </p:stCondLst>
                            <p:childTnLst>
                              <p:par>
                                <p:cTn id="33" presetID="2" presetClass="exit" presetSubtype="4" fill="hold" nodeType="afterEffect">
                                  <p:stCondLst>
                                    <p:cond delay="0"/>
                                  </p:stCondLst>
                                  <p:childTnLst>
                                    <p:anim calcmode="lin" valueType="num">
                                      <p:cBhvr additive="base">
                                        <p:cTn id="34" dur="500"/>
                                        <p:tgtEl>
                                          <p:spTgt spid="1032"/>
                                        </p:tgtEl>
                                        <p:attrNameLst>
                                          <p:attrName>ppt_x</p:attrName>
                                        </p:attrNameLst>
                                      </p:cBhvr>
                                      <p:tavLst>
                                        <p:tav tm="0">
                                          <p:val>
                                            <p:strVal val="ppt_x"/>
                                          </p:val>
                                        </p:tav>
                                        <p:tav tm="100000">
                                          <p:val>
                                            <p:strVal val="ppt_x"/>
                                          </p:val>
                                        </p:tav>
                                      </p:tavLst>
                                    </p:anim>
                                    <p:anim calcmode="lin" valueType="num">
                                      <p:cBhvr additive="base">
                                        <p:cTn id="35" dur="500"/>
                                        <p:tgtEl>
                                          <p:spTgt spid="1032"/>
                                        </p:tgtEl>
                                        <p:attrNameLst>
                                          <p:attrName>ppt_y</p:attrName>
                                        </p:attrNameLst>
                                      </p:cBhvr>
                                      <p:tavLst>
                                        <p:tav tm="0">
                                          <p:val>
                                            <p:strVal val="ppt_y"/>
                                          </p:val>
                                        </p:tav>
                                        <p:tav tm="100000">
                                          <p:val>
                                            <p:strVal val="1+ppt_h/2"/>
                                          </p:val>
                                        </p:tav>
                                      </p:tavLst>
                                    </p:anim>
                                    <p:set>
                                      <p:cBhvr>
                                        <p:cTn id="36" dur="1" fill="hold">
                                          <p:stCondLst>
                                            <p:cond delay="499"/>
                                          </p:stCondLst>
                                        </p:cTn>
                                        <p:tgtEl>
                                          <p:spTgt spid="1032"/>
                                        </p:tgtEl>
                                        <p:attrNameLst>
                                          <p:attrName>style.visibility</p:attrName>
                                        </p:attrNameLst>
                                      </p:cBhvr>
                                      <p:to>
                                        <p:strVal val="hidden"/>
                                      </p:to>
                                    </p:set>
                                  </p:childTnLst>
                                </p:cTn>
                              </p:par>
                            </p:childTnLst>
                          </p:cTn>
                        </p:par>
                        <p:par>
                          <p:cTn id="37" fill="hold">
                            <p:stCondLst>
                              <p:cond delay="1000"/>
                            </p:stCondLst>
                            <p:childTnLst>
                              <p:par>
                                <p:cTn id="38" presetID="2" presetClass="exit" presetSubtype="2" fill="hold" grpId="1" nodeType="afterEffect">
                                  <p:stCondLst>
                                    <p:cond delay="0"/>
                                  </p:stCondLst>
                                  <p:childTnLst>
                                    <p:anim calcmode="lin" valueType="num">
                                      <p:cBhvr additive="base">
                                        <p:cTn id="39" dur="1000"/>
                                        <p:tgtEl>
                                          <p:spTgt spid="2"/>
                                        </p:tgtEl>
                                        <p:attrNameLst>
                                          <p:attrName>ppt_x</p:attrName>
                                        </p:attrNameLst>
                                      </p:cBhvr>
                                      <p:tavLst>
                                        <p:tav tm="0">
                                          <p:val>
                                            <p:strVal val="ppt_x"/>
                                          </p:val>
                                        </p:tav>
                                        <p:tav tm="100000">
                                          <p:val>
                                            <p:strVal val="1+ppt_w/2"/>
                                          </p:val>
                                        </p:tav>
                                      </p:tavLst>
                                    </p:anim>
                                    <p:anim calcmode="lin" valueType="num">
                                      <p:cBhvr additive="base">
                                        <p:cTn id="40" dur="1000"/>
                                        <p:tgtEl>
                                          <p:spTgt spid="2"/>
                                        </p:tgtEl>
                                        <p:attrNameLst>
                                          <p:attrName>ppt_y</p:attrName>
                                        </p:attrNameLst>
                                      </p:cBhvr>
                                      <p:tavLst>
                                        <p:tav tm="0">
                                          <p:val>
                                            <p:strVal val="ppt_y"/>
                                          </p:val>
                                        </p:tav>
                                        <p:tav tm="100000">
                                          <p:val>
                                            <p:strVal val="ppt_y"/>
                                          </p:val>
                                        </p:tav>
                                      </p:tavLst>
                                    </p:anim>
                                    <p:set>
                                      <p:cBhvr>
                                        <p:cTn id="41" dur="1" fill="hold">
                                          <p:stCondLst>
                                            <p:cond delay="999"/>
                                          </p:stCondLst>
                                        </p:cTn>
                                        <p:tgtEl>
                                          <p:spTgt spid="2"/>
                                        </p:tgtEl>
                                        <p:attrNameLst>
                                          <p:attrName>style.visibility</p:attrName>
                                        </p:attrNameLst>
                                      </p:cBhvr>
                                      <p:to>
                                        <p:strVal val="hidden"/>
                                      </p:to>
                                    </p:set>
                                  </p:childTnLst>
                                </p:cTn>
                              </p:par>
                            </p:childTnLst>
                          </p:cTn>
                        </p:par>
                        <p:par>
                          <p:cTn id="42" fill="hold">
                            <p:stCondLst>
                              <p:cond delay="2000"/>
                            </p:stCondLst>
                            <p:childTnLst>
                              <p:par>
                                <p:cTn id="43" presetID="1" presetClass="exit" presetSubtype="0" fill="hold" grpId="1" nodeType="afterEffect">
                                  <p:stCondLst>
                                    <p:cond delay="0"/>
                                  </p:stCondLst>
                                  <p:childTnLst>
                                    <p:set>
                                      <p:cBhvr>
                                        <p:cTn id="4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REPENTING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REPENTING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698720" y="726142"/>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US" b="1">
                <a:latin typeface="Arial Nova" panose="020B0504020202020204" pitchFamily="34" charset="0"/>
              </a:rPr>
              <a:t>This picture shows the heart of someone who is serious about </a:t>
            </a:r>
          </a:p>
          <a:p>
            <a:pPr algn="ctr"/>
            <a:r>
              <a:rPr lang="en-US" b="1">
                <a:latin typeface="Arial Nova" panose="020B0504020202020204" pitchFamily="34" charset="0"/>
              </a:rPr>
              <a:t>finding the right relationship with God.</a:t>
            </a:r>
          </a:p>
          <a:p>
            <a:pPr algn="ctr"/>
            <a:r>
              <a:rPr lang="en-US" b="1">
                <a:latin typeface="Arial Nova" panose="020B0504020202020204" pitchFamily="34" charset="0"/>
              </a:rPr>
              <a:t> </a:t>
            </a:r>
          </a:p>
          <a:p>
            <a:pPr algn="ctr"/>
            <a:r>
              <a:rPr lang="en-US" b="1">
                <a:latin typeface="Arial Nova" panose="020B0504020202020204" pitchFamily="34" charset="0"/>
              </a:rPr>
              <a:t>As he sees </a:t>
            </a:r>
            <a:r>
              <a:rPr lang="en-US" b="1">
                <a:solidFill>
                  <a:srgbClr val="FF0000"/>
                </a:solidFill>
                <a:latin typeface="Arial Nova" panose="020B0504020202020204" pitchFamily="34" charset="0"/>
              </a:rPr>
              <a:t>the cross </a:t>
            </a:r>
            <a:r>
              <a:rPr lang="en-US" b="1">
                <a:latin typeface="Arial Nova" panose="020B0504020202020204" pitchFamily="34" charset="0"/>
              </a:rPr>
              <a:t>which the angel, the Word of God, shows to him, it breaks his now sorry heart. He is moved with deep, heartfelt regret and sorrow over his many sins. As he sees the great love of God expressed in Christ Jesus, this love melts his heart. He begins to understand that Jesus Christ, the Son of God, came to take away his many sins. </a:t>
            </a:r>
          </a:p>
          <a:p>
            <a:pPr algn="ctr"/>
            <a:r>
              <a:rPr lang="en-US" b="1">
                <a:solidFill>
                  <a:srgbClr val="FF0000"/>
                </a:solidFill>
                <a:latin typeface="Arial Nova" panose="020B0504020202020204" pitchFamily="34" charset="0"/>
              </a:rPr>
              <a:t>Jesus was willing to die in his place on the cross.</a:t>
            </a:r>
          </a:p>
          <a:p>
            <a:pPr algn="ctr"/>
            <a:r>
              <a:rPr lang="en-US" b="1">
                <a:latin typeface="Arial Nova" panose="020B0504020202020204" pitchFamily="34" charset="0"/>
              </a:rPr>
              <a:t> </a:t>
            </a:r>
          </a:p>
          <a:p>
            <a:pPr algn="ctr"/>
            <a:r>
              <a:rPr lang="en-US" b="1">
                <a:latin typeface="Arial Nova" panose="020B0504020202020204" pitchFamily="34" charset="0"/>
              </a:rPr>
              <a:t>“Create a pure heart in me, O God, </a:t>
            </a:r>
          </a:p>
          <a:p>
            <a:pPr algn="ctr"/>
            <a:r>
              <a:rPr lang="en-US" b="1">
                <a:latin typeface="Arial Nova" panose="020B0504020202020204" pitchFamily="34" charset="0"/>
              </a:rPr>
              <a:t>and put a new and loyal spirit in me.” </a:t>
            </a:r>
          </a:p>
          <a:p>
            <a:pPr algn="ctr"/>
            <a:r>
              <a:rPr lang="en-US" b="1">
                <a:latin typeface="Arial Nova" panose="020B0504020202020204" pitchFamily="34" charset="0"/>
              </a:rPr>
              <a:t>(Psalm 51: 10)</a:t>
            </a:r>
          </a:p>
          <a:p>
            <a:pPr algn="ctr"/>
            <a:r>
              <a:rPr lang="en-US" b="1">
                <a:latin typeface="Arial Nova" panose="020B0504020202020204" pitchFamily="34" charset="0"/>
              </a:rPr>
              <a:t> </a:t>
            </a:r>
          </a:p>
          <a:p>
            <a:pPr algn="ctr"/>
            <a:r>
              <a:rPr lang="en-US" b="1">
                <a:solidFill>
                  <a:srgbClr val="7030A0"/>
                </a:solidFill>
                <a:latin typeface="Arial Nova" panose="020B0504020202020204" pitchFamily="34" charset="0"/>
              </a:rPr>
              <a:t> </a:t>
            </a:r>
            <a:r>
              <a:rPr lang="en-US" b="1">
                <a:latin typeface="Arial Nova" panose="020B0504020202020204" pitchFamily="34" charset="0"/>
              </a:rPr>
              <a:t>Again, God’s Word says, “I am pleased with those who are humble and repentant, who fear me and obey me”. </a:t>
            </a:r>
          </a:p>
          <a:p>
            <a:pPr algn="ctr"/>
            <a:r>
              <a:rPr lang="en-US" b="1">
                <a:latin typeface="Arial Nova" panose="020B0504020202020204" pitchFamily="34" charset="0"/>
              </a:rPr>
              <a:t>(Isaiah 66: 2)</a:t>
            </a:r>
          </a:p>
          <a:p>
            <a:r>
              <a:rPr lang="en-US"/>
              <a:t> </a:t>
            </a:r>
          </a:p>
        </p:txBody>
      </p:sp>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anim calcmode="lin" valueType="num">
                                      <p:cBhvr>
                                        <p:cTn id="7" dur="1800" fill="hold"/>
                                        <p:tgtEl>
                                          <p:spTgt spid="5"/>
                                        </p:tgtEl>
                                        <p:attrNameLst>
                                          <p:attrName>ppt_w</p:attrName>
                                        </p:attrNameLst>
                                      </p:cBhvr>
                                      <p:tavLst>
                                        <p:tav tm="0">
                                          <p:val>
                                            <p:fltVal val="0"/>
                                          </p:val>
                                        </p:tav>
                                        <p:tav tm="100000">
                                          <p:val>
                                            <p:strVal val="#ppt_w"/>
                                          </p:val>
                                        </p:tav>
                                      </p:tavLst>
                                    </p:anim>
                                    <p:anim calcmode="lin" valueType="num">
                                      <p:cBhvr>
                                        <p:cTn id="8" dur="1800" fill="hold"/>
                                        <p:tgtEl>
                                          <p:spTgt spid="5"/>
                                        </p:tgtEl>
                                        <p:attrNameLst>
                                          <p:attrName>ppt_h</p:attrName>
                                        </p:attrNameLst>
                                      </p:cBhvr>
                                      <p:tavLst>
                                        <p:tav tm="0">
                                          <p:val>
                                            <p:fltVal val="0"/>
                                          </p:val>
                                        </p:tav>
                                        <p:tav tm="100000">
                                          <p:val>
                                            <p:strVal val="#ppt_h"/>
                                          </p:val>
                                        </p:tav>
                                      </p:tavLst>
                                    </p:anim>
                                    <p:animEffect transition="in" filter="fade">
                                      <p:cBhvr>
                                        <p:cTn id="9" dur="18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 name="The Cross hand drawing">
            <a:hlinkClick r:id="" action="ppaction://media"/>
            <a:extLst>
              <a:ext uri="{FF2B5EF4-FFF2-40B4-BE49-F238E27FC236}">
                <a16:creationId xmlns:a16="http://schemas.microsoft.com/office/drawing/2014/main" id="{D740439F-356C-4DCC-BFEC-0A1080C556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24606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9394">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E416A5-B66B-46C5-AEB2-FEB69E0ABA48}"/>
              </a:ext>
            </a:extLst>
          </p:cNvPr>
          <p:cNvPicPr>
            <a:picLocks noChangeAspect="1"/>
          </p:cNvPicPr>
          <p:nvPr/>
        </p:nvPicPr>
        <p:blipFill>
          <a:blip r:embed="rId2"/>
          <a:stretch>
            <a:fillRect/>
          </a:stretch>
        </p:blipFill>
        <p:spPr>
          <a:xfrm>
            <a:off x="635547" y="167671"/>
            <a:ext cx="4833256" cy="6522658"/>
          </a:xfrm>
          <a:prstGeom prst="rect">
            <a:avLst/>
          </a:prstGeom>
        </p:spPr>
      </p:pic>
      <p:sp>
        <p:nvSpPr>
          <p:cNvPr id="4" name="TextBox 3">
            <a:extLst>
              <a:ext uri="{FF2B5EF4-FFF2-40B4-BE49-F238E27FC236}">
                <a16:creationId xmlns:a16="http://schemas.microsoft.com/office/drawing/2014/main" id="{F0009665-A8DB-4D63-A829-4ADEED35DE87}"/>
              </a:ext>
            </a:extLst>
          </p:cNvPr>
          <p:cNvSpPr txBox="1"/>
          <p:nvPr/>
        </p:nvSpPr>
        <p:spPr>
          <a:xfrm>
            <a:off x="5804918" y="1288074"/>
            <a:ext cx="5924811" cy="4757841"/>
          </a:xfrm>
          <a:prstGeom prst="rect">
            <a:avLst/>
          </a:prstGeom>
          <a:noFill/>
        </p:spPr>
        <p:txBody>
          <a:bodyPr wrap="square" rtlCol="0">
            <a:spAutoFit/>
          </a:bodyPr>
          <a:lstStyle/>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CHOOSING THE ROAD</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OUR GUIDE BOOK</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WIDE ROAD</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LOADS</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LIGHTNING</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FIRE</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THE WAY OF LIFE – THE SAVIOUR</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HIS RESURRECTION</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effectLst/>
                <a:latin typeface="Arial Nova" panose="020B0504020202020204" pitchFamily="34" charset="0"/>
                <a:ea typeface="Calibri" panose="020F0502020204030204" pitchFamily="34" charset="0"/>
                <a:cs typeface="Arial" panose="020B0604020202020204" pitchFamily="34" charset="0"/>
              </a:rPr>
              <a:t>HEAVEN</a:t>
            </a:r>
            <a:endParaRPr lang="en-ZA" sz="1800" b="1">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solidFill>
                  <a:srgbClr val="FF0000"/>
                </a:solidFill>
                <a:effectLst/>
                <a:latin typeface="Arial Nova" panose="020B0504020202020204" pitchFamily="34" charset="0"/>
                <a:ea typeface="Calibri" panose="020F0502020204030204" pitchFamily="34" charset="0"/>
                <a:cs typeface="Arial" panose="020B0604020202020204" pitchFamily="34" charset="0"/>
              </a:rPr>
              <a:t>HOW CAN WE START ON THE WAY TO HEAVEN</a:t>
            </a:r>
            <a:endParaRPr lang="en-ZA" sz="1800" b="1">
              <a:solidFill>
                <a:srgbClr val="FF0000"/>
              </a:solidFill>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n-US" sz="1800" b="1">
                <a:solidFill>
                  <a:srgbClr val="FF0000"/>
                </a:solidFill>
                <a:effectLst/>
                <a:latin typeface="Arial Nova" panose="020B0504020202020204" pitchFamily="34" charset="0"/>
                <a:ea typeface="Calibri" panose="020F0502020204030204" pitchFamily="34" charset="0"/>
                <a:cs typeface="Arial" panose="020B0604020202020204" pitchFamily="34" charset="0"/>
              </a:rPr>
              <a:t>HOW TO LIVE THE NEW LIVE</a:t>
            </a:r>
            <a:endParaRPr lang="en-ZA" sz="1800" b="1">
              <a:solidFill>
                <a:srgbClr val="FF0000"/>
              </a:solidFill>
              <a:effectLst/>
              <a:latin typeface="Arial Nova" panose="020B0504020202020204" pitchFamily="34" charset="0"/>
              <a:ea typeface="Calibri" panose="020F0502020204030204" pitchFamily="34" charset="0"/>
              <a:cs typeface="Arial" panose="020B0604020202020204" pitchFamily="34" charset="0"/>
            </a:endParaRPr>
          </a:p>
          <a:p>
            <a:endParaRPr lang="en-ZA" b="1">
              <a:latin typeface="Arial Nova" panose="020B0504020202020204" pitchFamily="34" charset="0"/>
            </a:endParaRP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algn="ctr"/>
            <a:r>
              <a:rPr lang="en-US" b="1">
                <a:solidFill>
                  <a:srgbClr val="FF33CC"/>
                </a:solidFill>
                <a:latin typeface="Arial Nova" panose="020B0504020202020204" pitchFamily="34" charset="0"/>
              </a:rPr>
              <a:t>THE TWO ROADS</a:t>
            </a:r>
          </a:p>
          <a:p>
            <a:pPr algn="ctr"/>
            <a:r>
              <a:rPr lang="en-US" sz="1100" b="1">
                <a:latin typeface="Arial Nova" panose="020B0504020202020204" pitchFamily="34" charset="0"/>
              </a:rPr>
              <a:t>ALL NATIONS GOSPEL PUBLISHERS</a:t>
            </a:r>
            <a:endParaRPr lang="en-ZA" sz="1100" b="1">
              <a:latin typeface="Arial Nova" panose="020B0504020202020204" pitchFamily="34" charset="0"/>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Box 6">
            <a:extLst>
              <a:ext uri="{FF2B5EF4-FFF2-40B4-BE49-F238E27FC236}">
                <a16:creationId xmlns:a16="http://schemas.microsoft.com/office/drawing/2014/main" id="{FBCFB074-CECB-474E-836B-4F0B101C0CAC}"/>
              </a:ext>
            </a:extLst>
          </p:cNvPr>
          <p:cNvSpPr txBox="1"/>
          <p:nvPr/>
        </p:nvSpPr>
        <p:spPr>
          <a:xfrm>
            <a:off x="6742004" y="5815082"/>
            <a:ext cx="5323840" cy="461665"/>
          </a:xfrm>
          <a:prstGeom prst="rect">
            <a:avLst/>
          </a:prstGeom>
          <a:noFill/>
        </p:spPr>
        <p:txBody>
          <a:bodyPr wrap="square" rtlCol="0">
            <a:spAutoFit/>
          </a:bodyPr>
          <a:lstStyle/>
          <a:p>
            <a:r>
              <a:rPr lang="en-ZA" sz="2400" b="1"/>
              <a:t>ALL NATIONS GOSPEL PUBLISHERS</a:t>
            </a:r>
          </a:p>
        </p:txBody>
      </p:sp>
    </p:spTree>
    <p:extLst>
      <p:ext uri="{BB962C8B-B14F-4D97-AF65-F5344CB8AC3E}">
        <p14:creationId xmlns:p14="http://schemas.microsoft.com/office/powerpoint/2010/main" val="1692445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2">
            <a:alphaModFix amt="8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6340197"/>
          </a:xfrm>
          <a:prstGeom prst="rect">
            <a:avLst/>
          </a:prstGeom>
          <a:noFill/>
        </p:spPr>
        <p:txBody>
          <a:bodyPr wrap="square" rtlCol="0">
            <a:spAutoFit/>
          </a:bodyPr>
          <a:lstStyle/>
          <a:p>
            <a:pPr algn="ctr"/>
            <a:r>
              <a:rPr lang="en-US" sz="2800" b="1">
                <a:solidFill>
                  <a:srgbClr val="FF0000"/>
                </a:solidFill>
                <a:latin typeface="Arial Nova" panose="020B0504020202020204" pitchFamily="34" charset="0"/>
              </a:rPr>
              <a:t>HOW CAN WE START ON THE WAY TO HEAVEN </a:t>
            </a:r>
          </a:p>
          <a:p>
            <a:pPr algn="ctr"/>
            <a:endParaRPr lang="en-US">
              <a:latin typeface="Arial Nova" panose="020B0504020202020204" pitchFamily="34" charset="0"/>
            </a:endParaRPr>
          </a:p>
          <a:p>
            <a:pPr marL="342900" indent="-342900" algn="just">
              <a:buAutoNum type="arabicPeriod"/>
            </a:pPr>
            <a:r>
              <a:rPr lang="en-US" b="1">
                <a:latin typeface="Arial Nova" panose="020B0504020202020204" pitchFamily="34" charset="0"/>
              </a:rPr>
              <a:t>“Turn away from your sins and believe the Good News.” (Mark 1:15). </a:t>
            </a:r>
          </a:p>
          <a:p>
            <a:pPr algn="just"/>
            <a:endParaRPr lang="en-US">
              <a:latin typeface="Arial Nova" panose="020B0504020202020204" pitchFamily="34" charset="0"/>
            </a:endParaRPr>
          </a:p>
          <a:p>
            <a:pPr marL="342900" indent="-342900" algn="just">
              <a:buFont typeface="+mj-lt"/>
              <a:buAutoNum type="arabicPeriod" startAt="2"/>
            </a:pPr>
            <a:r>
              <a:rPr lang="en-US" b="1">
                <a:latin typeface="Arial Nova" panose="020B0504020202020204" pitchFamily="34" charset="0"/>
              </a:rPr>
              <a:t>Come to the Lord Jesus Christ, in prayer, just as you are with your load of sin, and ask Him to forgive you.</a:t>
            </a:r>
            <a:r>
              <a:rPr lang="en-US">
                <a:latin typeface="Arial Nova" panose="020B0504020202020204" pitchFamily="34" charset="0"/>
              </a:rPr>
              <a:t> He says, “I will never turn away anyone who comes to me.” (John 6:37). “Come to me, all of you who are tired from carrying heavy loads, and I will give you rest.” (Matt. 11:28). </a:t>
            </a:r>
          </a:p>
          <a:p>
            <a:pPr algn="just"/>
            <a:endParaRPr lang="en-US">
              <a:latin typeface="Arial Nova" panose="020B0504020202020204" pitchFamily="34" charset="0"/>
            </a:endParaRPr>
          </a:p>
          <a:p>
            <a:pPr marL="342900" indent="-342900" algn="just">
              <a:buFont typeface="+mj-lt"/>
              <a:buAutoNum type="arabicPeriod" startAt="3"/>
            </a:pPr>
            <a:r>
              <a:rPr lang="en-US" b="1">
                <a:latin typeface="Arial Nova" panose="020B0504020202020204" pitchFamily="34" charset="0"/>
              </a:rPr>
              <a:t>Believe in Christ alone for your deliverance from sin. </a:t>
            </a:r>
          </a:p>
          <a:p>
            <a:pPr algn="just"/>
            <a:r>
              <a:rPr lang="en-US" b="1">
                <a:latin typeface="Arial Nova" panose="020B0504020202020204" pitchFamily="34" charset="0"/>
              </a:rPr>
              <a:t>      “The blood of Jesus, His Son, purifies us from every sin.” (1 John 1:7). </a:t>
            </a:r>
          </a:p>
          <a:p>
            <a:pPr algn="just"/>
            <a:endParaRPr lang="en-US">
              <a:latin typeface="Arial Nova" panose="020B0504020202020204" pitchFamily="34" charset="0"/>
            </a:endParaRPr>
          </a:p>
          <a:p>
            <a:pPr marL="342900" indent="-342900" algn="just">
              <a:buFont typeface="+mj-lt"/>
              <a:buAutoNum type="arabicPeriod" startAt="4"/>
            </a:pPr>
            <a:r>
              <a:rPr lang="en-US" b="1">
                <a:latin typeface="Arial Nova" panose="020B0504020202020204" pitchFamily="34" charset="0"/>
              </a:rPr>
              <a:t>He will give you a new life .... eternal life. Christ said “Whoever hears my words and believes in Him who sent me has eternal life.” </a:t>
            </a:r>
            <a:r>
              <a:rPr lang="en-US">
                <a:latin typeface="Arial Nova" panose="020B0504020202020204" pitchFamily="34" charset="0"/>
              </a:rPr>
              <a:t>He will not be judged, but has already passed from death to life.” (John 5:24). “When anyone is joined to Christ, he is a new being; the old is gone, the new has come.” (2 Cor. 5:17). </a:t>
            </a:r>
          </a:p>
          <a:p>
            <a:pPr marL="342900" indent="-342900" algn="just">
              <a:buFont typeface="+mj-lt"/>
              <a:buAutoNum type="arabicPeriod" startAt="4"/>
            </a:pPr>
            <a:endParaRPr lang="en-US">
              <a:latin typeface="Arial Nova" panose="020B0504020202020204" pitchFamily="34" charset="0"/>
            </a:endParaRPr>
          </a:p>
          <a:p>
            <a:pPr marL="342900" indent="-342900" algn="just">
              <a:buFont typeface="+mj-lt"/>
              <a:buAutoNum type="arabicPeriod" startAt="4"/>
            </a:pPr>
            <a:r>
              <a:rPr lang="en-US" b="1">
                <a:latin typeface="Arial Nova" panose="020B0504020202020204" pitchFamily="34" charset="0"/>
              </a:rPr>
              <a:t>You will have peace in your heart. </a:t>
            </a:r>
            <a:r>
              <a:rPr lang="en-US">
                <a:latin typeface="Arial Nova" panose="020B0504020202020204" pitchFamily="34" charset="0"/>
              </a:rPr>
              <a:t>“Now that we have been put right with God through faith, we have peace with God through our Lord Jesus Christ.” (Rom. 5:1). “The testimony is this: God has given us eternal life, and this life has its source in His Son. Whoever has the Son has this life; whoever does not have the Son of God does not have life. I am writing this to you so that you may KNOW that you have eternal life – you that believe in the Son of God.” </a:t>
            </a:r>
          </a:p>
          <a:p>
            <a:pPr algn="just"/>
            <a:r>
              <a:rPr lang="en-US">
                <a:latin typeface="Arial Nova" panose="020B0504020202020204" pitchFamily="34" charset="0"/>
              </a:rPr>
              <a:t>     (1 John 5:11-13).</a:t>
            </a:r>
            <a:endParaRPr lang="en-ZA">
              <a:latin typeface="Arial Nova" panose="020B0504020202020204" pitchFamily="34" charset="0"/>
            </a:endParaRPr>
          </a:p>
        </p:txBody>
      </p:sp>
    </p:spTree>
    <p:extLst>
      <p:ext uri="{BB962C8B-B14F-4D97-AF65-F5344CB8AC3E}">
        <p14:creationId xmlns:p14="http://schemas.microsoft.com/office/powerpoint/2010/main" val="4229662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2">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698722" y="736433"/>
            <a:ext cx="6777413" cy="5572679"/>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speaks of a Christian who has found perfect peace and eternal salvation through the death of our </a:t>
            </a:r>
            <a:endParaRPr lang="en-US"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Lord and Saviour, Jesus Christ.</a:t>
            </a:r>
            <a:endParaRPr lang="en-US"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sz="800" b="1" kern="1400">
                <a:ln>
                  <a:noFill/>
                </a:ln>
                <a:solidFill>
                  <a:srgbClr val="333333"/>
                </a:solidFill>
                <a:effectLst/>
                <a:latin typeface="Arial Nova" panose="020B0504020202020204" pitchFamily="34" charset="0"/>
              </a:rPr>
              <a:t> </a:t>
            </a:r>
            <a:r>
              <a:rPr lang="en-US" sz="800" b="1" kern="1400">
                <a:ln>
                  <a:noFill/>
                </a:ln>
                <a:solidFill>
                  <a:srgbClr val="000000"/>
                </a:solidFill>
                <a:effectLst/>
                <a:latin typeface="Arial Nova" panose="020B0504020202020204" pitchFamily="34" charset="0"/>
              </a:rPr>
              <a:t> </a:t>
            </a:r>
            <a:endParaRPr lang="en-US" sz="800" kern="1400">
              <a:ln>
                <a:noFill/>
              </a:ln>
              <a:solidFill>
                <a:srgbClr val="000000"/>
              </a:solidFill>
              <a:effectLst/>
              <a:latin typeface="Calibri" panose="020F050202020403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person boasts in nothing else except “only about the cross of our Lord Jesus Christ; for by means of His cross, the world is dead to us, and we are dead to the world.” </a:t>
            </a: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(Galatians 6: 14). Jesus died on the cross so that we too, might “die to </a:t>
            </a:r>
            <a:r>
              <a:rPr lang="en-US" b="1" kern="1400">
                <a:ln>
                  <a:noFill/>
                </a:ln>
                <a:solidFill>
                  <a:srgbClr val="333333"/>
                </a:solidFill>
                <a:effectLst/>
                <a:latin typeface="Arial Nova" panose="020B0504020202020204" pitchFamily="34" charset="0"/>
              </a:rPr>
              <a:t>sin and live for righteousness.” (1 Peter 2: 24)</a:t>
            </a:r>
            <a:endParaRPr lang="en-US" kern="1400">
              <a:ln>
                <a:noFill/>
              </a:ln>
              <a:solidFill>
                <a:srgbClr val="000000"/>
              </a:solidFill>
              <a:effectLst/>
              <a:latin typeface="Calibri" panose="020F0502020204030204" pitchFamily="34" charset="0"/>
            </a:endParaRPr>
          </a:p>
          <a:p>
            <a:pPr algn="ctr">
              <a:lnSpc>
                <a:spcPct val="125000"/>
              </a:lnSpc>
            </a:pPr>
            <a:r>
              <a:rPr lang="en-ZA" sz="1200" b="1"/>
              <a:t>Do you declare openly that you have given your heart to Jesus Christ, by what you say and do? </a:t>
            </a:r>
          </a:p>
          <a:p>
            <a:pPr algn="ctr">
              <a:lnSpc>
                <a:spcPct val="125000"/>
              </a:lnSpc>
            </a:pPr>
            <a:r>
              <a:rPr lang="en-ZA" sz="1200" b="1"/>
              <a:t>Or are you ashamed to let others know?</a:t>
            </a:r>
          </a:p>
          <a:p>
            <a:pPr marL="0" marR="0" indent="0" algn="ctr">
              <a:lnSpc>
                <a:spcPct val="125000"/>
              </a:lnSpc>
              <a:spcBef>
                <a:spcPts val="0"/>
              </a:spcBef>
              <a:spcAft>
                <a:spcPts val="0"/>
              </a:spcAft>
            </a:pPr>
            <a:r>
              <a:rPr lang="en-US" b="1" kern="1400">
                <a:ln>
                  <a:noFill/>
                </a:ln>
                <a:effectLst/>
                <a:latin typeface="Arial Nova" panose="020B0504020202020204" pitchFamily="34" charset="0"/>
              </a:rPr>
              <a:t>Jesus said, “If anyone declares publicly that he belongs to me, I will do the same for him before my Father in heaven. But if anyone rejects me publicly,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I will reject him before my Father in heaven.”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(Matthew 10: 32 - 33)</a:t>
            </a:r>
            <a:endParaRPr lang="en-US" kern="1400">
              <a:ln>
                <a:noFill/>
              </a:ln>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2">
            <a:lum bright="-10000"/>
            <a:alphaModFix amt="11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701797" y="96533"/>
            <a:ext cx="10992030"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DYING WITH CHRIST – </a:t>
            </a:r>
            <a:r>
              <a:rPr kumimoji="0" lang="en-ZA" altLang="en-US" sz="2400" b="1" i="0" u="none" strike="noStrike" cap="none" normalizeH="0" baseline="0">
                <a:ln>
                  <a:noFill/>
                </a:ln>
                <a:solidFill>
                  <a:srgbClr val="FF0000"/>
                </a:solidFill>
                <a:effectLst/>
                <a:latin typeface="Cooper Black" panose="0208090404030B020404" pitchFamily="18" charset="0"/>
              </a:rPr>
              <a:t>WHY IS THE CHURCH OUTSIDE THE HEART?</a:t>
            </a:r>
            <a:endParaRPr kumimoji="0" lang="en-US" altLang="en-US" sz="2400" b="0" i="0" u="none" strike="noStrike" cap="none" normalizeH="0" baseline="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781809"/>
            <a:ext cx="6777413" cy="5360314"/>
          </a:xfrm>
          <a:prstGeom prst="rect">
            <a:avLst/>
          </a:prstGeom>
          <a:noFill/>
        </p:spPr>
        <p:txBody>
          <a:bodyPr wrap="square">
            <a:spAutoFit/>
          </a:bodyPr>
          <a:lstStyle/>
          <a:p>
            <a:pPr algn="ctr">
              <a:lnSpc>
                <a:spcPct val="115000"/>
              </a:lnSpc>
            </a:pPr>
            <a:r>
              <a:rPr lang="en-US" sz="1800" b="1">
                <a:solidFill>
                  <a:srgbClr val="333333"/>
                </a:solidFill>
                <a:effectLst/>
                <a:latin typeface="Arial Nova" panose="020B0504020202020204" pitchFamily="34" charset="0"/>
                <a:ea typeface="Times New Roman" panose="02020603050405020304" pitchFamily="18" charset="0"/>
              </a:rPr>
              <a:t>There are many so called Christians who pray, share in the sacrament of holy communion, sing the songs of God and yet, by their sinful actions, are constantly crucifying the Son of God again. (read Hebrews 6 - 6). </a:t>
            </a:r>
          </a:p>
          <a:p>
            <a:pPr algn="ctr">
              <a:lnSpc>
                <a:spcPct val="115000"/>
              </a:lnSpc>
            </a:pPr>
            <a:endParaRPr lang="en-US" sz="1800" b="1">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n-US" b="1">
                <a:solidFill>
                  <a:srgbClr val="333333"/>
                </a:solidFill>
                <a:latin typeface="Arial Nova" panose="020B0504020202020204" pitchFamily="34" charset="0"/>
                <a:ea typeface="Times New Roman" panose="02020603050405020304" pitchFamily="18" charset="0"/>
              </a:rPr>
              <a:t>People in general want to receive all the blessings from God, all the rain and all the sunshine, but they do not want to commit themselves to serving God as their Lord and Master. To many, God is only good enough to help in times of trouble and despair.</a:t>
            </a:r>
            <a:endParaRPr lang="en-ZA" b="1">
              <a:latin typeface="Arial Nova" panose="020B0504020202020204" pitchFamily="34" charset="0"/>
              <a:ea typeface="Times New Roman" panose="02020603050405020304" pitchFamily="18"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US" b="1">
                <a:effectLst/>
                <a:latin typeface="Arial Nova" panose="020B0504020202020204" pitchFamily="34" charset="0"/>
                <a:ea typeface="Times New Roman" panose="02020603050405020304" pitchFamily="18" charset="0"/>
              </a:rPr>
              <a:t>“Not everyone who calls me, ‘Lord. Lord,’ will enter the Kingdom of heaven, but only those who do what my Father in heaven wants them to do.” </a:t>
            </a:r>
          </a:p>
          <a:p>
            <a:pPr algn="ctr">
              <a:lnSpc>
                <a:spcPct val="115000"/>
              </a:lnSpc>
            </a:pPr>
            <a:r>
              <a:rPr lang="en-US" b="1">
                <a:effectLst/>
                <a:latin typeface="Arial Nova" panose="020B0504020202020204" pitchFamily="34" charset="0"/>
                <a:ea typeface="Times New Roman" panose="02020603050405020304" pitchFamily="18" charset="0"/>
              </a:rPr>
              <a:t>(read Matthew 7: 21 - 27).</a:t>
            </a:r>
            <a:endParaRPr lang="en-ZA" b="1">
              <a:effectLst/>
              <a:latin typeface="Arial Nova" panose="020B0504020202020204" pitchFamily="34" charset="0"/>
              <a:ea typeface="Times New Roman" panose="02020603050405020304" pitchFamily="18"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298776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TEMPLE OF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TEMPLE OF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C169028-8CFE-4268-AC4D-12A04713662F}"/>
              </a:ext>
            </a:extLst>
          </p:cNvPr>
          <p:cNvSpPr txBox="1"/>
          <p:nvPr/>
        </p:nvSpPr>
        <p:spPr>
          <a:xfrm>
            <a:off x="4686860" y="778635"/>
            <a:ext cx="6780628" cy="5457263"/>
          </a:xfrm>
          <a:prstGeom prst="rect">
            <a:avLst/>
          </a:prstGeom>
          <a:noFill/>
        </p:spPr>
        <p:txBody>
          <a:bodyPr wrap="square">
            <a:spAutoFit/>
          </a:bodyPr>
          <a:lstStyle/>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shows the clean and purified heart of the sinner who has been saved by God’s grace and mercy.</a:t>
            </a:r>
            <a:endParaRPr lang="en-US"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heart has now become a true temple of God. Sin has been driven out. Instead of the various animals controlled by Satan, the father of lies, we see the </a:t>
            </a:r>
          </a:p>
          <a:p>
            <a:pPr marL="0" marR="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Holy Spirit, the Spirit of Truth, living in the heart.</a:t>
            </a:r>
            <a:endParaRPr lang="en-US" kern="1400">
              <a:ln>
                <a:noFill/>
              </a:ln>
              <a:solidFill>
                <a:srgbClr val="000000"/>
              </a:solidFill>
              <a:effectLst/>
              <a:latin typeface="Arial Nova" panose="020B0504020202020204" pitchFamily="34" charset="0"/>
            </a:endParaRPr>
          </a:p>
          <a:p>
            <a:pPr marL="0" marR="0" indent="0" algn="just">
              <a:lnSpc>
                <a:spcPct val="125000"/>
              </a:lnSpc>
              <a:spcBef>
                <a:spcPts val="0"/>
              </a:spcBef>
              <a:spcAft>
                <a:spcPts val="0"/>
              </a:spcAft>
            </a:pPr>
            <a:r>
              <a:rPr lang="en-US" b="1" kern="1400">
                <a:ln>
                  <a:noFill/>
                </a:ln>
                <a:solidFill>
                  <a:srgbClr val="333333"/>
                </a:solidFill>
                <a:effectLst/>
                <a:latin typeface="Arial Nova" panose="020B0504020202020204" pitchFamily="34" charset="0"/>
              </a:rPr>
              <a:t>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Instead of being the breeding place of sin, the heart has </a:t>
            </a:r>
            <a:r>
              <a:rPr lang="en-US" b="1" kern="1400">
                <a:ln>
                  <a:noFill/>
                </a:ln>
                <a:effectLst/>
                <a:latin typeface="Arial Nova" panose="020B0504020202020204" pitchFamily="34" charset="0"/>
              </a:rPr>
              <a:t>become a beautiful, fruit-bearing tree or garden, bearing the fruits of the Spirit, such as love, joy, peace, humility, patience, kindness, goodness, faithfulness, self control, and others, which </a:t>
            </a:r>
            <a:r>
              <a:rPr lang="en-US" b="1" kern="1400">
                <a:ln>
                  <a:noFill/>
                </a:ln>
                <a:solidFill>
                  <a:srgbClr val="000000"/>
                </a:solidFill>
                <a:effectLst/>
                <a:latin typeface="Arial Nova" panose="020B0504020202020204" pitchFamily="34" charset="0"/>
              </a:rPr>
              <a:t>are acceptable and pleasing to God and man.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(Galatians 5: 22 - 23)</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mt="28000"/>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47539" y="886449"/>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This booklet originated in France in 1732, was revised and rewritten for the mission fields of Africa by </a:t>
            </a:r>
          </a:p>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Reverend J.R. Gschwend in 1929, and has subsequently been translated and printed under copyright in over 550 indigenous languages, by All Nations Gospel Publishers who are distributing it today in 127 mission countries. </a:t>
            </a:r>
          </a:p>
          <a:p>
            <a:pPr algn="ctr">
              <a:lnSpc>
                <a:spcPct val="115000"/>
              </a:lnSpc>
            </a:pP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ZA" sz="1800" b="1">
                <a:solidFill>
                  <a:srgbClr val="333333"/>
                </a:solidFill>
                <a:effectLst/>
                <a:latin typeface="Arial Nova" panose="020B0504020202020204" pitchFamily="34" charset="0"/>
                <a:ea typeface="Times New Roman" panose="02020603050405020304" pitchFamily="18" charset="0"/>
              </a:rPr>
              <a:t>People of all languages, classes, and religions, are being led by this booklet to experience the deep, spiritual truth and significance of God’s message to mankind, as expressed by the prophet Ezekiel, 586 years before Christ, </a:t>
            </a:r>
          </a:p>
          <a:p>
            <a:pPr algn="ctr">
              <a:lnSpc>
                <a:spcPct val="115000"/>
              </a:lnSpc>
            </a:pPr>
            <a:endParaRPr lang="en-ZA" sz="800" b="1">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“I will give you a new heart and a new mind, </a:t>
            </a: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then you will be my people, and I will be your God!” </a:t>
            </a:r>
          </a:p>
          <a:p>
            <a:pPr algn="ctr">
              <a:lnSpc>
                <a:spcPct val="115000"/>
              </a:lnSpc>
            </a:pPr>
            <a:r>
              <a:rPr lang="en-ZA" sz="1800" b="1">
                <a:solidFill>
                  <a:srgbClr val="FF0000"/>
                </a:solidFill>
                <a:effectLst/>
                <a:latin typeface="Arial Nova" panose="020B0504020202020204" pitchFamily="34" charset="0"/>
                <a:ea typeface="Times New Roman" panose="02020603050405020304" pitchFamily="18" charset="0"/>
              </a:rPr>
              <a:t>Ezekiel 36: 26 - 28.</a:t>
            </a:r>
            <a:endParaRPr lang="en-ZA" sz="2000" b="1">
              <a:solidFill>
                <a:srgbClr val="FF0000"/>
              </a:solidFill>
              <a:effectLst/>
              <a:latin typeface="Arial Nova" panose="020B0504020202020204" pitchFamily="34" charset="0"/>
              <a:ea typeface="Times New Roman" panose="02020603050405020304" pitchFamily="18" charset="0"/>
            </a:endParaRPr>
          </a:p>
          <a:p>
            <a:pPr marL="0" marR="0" indent="0" algn="ctr">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1E6DD5-3087-4EAD-A641-A3F6AFA4E44A}"/>
              </a:ext>
            </a:extLst>
          </p:cNvPr>
          <p:cNvSpPr txBox="1"/>
          <p:nvPr/>
        </p:nvSpPr>
        <p:spPr>
          <a:xfrm>
            <a:off x="553232" y="207176"/>
            <a:ext cx="11085535" cy="62170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a:ea typeface="+mn-ea"/>
                <a:cs typeface="+mn-cs"/>
              </a:rPr>
              <a:t>HOW TO LIVE THE NEW LIFE </a:t>
            </a:r>
            <a:r>
              <a:rPr kumimoji="0" lang="en-US" sz="2800" b="1" i="0" u="none" strike="noStrike" kern="1200" cap="none" spc="0" normalizeH="0" baseline="0" noProof="0">
                <a:ln>
                  <a:noFill/>
                </a:ln>
                <a:solidFill>
                  <a:srgbClr val="FF0000"/>
                </a:solidFill>
                <a:effectLst/>
                <a:uLnTx/>
                <a:uFillTx/>
                <a:latin typeface="Arial Nova" panose="020B050402020202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Read the Bible every day.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Besides being a light for our way, it is food for the soul. “Be like new-born babies, always thirsty for the pure spiritual milk, so that by drinking it you may grow up.” (1 Pet. 2:2). Ask God to guide and teach you by His Holy Spirit, as you read.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Come near to God in prayer every day,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praying in the name of Jesus, “Don’t worry about anything, but in all your prayers ask God for what you need, always asking Him with a thankful heart. And God’s peace, which is far beyond human understanding, will keep your hearts and minds safe in union with Christ Jesus.” (Phil. 4:6,7).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Speak to others about Christ.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“Go back to your family and tell them how much the Lord has done for you and how kind He has been to you.” (Mark 5:19).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In temptation, call on the Lord.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“He can help those who are tempted, because He Himself was tempted and suffered.” (Heb. 2:18).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If you do sin again, confess it quickly to God.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“But if we confess our sins to God, He will keep His promise and do what is right; He will forgive us our sins and purify us from all wrongdoing.” (1 John 1:9).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Try to associate with other believers in the Lord Jesus Christ.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“My commandment is this: love one another, just as I love you.” (John 15:12).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Always obey God.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“Whoever loves me will obey my teaching.” (John 14:23).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Do not be afraid, for Christ is with you.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mn-ea"/>
                <a:cs typeface="+mn-cs"/>
              </a:rPr>
              <a:t>“I will never leave you; I will never abandon you.” (Heb. 13:5).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Give yourself completely to the Lord Jesus Christ. Let Him direct your life according to His will.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Nova" panose="020B0504020202020204" pitchFamily="34" charset="0"/>
                <a:ea typeface="+mn-ea"/>
                <a:cs typeface="+mn-cs"/>
              </a:rPr>
              <a:t>       In this way you will find true happiness. </a:t>
            </a:r>
            <a:endParaRPr kumimoji="0" lang="en-ZA" sz="1800" b="1" i="1"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pic>
        <p:nvPicPr>
          <p:cNvPr id="14" name="Picture 13" descr="A group of men posing for a photo&#10;&#10;Description automatically generated with medium confidence">
            <a:extLst>
              <a:ext uri="{FF2B5EF4-FFF2-40B4-BE49-F238E27FC236}">
                <a16:creationId xmlns:a16="http://schemas.microsoft.com/office/drawing/2014/main" id="{257990DA-EDF0-45AA-8B85-035940C830F3}"/>
              </a:ext>
            </a:extLst>
          </p:cNvPr>
          <p:cNvPicPr>
            <a:picLocks noChangeAspect="1"/>
          </p:cNvPicPr>
          <p:nvPr/>
        </p:nvPicPr>
        <p:blipFill>
          <a:blip r:embed="rId2">
            <a:alphaModFix amt="9000"/>
            <a:extLst>
              <a:ext uri="{28A0092B-C50C-407E-A947-70E740481C1C}">
                <a14:useLocalDpi xmlns:a14="http://schemas.microsoft.com/office/drawing/2010/main" val="0"/>
              </a:ext>
            </a:extLst>
          </a:blip>
          <a:stretch>
            <a:fillRect/>
          </a:stretch>
        </p:blipFill>
        <p:spPr>
          <a:xfrm>
            <a:off x="0" y="5106572"/>
            <a:ext cx="3113650" cy="1751428"/>
          </a:xfrm>
          <a:prstGeom prst="rect">
            <a:avLst/>
          </a:prstGeom>
        </p:spPr>
      </p:pic>
      <p:pic>
        <p:nvPicPr>
          <p:cNvPr id="5" name="Picture 4" descr="A group of men posing for a photo&#10;&#10;Description automatically generated with medium confidence">
            <a:extLst>
              <a:ext uri="{FF2B5EF4-FFF2-40B4-BE49-F238E27FC236}">
                <a16:creationId xmlns:a16="http://schemas.microsoft.com/office/drawing/2014/main" id="{DB7413B9-E00E-4DFE-B7E4-5C83B2E30940}"/>
              </a:ext>
            </a:extLst>
          </p:cNvPr>
          <p:cNvPicPr>
            <a:picLocks noChangeAspect="1"/>
          </p:cNvPicPr>
          <p:nvPr/>
        </p:nvPicPr>
        <p:blipFill>
          <a:blip r:embed="rId2">
            <a:alphaModFix amt="9000"/>
            <a:extLst>
              <a:ext uri="{28A0092B-C50C-407E-A947-70E740481C1C}">
                <a14:useLocalDpi xmlns:a14="http://schemas.microsoft.com/office/drawing/2010/main" val="0"/>
              </a:ext>
            </a:extLst>
          </a:blip>
          <a:stretch>
            <a:fillRect/>
          </a:stretch>
        </p:blipFill>
        <p:spPr>
          <a:xfrm>
            <a:off x="0" y="26000"/>
            <a:ext cx="12192000" cy="6858000"/>
          </a:xfrm>
          <a:prstGeom prst="rect">
            <a:avLst/>
          </a:prstGeom>
        </p:spPr>
      </p:pic>
    </p:spTree>
    <p:extLst>
      <p:ext uri="{BB962C8B-B14F-4D97-AF65-F5344CB8AC3E}">
        <p14:creationId xmlns:p14="http://schemas.microsoft.com/office/powerpoint/2010/main" val="2067344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VICTORIOUS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VICTORIOUS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05314" y="574764"/>
            <a:ext cx="7122026" cy="5931688"/>
          </a:xfrm>
          <a:prstGeom prst="rect">
            <a:avLst/>
          </a:prstGeom>
          <a:noFill/>
        </p:spPr>
        <p:txBody>
          <a:bodyPr wrap="square">
            <a:spAutoFit/>
          </a:bodyPr>
          <a:lstStyle/>
          <a:p>
            <a:pPr marL="0" marR="508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This picture shows a Christian who remains faithful and wins the </a:t>
            </a:r>
            <a:endParaRPr lang="en-US"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victory over painful tests and temptations.</a:t>
            </a:r>
            <a:endParaRPr lang="en-US"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While he is tempted on all sides, he remains firm and holds out to the end, being </a:t>
            </a:r>
            <a:r>
              <a:rPr lang="en-US" b="1" kern="1400">
                <a:ln>
                  <a:noFill/>
                </a:ln>
                <a:solidFill>
                  <a:srgbClr val="000000"/>
                </a:solidFill>
                <a:effectLst/>
                <a:latin typeface="Arial Nova" panose="020B0504020202020204" pitchFamily="34" charset="0"/>
              </a:rPr>
              <a:t>victorious through Jesus Christ. He has not only entered the Christian race, but he is continuing in it, running with determination,</a:t>
            </a:r>
            <a:r>
              <a:rPr lang="en-US" b="1" kern="1400">
                <a:ln>
                  <a:noFill/>
                </a:ln>
                <a:effectLst/>
                <a:latin typeface="Arial Nova" panose="020B0504020202020204" pitchFamily="34" charset="0"/>
              </a:rPr>
              <a:t> “keeping his eyes fixed on Jesus, on whom our faith depends, from beginning to end.” </a:t>
            </a: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(Hebrews 12: 1 - 2)</a:t>
            </a:r>
            <a:endParaRPr lang="en-US"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This person is ready to meet God and is like a tree that grows beside a stream; that bears fruit at the right time; like a branch of the real vine, </a:t>
            </a:r>
            <a:r>
              <a:rPr lang="en-US" b="1" u="sng" kern="1400">
                <a:ln>
                  <a:noFill/>
                </a:ln>
                <a:solidFill>
                  <a:srgbClr val="FF0000"/>
                </a:solidFill>
                <a:effectLst/>
                <a:latin typeface="Arial Nova" panose="020B0504020202020204" pitchFamily="34" charset="0"/>
              </a:rPr>
              <a:t>bearing much fruit. </a:t>
            </a:r>
            <a:endParaRPr lang="en-US" u="sng" kern="1400">
              <a:ln>
                <a:noFill/>
              </a:ln>
              <a:solidFill>
                <a:srgbClr val="FF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a:t>
            </a:r>
            <a:r>
              <a:rPr lang="en-US" b="1" kern="1400">
                <a:ln>
                  <a:noFill/>
                </a:ln>
                <a:solidFill>
                  <a:srgbClr val="333333"/>
                </a:solidFill>
                <a:effectLst/>
                <a:latin typeface="Arial Nova" panose="020B0504020202020204" pitchFamily="34" charset="0"/>
              </a:rPr>
              <a:t> </a:t>
            </a:r>
            <a:r>
              <a:rPr lang="en-US" b="1" kern="1400">
                <a:ln>
                  <a:noFill/>
                </a:ln>
                <a:solidFill>
                  <a:srgbClr val="000000"/>
                </a:solidFill>
                <a:effectLst/>
                <a:latin typeface="Arial Nova" panose="020B0504020202020204" pitchFamily="34" charset="0"/>
              </a:rPr>
              <a:t>He remembers the words of Jesus. </a:t>
            </a: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“Happy are you when people insult you and persecute you, and tell all kinds of evil lies against you, because you are my followers. Be happy and glad, for a great reward is kept for you in heaven.” (Matthew 5: 11 - 12)</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GLORIOUS HOMEGOING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GLORIOUS HOMEGOING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480720" y="567615"/>
            <a:ext cx="7213535" cy="5803512"/>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Jesus said, “I am the resurrection and the life. Whoever believes in me will live, even though he dies; and whoever lives and believes in me will never die.” (John 11: 25 - 26)</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effectLst/>
                <a:latin typeface="Arial Nova" panose="020B0504020202020204" pitchFamily="34" charset="0"/>
              </a:rPr>
              <a:t> “Whoever hears my words and believes in HIM who sent me, has eternal life. He will not be judged but has already passed from death to life.” (John 5: 24)</a:t>
            </a:r>
            <a:endParaRPr lang="en-US" kern="1400">
              <a:ln>
                <a:noFill/>
              </a:ln>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effectLst/>
                <a:latin typeface="Arial Nova" panose="020B0504020202020204" pitchFamily="34" charset="0"/>
              </a:rPr>
              <a:t> Death holds neither fear, nor punishment for the Christian. </a:t>
            </a:r>
            <a:r>
              <a:rPr lang="en-US" b="1" i="1" kern="1400">
                <a:ln>
                  <a:noFill/>
                </a:ln>
                <a:effectLst/>
                <a:latin typeface="Arial Nova" panose="020B0504020202020204" pitchFamily="34" charset="0"/>
              </a:rPr>
              <a:t>“Death is destroyed; victory is complete!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Where death is your victory? Where death is your power to hurt?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Thanks be to God who gives us the </a:t>
            </a:r>
          </a:p>
          <a:p>
            <a:pPr marL="9525" marR="0" indent="0" algn="ctr">
              <a:lnSpc>
                <a:spcPct val="125000"/>
              </a:lnSpc>
              <a:spcBef>
                <a:spcPts val="0"/>
              </a:spcBef>
              <a:spcAft>
                <a:spcPts val="0"/>
              </a:spcAft>
            </a:pPr>
            <a:r>
              <a:rPr lang="en-US" b="1" i="1" kern="1400">
                <a:ln>
                  <a:noFill/>
                </a:ln>
                <a:effectLst/>
                <a:latin typeface="Arial Nova" panose="020B0504020202020204" pitchFamily="34" charset="0"/>
              </a:rPr>
              <a:t>victory through our Lord Jesus Christ!” </a:t>
            </a:r>
          </a:p>
          <a:p>
            <a:pPr marL="9525" marR="0" indent="0" algn="ctr">
              <a:lnSpc>
                <a:spcPct val="125000"/>
              </a:lnSpc>
              <a:spcBef>
                <a:spcPts val="0"/>
              </a:spcBef>
              <a:spcAft>
                <a:spcPts val="0"/>
              </a:spcAft>
            </a:pPr>
            <a:r>
              <a:rPr lang="en-US" b="1" kern="1400">
                <a:ln>
                  <a:noFill/>
                </a:ln>
                <a:effectLst/>
                <a:latin typeface="Arial Nova" panose="020B0504020202020204" pitchFamily="34" charset="0"/>
              </a:rPr>
              <a:t>(1 Corinthians 15: 54 - 57)</a:t>
            </a:r>
            <a:endParaRPr lang="en-US" kern="1400">
              <a:ln>
                <a:noFill/>
              </a:ln>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Happy are those who from now on die in the service of the Lord!’ ‘Yes indeed!’ answers the Spirit. ‘They will enjoy rest from their hard work, because the results of their service go with them.” (Revelation 14: 13)</a:t>
            </a:r>
            <a:endParaRPr lang="en-US" kern="1400">
              <a:ln>
                <a:noFill/>
              </a:ln>
              <a:solidFill>
                <a:srgbClr val="000000"/>
              </a:solidFill>
              <a:effectLst/>
              <a:latin typeface="Arial Nova" panose="020B0504020202020204" pitchFamily="34"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12" name="TextBox 11">
            <a:extLst>
              <a:ext uri="{FF2B5EF4-FFF2-40B4-BE49-F238E27FC236}">
                <a16:creationId xmlns:a16="http://schemas.microsoft.com/office/drawing/2014/main" id="{78965583-74E4-4CC7-A530-F9C791DE03B4}"/>
              </a:ext>
            </a:extLst>
          </p:cNvPr>
          <p:cNvSpPr txBox="1"/>
          <p:nvPr/>
        </p:nvSpPr>
        <p:spPr>
          <a:xfrm>
            <a:off x="3143844" y="4495824"/>
            <a:ext cx="6207902" cy="646331"/>
          </a:xfrm>
          <a:prstGeom prst="rect">
            <a:avLst/>
          </a:prstGeom>
          <a:noFill/>
        </p:spPr>
        <p:txBody>
          <a:bodyPr wrap="square" rtlCol="0">
            <a:spAutoFit/>
          </a:bodyPr>
          <a:lstStyle/>
          <a:p>
            <a:pPr algn="ctr"/>
            <a:r>
              <a:rPr lang="en-US" sz="3600" b="1">
                <a:latin typeface="Stencil" panose="040409050D0802020404" pitchFamily="82" charset="0"/>
              </a:rPr>
              <a:t>SIX, SEVEN and EIGHT ???</a:t>
            </a:r>
            <a:endParaRPr lang="en-ZA" sz="3600" b="1">
              <a:latin typeface="Stencil" panose="040409050D0802020404" pitchFamily="82" charset="0"/>
            </a:endParaRPr>
          </a:p>
        </p:txBody>
      </p:sp>
      <p:sp>
        <p:nvSpPr>
          <p:cNvPr id="27" name="TextBox 26">
            <a:extLst>
              <a:ext uri="{FF2B5EF4-FFF2-40B4-BE49-F238E27FC236}">
                <a16:creationId xmlns:a16="http://schemas.microsoft.com/office/drawing/2014/main" id="{3FC152D9-58E5-486A-AF51-C552BCEC4617}"/>
              </a:ext>
            </a:extLst>
          </p:cNvPr>
          <p:cNvSpPr txBox="1"/>
          <p:nvPr/>
        </p:nvSpPr>
        <p:spPr>
          <a:xfrm>
            <a:off x="0" y="3414237"/>
            <a:ext cx="12192000" cy="523220"/>
          </a:xfrm>
          <a:prstGeom prst="rect">
            <a:avLst/>
          </a:prstGeom>
          <a:noFill/>
        </p:spPr>
        <p:txBody>
          <a:bodyPr wrap="square">
            <a:spAutoFit/>
          </a:bodyPr>
          <a:lstStyle/>
          <a:p>
            <a:pPr algn="ctr"/>
            <a:r>
              <a:rPr lang="en-US" sz="2800" b="1" i="1">
                <a:solidFill>
                  <a:schemeClr val="tx1">
                    <a:lumMod val="50000"/>
                    <a:lumOff val="50000"/>
                  </a:schemeClr>
                </a:solidFill>
                <a:latin typeface="Stencil" panose="040409050D0802020404" pitchFamily="82" charset="0"/>
              </a:rPr>
              <a:t>How long does it take to reach </a:t>
            </a:r>
            <a:r>
              <a:rPr lang="en-US" sz="2800" b="1">
                <a:solidFill>
                  <a:srgbClr val="FF0000"/>
                </a:solidFill>
                <a:latin typeface="Stencil" panose="040409050D0802020404" pitchFamily="82" charset="0"/>
              </a:rPr>
              <a:t>“the victorious heart”?</a:t>
            </a:r>
          </a:p>
        </p:txBody>
      </p:sp>
    </p:spTree>
    <p:extLst>
      <p:ext uri="{BB962C8B-B14F-4D97-AF65-F5344CB8AC3E}">
        <p14:creationId xmlns:p14="http://schemas.microsoft.com/office/powerpoint/2010/main" val="13242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700" fill="hold"/>
                                        <p:tgtEl>
                                          <p:spTgt spid="27"/>
                                        </p:tgtEl>
                                        <p:attrNameLst>
                                          <p:attrName>ppt_x</p:attrName>
                                        </p:attrNameLst>
                                      </p:cBhvr>
                                      <p:tavLst>
                                        <p:tav tm="0">
                                          <p:val>
                                            <p:strVal val="0-#ppt_w/2"/>
                                          </p:val>
                                        </p:tav>
                                        <p:tav tm="100000">
                                          <p:val>
                                            <p:strVal val="#ppt_x"/>
                                          </p:val>
                                        </p:tav>
                                      </p:tavLst>
                                    </p:anim>
                                    <p:anim calcmode="lin" valueType="num">
                                      <p:cBhvr additive="base">
                                        <p:cTn id="8" dur="17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67175"/>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ln>
                  <a:noFill/>
                </a:ln>
                <a:solidFill>
                  <a:schemeClr val="accent2">
                    <a:lumMod val="60000"/>
                    <a:lumOff val="40000"/>
                  </a:schemeClr>
                </a:solidFill>
                <a:effectLst/>
                <a:latin typeface="Arial Nova" panose="020B0504020202020204" pitchFamily="34" charset="0"/>
              </a:rPr>
              <a:t>“Whoever thinks he is standing firm had better be careful that he does not fall.” (1 Corinthians 10: 12)</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1800" b="1" kern="1400">
                <a:ln>
                  <a:noFill/>
                </a:ln>
                <a:solidFill>
                  <a:schemeClr val="accent2">
                    <a:lumMod val="75000"/>
                  </a:schemeClr>
                </a:solidFill>
                <a:effectLst/>
                <a:latin typeface="Arial Nova" panose="020B0504020202020204" pitchFamily="34" charset="0"/>
              </a:rPr>
              <a:t>…….. Then it goes out and brings seven other spirits even worse than itself, and they come and live there. So, when it is all over, that person is in a worse state than he was at the beginning.” (Luke 11: 24 - 26)</a:t>
            </a:r>
            <a:endParaRPr lang="en-US" sz="1400" kern="1400">
              <a:ln>
                <a:noFill/>
              </a:ln>
              <a:solidFill>
                <a:schemeClr val="accent2">
                  <a:lumMod val="75000"/>
                </a:schemeClr>
              </a:solidFill>
              <a:effectLst/>
              <a:latin typeface="Calibri" panose="020F0502020204030204" pitchFamily="34" charset="0"/>
            </a:endParaRPr>
          </a:p>
          <a:p>
            <a:pPr marL="0" marR="0" indent="0" algn="ctr">
              <a:lnSpc>
                <a:spcPct val="119000"/>
              </a:lnSpc>
              <a:spcBef>
                <a:spcPts val="0"/>
              </a:spcBef>
              <a:spcAft>
                <a:spcPts val="600"/>
              </a:spcAft>
            </a:pPr>
            <a:r>
              <a:rPr lang="en-US" sz="800" kern="1400">
                <a:ln>
                  <a:noFill/>
                </a:ln>
                <a:solidFill>
                  <a:srgbClr val="000000"/>
                </a:solidFill>
                <a:effectLst/>
                <a:latin typeface="Calibri" panose="020F0502020204030204" pitchFamily="34" charset="0"/>
              </a:rPr>
              <a:t> -----------------------------------------------------------------------------------------------------------------------------------------------------------------------------------------------------</a:t>
            </a:r>
            <a:endParaRPr lang="en-US" sz="800" b="1"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FF0000"/>
                </a:solidFill>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THE TEMPTED AND DEVIDED HEART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THE BACKSLIDDEN OR STUBBORN HEART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a:t>THE SINNER’S JUDGEMENT</a:t>
            </a:r>
          </a:p>
        </p:txBody>
      </p:sp>
    </p:spTree>
    <p:extLst>
      <p:ext uri="{BB962C8B-B14F-4D97-AF65-F5344CB8AC3E}">
        <p14:creationId xmlns:p14="http://schemas.microsoft.com/office/powerpoint/2010/main" val="17785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Effect transition="in" filter="fade">
                                      <p:cBhvr>
                                        <p:cTn id="21" dur="1000"/>
                                        <p:tgtEl>
                                          <p:spTgt spid="27"/>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P spid="28"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TEMPTED AND DEVIDED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TEMPTED AND DEVIDED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75653" y="595751"/>
            <a:ext cx="7013026" cy="5848652"/>
          </a:xfrm>
          <a:prstGeom prst="rect">
            <a:avLst/>
          </a:prstGeom>
          <a:noFill/>
        </p:spPr>
        <p:txBody>
          <a:bodyPr wrap="square">
            <a:spAutoFit/>
          </a:bodyPr>
          <a:lstStyle/>
          <a:p>
            <a:pPr marL="0" marR="3810" indent="0" algn="ctr">
              <a:lnSpc>
                <a:spcPct val="119000"/>
              </a:lnSpc>
              <a:spcBef>
                <a:spcPts val="0"/>
              </a:spcBef>
              <a:spcAft>
                <a:spcPts val="0"/>
              </a:spcAft>
            </a:pPr>
            <a:r>
              <a:rPr lang="en-US" b="1" kern="1400">
                <a:ln>
                  <a:noFill/>
                </a:ln>
                <a:solidFill>
                  <a:srgbClr val="333333"/>
                </a:solidFill>
                <a:effectLst/>
                <a:latin typeface="Arial Nova" panose="020B0504020202020204" pitchFamily="34" charset="0"/>
              </a:rPr>
              <a:t>This is the sad picture of one who has fallen back </a:t>
            </a:r>
          </a:p>
          <a:p>
            <a:pPr marL="0" marR="3810" indent="0" algn="ctr">
              <a:lnSpc>
                <a:spcPct val="119000"/>
              </a:lnSpc>
              <a:spcBef>
                <a:spcPts val="0"/>
              </a:spcBef>
              <a:spcAft>
                <a:spcPts val="0"/>
              </a:spcAft>
            </a:pPr>
            <a:r>
              <a:rPr lang="en-US" b="1" kern="1400">
                <a:ln>
                  <a:noFill/>
                </a:ln>
                <a:solidFill>
                  <a:srgbClr val="333333"/>
                </a:solidFill>
                <a:effectLst/>
                <a:latin typeface="Arial Nova" panose="020B0504020202020204" pitchFamily="34" charset="0"/>
              </a:rPr>
              <a:t>into his old ways.  </a:t>
            </a:r>
            <a:endParaRPr lang="en-US" b="1"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light inside has grown dim, and the pictures in his heart, </a:t>
            </a:r>
            <a:endParaRPr lang="en-US" b="1" kern="1400">
              <a:ln>
                <a:noFill/>
              </a:ln>
              <a:solidFill>
                <a:srgbClr val="000000"/>
              </a:solidFill>
              <a:effectLst/>
              <a:latin typeface="Arial Nova" panose="020B0504020202020204" pitchFamily="34" charset="0"/>
            </a:endParaRP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showing his readiness to suffer with Christ, have fallen and are no longer upright. He is surrounded by temptations to which he is slowly giving in, instead of resisting them. Instead of listening to God’s voice, he now begins to listen to the devil’s cunning suggestions and false promises. </a:t>
            </a: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Although he may still be a churchgoer, hiding his desires for the things of the world under a form of religion, </a:t>
            </a:r>
          </a:p>
          <a:p>
            <a:pPr marL="0" marR="3810" indent="0" algn="ctr">
              <a:lnSpc>
                <a:spcPct val="125000"/>
              </a:lnSpc>
              <a:spcBef>
                <a:spcPts val="0"/>
              </a:spcBef>
              <a:spcAft>
                <a:spcPts val="0"/>
              </a:spcAft>
            </a:pPr>
            <a:r>
              <a:rPr lang="en-US" b="1" kern="1400">
                <a:ln>
                  <a:noFill/>
                </a:ln>
                <a:solidFill>
                  <a:srgbClr val="333333"/>
                </a:solidFill>
                <a:effectLst/>
                <a:latin typeface="Arial Nova" panose="020B0504020202020204" pitchFamily="34" charset="0"/>
              </a:rPr>
              <a:t>the love for God has grown cold in his heart.</a:t>
            </a:r>
            <a:endParaRPr lang="en-US" b="1" kern="1400">
              <a:ln>
                <a:noFill/>
              </a:ln>
              <a:solidFill>
                <a:srgbClr val="000000"/>
              </a:solidFill>
              <a:effectLst/>
              <a:latin typeface="Arial Nova" panose="020B0504020202020204" pitchFamily="34" charset="0"/>
            </a:endParaRPr>
          </a:p>
          <a:p>
            <a:pPr marL="0" marR="5080" indent="0" algn="ctr">
              <a:lnSpc>
                <a:spcPct val="119000"/>
              </a:lnSpc>
              <a:spcBef>
                <a:spcPts val="0"/>
              </a:spcBef>
              <a:spcAft>
                <a:spcPts val="0"/>
              </a:spcAft>
            </a:pPr>
            <a:r>
              <a:rPr lang="en-US" b="1" kern="1400">
                <a:ln>
                  <a:noFill/>
                </a:ln>
                <a:solidFill>
                  <a:srgbClr val="7030A0"/>
                </a:solidFill>
                <a:effectLst/>
                <a:latin typeface="Arial Nova" panose="020B0504020202020204" pitchFamily="34" charset="0"/>
              </a:rPr>
              <a:t> </a:t>
            </a:r>
            <a:r>
              <a:rPr lang="en-US" b="1" kern="1400">
                <a:ln>
                  <a:noFill/>
                </a:ln>
                <a:solidFill>
                  <a:srgbClr val="000000"/>
                </a:solidFill>
                <a:effectLst/>
                <a:latin typeface="Arial Nova" panose="020B0504020202020204" pitchFamily="34" charset="0"/>
              </a:rPr>
              <a:t> Obey the warnings of our Lord Jesus when He says, </a:t>
            </a:r>
          </a:p>
          <a:p>
            <a:pPr marL="0" marR="5080" indent="0" algn="ctr">
              <a:lnSpc>
                <a:spcPct val="119000"/>
              </a:lnSpc>
              <a:spcBef>
                <a:spcPts val="0"/>
              </a:spcBef>
              <a:spcAft>
                <a:spcPts val="0"/>
              </a:spcAft>
            </a:pPr>
            <a:r>
              <a:rPr lang="en-US" b="1" kern="1400">
                <a:ln>
                  <a:noFill/>
                </a:ln>
                <a:effectLst/>
                <a:latin typeface="Arial Nova" panose="020B0504020202020204" pitchFamily="34" charset="0"/>
              </a:rPr>
              <a:t>“Keep watch and pray that you will not fall into temptation.” (Matthew 26: 41)</a:t>
            </a:r>
          </a:p>
          <a:p>
            <a:pPr marL="9525" marR="5080" indent="0" algn="ctr">
              <a:lnSpc>
                <a:spcPct val="125000"/>
              </a:lnSpc>
              <a:spcBef>
                <a:spcPts val="0"/>
              </a:spcBef>
              <a:spcAft>
                <a:spcPts val="0"/>
              </a:spcAft>
            </a:pPr>
            <a:r>
              <a:rPr lang="en-US" b="1" kern="1400">
                <a:ln>
                  <a:noFill/>
                </a:ln>
                <a:effectLst/>
                <a:latin typeface="Arial Nova" panose="020B0504020202020204" pitchFamily="34" charset="0"/>
              </a:rPr>
              <a:t> “Whoever thinks he is standing firm had better be careful that he does not fall.” (1 Corinthians 10: 12)</a:t>
            </a:r>
          </a:p>
          <a:p>
            <a:pPr marL="0" marR="0" indent="0" algn="l">
              <a:lnSpc>
                <a:spcPct val="119000"/>
              </a:lnSpc>
              <a:spcBef>
                <a:spcPts val="0"/>
              </a:spcBef>
              <a:spcAft>
                <a:spcPts val="600"/>
              </a:spcAft>
            </a:pPr>
            <a:r>
              <a:rPr lang="en-US" b="1" kern="1400">
                <a:ln>
                  <a:noFill/>
                </a:ln>
                <a:solidFill>
                  <a:srgbClr val="000000"/>
                </a:solidFill>
                <a:effectLst/>
                <a:latin typeface="Arial Nova" panose="020B0504020202020204" pitchFamily="34" charset="0"/>
              </a:rPr>
              <a:t> </a:t>
            </a:r>
          </a:p>
        </p:txBody>
      </p:sp>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BACKSLIDDEN OR STUBBORN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AB7F1A-6C3A-48B3-80AE-E382AD02BDEE}"/>
              </a:ext>
            </a:extLst>
          </p:cNvPr>
          <p:cNvSpPr txBox="1"/>
          <p:nvPr/>
        </p:nvSpPr>
        <p:spPr>
          <a:xfrm>
            <a:off x="4769485" y="6390771"/>
            <a:ext cx="2653027" cy="461665"/>
          </a:xfrm>
          <a:prstGeom prst="rect">
            <a:avLst/>
          </a:prstGeom>
          <a:noFill/>
        </p:spPr>
        <p:txBody>
          <a:bodyPr wrap="square" rtlCol="0">
            <a:spAutoFit/>
          </a:bodyPr>
          <a:lstStyle/>
          <a:p>
            <a:r>
              <a:rPr lang="en-ZA" sz="2400" b="1"/>
              <a:t>the BIBLE PROJECT</a:t>
            </a:r>
          </a:p>
        </p:txBody>
      </p:sp>
      <p:pic>
        <p:nvPicPr>
          <p:cNvPr id="5" name="HOM Heart Explained">
            <a:hlinkClick r:id="" action="ppaction://media"/>
            <a:extLst>
              <a:ext uri="{FF2B5EF4-FFF2-40B4-BE49-F238E27FC236}">
                <a16:creationId xmlns:a16="http://schemas.microsoft.com/office/drawing/2014/main" id="{9157BDA6-2016-40D2-9AB0-60936337C5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40394" y="253218"/>
            <a:ext cx="10911207" cy="6137553"/>
          </a:xfrm>
          <a:prstGeom prst="rect">
            <a:avLst/>
          </a:prstGeom>
        </p:spPr>
      </p:pic>
    </p:spTree>
    <p:extLst>
      <p:ext uri="{BB962C8B-B14F-4D97-AF65-F5344CB8AC3E}">
        <p14:creationId xmlns:p14="http://schemas.microsoft.com/office/powerpoint/2010/main" val="2301015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0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BACKSLIDDEN OR STUBBORN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38FD6B4-6A66-49B9-80C3-6CE54E924C78}"/>
              </a:ext>
            </a:extLst>
          </p:cNvPr>
          <p:cNvSpPr txBox="1"/>
          <p:nvPr/>
        </p:nvSpPr>
        <p:spPr>
          <a:xfrm>
            <a:off x="4654832" y="595751"/>
            <a:ext cx="6810340" cy="5739328"/>
          </a:xfrm>
          <a:prstGeom prst="rect">
            <a:avLst/>
          </a:prstGeom>
          <a:noFill/>
        </p:spPr>
        <p:txBody>
          <a:bodyPr wrap="square">
            <a:spAutoFit/>
          </a:bodyPr>
          <a:lstStyle/>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picture reveals the condition of the person who has fallen completely into his old ways again, despite what God did for him.</a:t>
            </a: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Jesus Himself described this person when He said, “When an evil spirit goes out of a person, it travels over dry country looking for a place to rest. If it cannot find one, it says to itself, ‘I will go back to my house.’ So, it goes back and finds the house clean and tidy. Then it goes out and brings seven other spirits even worse than itself, and they come and live there. So, when it is all over, that person is in a worse state than he was at the beginning.” (Luke 11: 24 - 26)</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800" b="1" kern="1400">
                <a:ln>
                  <a:noFill/>
                </a:ln>
                <a:solidFill>
                  <a:srgbClr val="000000"/>
                </a:solidFill>
                <a:effectLst/>
                <a:latin typeface="Arial Nova" panose="020B0504020202020204" pitchFamily="34" charset="0"/>
              </a:rPr>
              <a:t>  </a:t>
            </a:r>
            <a:endParaRPr lang="en-US" sz="800"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effectLst/>
                <a:latin typeface="Arial Nova" panose="020B0504020202020204" pitchFamily="34" charset="0"/>
              </a:rPr>
              <a:t> “What happened to them shows that the proverbs are true; ‘A dog goes back to what it has vomited’, and ‘A pig that has been washed goes back to roll in the mud.’” </a:t>
            </a:r>
          </a:p>
          <a:p>
            <a:pPr marL="0" marR="0" indent="0" algn="ctr">
              <a:lnSpc>
                <a:spcPct val="125000"/>
              </a:lnSpc>
              <a:spcBef>
                <a:spcPts val="0"/>
              </a:spcBef>
              <a:spcAft>
                <a:spcPts val="0"/>
              </a:spcAft>
            </a:pPr>
            <a:r>
              <a:rPr lang="en-US" b="1" kern="1400">
                <a:ln>
                  <a:noFill/>
                </a:ln>
                <a:effectLst/>
                <a:latin typeface="Arial Nova" panose="020B0504020202020204" pitchFamily="34" charset="0"/>
              </a:rPr>
              <a:t>(2 Peter 2: 22)</a:t>
            </a:r>
            <a:endParaRPr lang="en-US" kern="1400">
              <a:ln>
                <a:noFill/>
              </a:ln>
              <a:effectLst/>
              <a:latin typeface="Arial Nova" panose="020B0504020202020204" pitchFamily="34" charset="0"/>
            </a:endParaRPr>
          </a:p>
          <a:p>
            <a:pPr marL="0" marR="0" indent="0" algn="l">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2000" b="1" kern="1400">
                <a:ln>
                  <a:noFill/>
                </a:ln>
                <a:solidFill>
                  <a:srgbClr val="000000"/>
                </a:solidFill>
                <a:effectLst/>
                <a:latin typeface="Arial Nova" panose="020B0504020202020204" pitchFamily="34" charset="0"/>
              </a:rPr>
              <a:t>So, when it is all over, that person is in a </a:t>
            </a:r>
            <a:r>
              <a:rPr lang="en-US" sz="2000" b="1" kern="1400">
                <a:ln>
                  <a:noFill/>
                </a:ln>
                <a:solidFill>
                  <a:srgbClr val="FF0000"/>
                </a:solidFill>
                <a:effectLst/>
                <a:latin typeface="Arial Nova" panose="020B0504020202020204" pitchFamily="34" charset="0"/>
              </a:rPr>
              <a:t>worse state </a:t>
            </a:r>
            <a:r>
              <a:rPr lang="en-US" sz="2000" b="1" kern="1400">
                <a:ln>
                  <a:noFill/>
                </a:ln>
                <a:solidFill>
                  <a:srgbClr val="000000"/>
                </a:solidFill>
                <a:effectLst/>
                <a:latin typeface="Arial Nova" panose="020B0504020202020204" pitchFamily="34" charset="0"/>
              </a:rPr>
              <a:t>than he was at the beginning.”</a:t>
            </a:r>
            <a:endParaRPr kumimoji="0" lang="en-US" altLang="en-US" sz="2000" b="0" i="0" u="none" strike="noStrike" cap="none" normalizeH="0" baseline="0">
              <a:ln>
                <a:noFill/>
              </a:ln>
              <a:solidFill>
                <a:schemeClr val="tx1"/>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JUDGEMENT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00136" y="643365"/>
            <a:ext cx="6914660" cy="5893216"/>
          </a:xfrm>
          <a:prstGeom prst="rect">
            <a:avLst/>
          </a:prstGeom>
          <a:noFill/>
        </p:spPr>
        <p:txBody>
          <a:bodyPr wrap="square">
            <a:spAutoFit/>
          </a:bodyPr>
          <a:lstStyle/>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Here we find the stubborn sinner who did not want to open his heart to God again. </a:t>
            </a:r>
          </a:p>
          <a:p>
            <a:pPr marL="0" marR="508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508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The false pleasures of sin have disappeared, and the awful reality of the high and dreadful cost of sin must be faced now. </a:t>
            </a:r>
            <a:endParaRPr lang="en-US"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 His friends are afraid to stand at his bedside, and their empty words of comfort cannot help him now. His riches can neither lengthen his life, nor save his soul, nor reduce the agony of his soul.</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b="1" kern="1400">
                <a:ln>
                  <a:noFill/>
                </a:ln>
                <a:solidFill>
                  <a:srgbClr val="000000"/>
                </a:solidFill>
                <a:effectLst/>
                <a:latin typeface="Arial Nova" panose="020B0504020202020204" pitchFamily="34" charset="0"/>
              </a:rPr>
              <a:t>This dying sinner who rejected the forgiveness and love of God during his lifetime now must hear the voice of his Judge, the Saviour whom he rejected, saying:</a:t>
            </a:r>
          </a:p>
          <a:p>
            <a:pPr marL="0" marR="0" indent="0" algn="ctr">
              <a:lnSpc>
                <a:spcPct val="125000"/>
              </a:lnSpc>
              <a:spcBef>
                <a:spcPts val="0"/>
              </a:spcBef>
              <a:spcAft>
                <a:spcPts val="0"/>
              </a:spcAft>
            </a:pPr>
            <a:endParaRPr lang="en-US" sz="1200"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effectLst/>
              <a:latin typeface="Arial Nova" panose="020B0504020202020204" pitchFamily="34" charset="0"/>
            </a:endParaRPr>
          </a:p>
          <a:p>
            <a:pPr marL="0" marR="0" indent="0" algn="ctr">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JUDGEMENT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047564" cy="461665"/>
          </a:xfrm>
          <a:prstGeom prst="rect">
            <a:avLst/>
          </a:prstGeom>
          <a:noFill/>
        </p:spPr>
        <p:txBody>
          <a:bodyPr wrap="square" rtlCol="0">
            <a:spAutoFit/>
          </a:bodyPr>
          <a:lstStyle/>
          <a:p>
            <a:pPr algn="ctr"/>
            <a:r>
              <a:rPr lang="en-ZA" sz="2400">
                <a:latin typeface="Cooper Black" panose="0208090404030B020404" pitchFamily="18" charset="0"/>
              </a:rPr>
              <a:t>THE HEART OF MAN</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67175"/>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ln>
                  <a:noFill/>
                </a:ln>
                <a:solidFill>
                  <a:schemeClr val="accent2">
                    <a:lumMod val="60000"/>
                    <a:lumOff val="40000"/>
                  </a:schemeClr>
                </a:solidFill>
                <a:effectLst/>
                <a:latin typeface="Arial Nova" panose="020B0504020202020204" pitchFamily="34" charset="0"/>
              </a:rPr>
              <a:t>“Whoever thinks he is standing firm had better be careful that he does not fall.” (1 Corinthians 10: 12)</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r>
              <a:rPr lang="en-US" sz="1800" b="1" kern="1400">
                <a:ln>
                  <a:noFill/>
                </a:ln>
                <a:solidFill>
                  <a:schemeClr val="accent2">
                    <a:lumMod val="75000"/>
                  </a:schemeClr>
                </a:solidFill>
                <a:effectLst/>
                <a:latin typeface="Arial Nova" panose="020B0504020202020204" pitchFamily="34" charset="0"/>
              </a:rPr>
              <a:t>…….. Then it goes out and brings seven other spirits even worse than itself, and they come and live there. So, when it is all over, that person is in a worse state than he was at the beginning.” (Luke 11: 24 - 26)</a:t>
            </a:r>
            <a:endParaRPr lang="en-US" sz="1400" kern="1400">
              <a:ln>
                <a:noFill/>
              </a:ln>
              <a:solidFill>
                <a:schemeClr val="accent2">
                  <a:lumMod val="75000"/>
                </a:schemeClr>
              </a:solidFill>
              <a:effectLst/>
              <a:latin typeface="Calibri" panose="020F0502020204030204" pitchFamily="34" charset="0"/>
            </a:endParaRPr>
          </a:p>
          <a:p>
            <a:pPr marL="0" marR="0" indent="0" algn="ctr">
              <a:lnSpc>
                <a:spcPct val="119000"/>
              </a:lnSpc>
              <a:spcBef>
                <a:spcPts val="0"/>
              </a:spcBef>
              <a:spcAft>
                <a:spcPts val="600"/>
              </a:spcAft>
            </a:pPr>
            <a:r>
              <a:rPr lang="en-US" sz="800" kern="1400">
                <a:ln>
                  <a:noFill/>
                </a:ln>
                <a:solidFill>
                  <a:srgbClr val="000000"/>
                </a:solidFill>
                <a:effectLst/>
                <a:latin typeface="Calibri" panose="020F0502020204030204" pitchFamily="34" charset="0"/>
              </a:rPr>
              <a:t> </a:t>
            </a:r>
            <a:endParaRPr lang="en-US" sz="800" b="1" kern="1400">
              <a:ln>
                <a:noFill/>
              </a:ln>
              <a:solidFill>
                <a:srgbClr val="000000"/>
              </a:solidFill>
              <a:effectLst/>
              <a:latin typeface="Arial Nova" panose="020B0504020202020204" pitchFamily="34" charset="0"/>
            </a:endParaRPr>
          </a:p>
          <a:p>
            <a:pPr marL="9525" marR="0" indent="0" algn="ctr">
              <a:lnSpc>
                <a:spcPct val="125000"/>
              </a:lnSpc>
              <a:spcBef>
                <a:spcPts val="0"/>
              </a:spcBef>
              <a:spcAft>
                <a:spcPts val="0"/>
              </a:spcAft>
            </a:pPr>
            <a:r>
              <a:rPr lang="en-US" b="1" kern="1400">
                <a:ln>
                  <a:noFill/>
                </a:ln>
                <a:solidFill>
                  <a:srgbClr val="FF0000"/>
                </a:solidFill>
                <a:effectLst/>
                <a:latin typeface="Arial Nova" panose="020B0504020202020204" pitchFamily="34" charset="0"/>
              </a:rPr>
              <a:t>“Away from me, you that are under God’s curse! Away to the eternal fire which has been prepared for the devil and his angels!” (Matthew 25: 41)</a:t>
            </a:r>
            <a:endParaRPr lang="en-US" kern="1400">
              <a:ln>
                <a:noFill/>
              </a:ln>
              <a:solidFill>
                <a:srgbClr val="FF0000"/>
              </a:solidFill>
              <a:effectLst/>
              <a:latin typeface="Arial Nova" panose="020B0504020202020204" pitchFamily="34" charset="0"/>
            </a:endParaRP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383722" y="514631"/>
            <a:ext cx="1522708" cy="261610"/>
          </a:xfrm>
          <a:prstGeom prst="rect">
            <a:avLst/>
          </a:prstGeom>
          <a:noFill/>
        </p:spPr>
        <p:txBody>
          <a:bodyPr wrap="square" rtlCol="0">
            <a:spAutoFit/>
          </a:bodyPr>
          <a:lstStyle/>
          <a:p>
            <a:r>
              <a:rPr lang="en-US" sz="1100" b="1"/>
              <a:t>THE SINNER’S HEART</a:t>
            </a:r>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61610"/>
          </a:xfrm>
          <a:prstGeom prst="rect">
            <a:avLst/>
          </a:prstGeom>
          <a:noFill/>
        </p:spPr>
        <p:txBody>
          <a:bodyPr wrap="square" rtlCol="0">
            <a:spAutoFit/>
          </a:bodyPr>
          <a:lstStyle/>
          <a:p>
            <a:r>
              <a:rPr lang="en-US" sz="1100" b="1"/>
              <a:t>THE HEART CONVINCED OF SIN</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61610"/>
          </a:xfrm>
          <a:prstGeom prst="rect">
            <a:avLst/>
          </a:prstGeom>
          <a:noFill/>
        </p:spPr>
        <p:txBody>
          <a:bodyPr wrap="square" rtlCol="0">
            <a:spAutoFit/>
          </a:bodyPr>
          <a:lstStyle/>
          <a:p>
            <a:r>
              <a:rPr lang="en-US" sz="1100" b="1"/>
              <a:t>THE REPENTING HEART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a:t>DYING WITH CHRIST</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a:t>THE TEMPLE OF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61610"/>
          </a:xfrm>
          <a:prstGeom prst="rect">
            <a:avLst/>
          </a:prstGeom>
          <a:noFill/>
        </p:spPr>
        <p:txBody>
          <a:bodyPr wrap="square" rtlCol="0">
            <a:spAutoFit/>
          </a:bodyPr>
          <a:lstStyle/>
          <a:p>
            <a:r>
              <a:rPr lang="en-US" sz="1100" b="1"/>
              <a:t>THE VICTORIOUS HEART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61610"/>
          </a:xfrm>
          <a:prstGeom prst="rect">
            <a:avLst/>
          </a:prstGeom>
          <a:noFill/>
        </p:spPr>
        <p:txBody>
          <a:bodyPr wrap="square" rtlCol="0">
            <a:spAutoFit/>
          </a:bodyPr>
          <a:lstStyle/>
          <a:p>
            <a:r>
              <a:rPr lang="en-US" sz="1100" b="1"/>
              <a:t>THE GLORIOUS HOMEGOING</a:t>
            </a: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THE TEMPTED AND DEVIDED HEART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THE BACKSLIDDEN OR STUBBORN HEART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261610"/>
          </a:xfrm>
          <a:prstGeom prst="rect">
            <a:avLst/>
          </a:prstGeom>
          <a:noFill/>
        </p:spPr>
        <p:txBody>
          <a:bodyPr wrap="square" rtlCol="0">
            <a:spAutoFit/>
          </a:bodyPr>
          <a:lstStyle/>
          <a:p>
            <a:pPr algn="ctr"/>
            <a:r>
              <a:rPr lang="en-US" sz="1100" b="1"/>
              <a:t>THE SINNER’S JUDGEMENT</a:t>
            </a:r>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808400" y="3487158"/>
            <a:ext cx="5453288" cy="3170099"/>
          </a:xfrm>
          <a:prstGeom prst="rect">
            <a:avLst/>
          </a:prstGeom>
          <a:solidFill>
            <a:schemeClr val="bg1">
              <a:alpha val="74000"/>
            </a:schemeClr>
          </a:solidFill>
          <a:ln w="25400">
            <a:solidFill>
              <a:schemeClr val="tx1"/>
            </a:solidFill>
            <a:prstDash val="sysDash"/>
            <a:bevel/>
          </a:ln>
        </p:spPr>
        <p:txBody>
          <a:bodyPr wrap="square" rtlCol="0">
            <a:spAutoFit/>
          </a:bodyPr>
          <a:lstStyle/>
          <a:p>
            <a:pPr algn="ctr"/>
            <a:r>
              <a:rPr lang="en-US" sz="4000"/>
              <a:t>ALTHOUGH WE DO NOT HAVE TO BE PART OF THIS, WE STILL NEED TO BE AWARE OF THE DANGER OF SIN.</a:t>
            </a:r>
            <a:endParaRPr lang="en-ZA" sz="4000"/>
          </a:p>
        </p:txBody>
      </p:sp>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4000"/>
                            </p:stCondLst>
                            <p:childTnLst>
                              <p:par>
                                <p:cTn id="21" presetID="6" presetClass="entr" presetSubtype="16" fill="hold" grpId="1"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5000"/>
                            </p:stCondLst>
                            <p:childTnLst>
                              <p:par>
                                <p:cTn id="25" presetID="6" presetClass="entr" presetSubtype="16" fill="hold" grpId="1"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6000"/>
                            </p:stCondLst>
                            <p:childTnLst>
                              <p:par>
                                <p:cTn id="29" presetID="6" presetClass="entr" presetSubtype="16" fill="hold" grpId="1"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75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8000"/>
                            </p:stCondLst>
                            <p:childTnLst>
                              <p:par>
                                <p:cTn id="45" presetID="53" presetClass="entr" presetSubtype="16" fill="hold" grpId="1"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85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0"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0"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0"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0"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P spid="16" grpId="1"/>
      <p:bldP spid="27" grpId="0"/>
      <p:bldP spid="27" grpId="1"/>
      <p:bldP spid="28" grpId="0"/>
      <p:bldP spid="28" grpId="1"/>
      <p:bldP spid="29" grpId="0"/>
      <p:bldP spid="29" grpId="1"/>
      <p:bldP spid="36" grpId="0" animBg="1"/>
      <p:bldP spid="36"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116183A-746D-4D2B-8999-1DD9CB98F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 y="-49590"/>
            <a:ext cx="4888046" cy="6933818"/>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D6CB019C-42DC-4D84-B4B6-CD72F0B7D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930" y="-19560"/>
            <a:ext cx="4829997" cy="689881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324F313-BBCD-4798-94DA-34BD3F6CC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676" y="-49590"/>
            <a:ext cx="4870820" cy="6903460"/>
          </a:xfrm>
          <a:prstGeom prst="rect">
            <a:avLst/>
          </a:prstGeom>
        </p:spPr>
      </p:pic>
      <p:pic>
        <p:nvPicPr>
          <p:cNvPr id="5" name="Picture 4" descr="A picture containing text, colorful&#10;&#10;Description automatically generated">
            <a:extLst>
              <a:ext uri="{FF2B5EF4-FFF2-40B4-BE49-F238E27FC236}">
                <a16:creationId xmlns:a16="http://schemas.microsoft.com/office/drawing/2014/main" id="{9D78A65A-B238-4CC9-8966-CC3E0994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693" y="11150"/>
            <a:ext cx="4829997" cy="6841463"/>
          </a:xfrm>
          <a:prstGeom prst="rect">
            <a:avLst/>
          </a:prstGeom>
        </p:spPr>
      </p:pic>
      <p:pic>
        <p:nvPicPr>
          <p:cNvPr id="6" name="Picture 5" descr="A person holding a flag&#10;&#10;Description automatically generated with low confidence">
            <a:extLst>
              <a:ext uri="{FF2B5EF4-FFF2-40B4-BE49-F238E27FC236}">
                <a16:creationId xmlns:a16="http://schemas.microsoft.com/office/drawing/2014/main" id="{AF00FB5D-4A49-413F-9013-EB52EE0B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231" y="-35204"/>
            <a:ext cx="4893387" cy="6872180"/>
          </a:xfrm>
          <a:prstGeom prst="rect">
            <a:avLst/>
          </a:prstGeom>
        </p:spPr>
      </p:pic>
      <p:pic>
        <p:nvPicPr>
          <p:cNvPr id="7" name="Picture 6" descr="A poster of a person&#10;&#10;Description automatically generated with low confidence">
            <a:extLst>
              <a:ext uri="{FF2B5EF4-FFF2-40B4-BE49-F238E27FC236}">
                <a16:creationId xmlns:a16="http://schemas.microsoft.com/office/drawing/2014/main" id="{65596493-97B6-4143-A5FA-619077394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2016" y="1176"/>
            <a:ext cx="4829997" cy="6855615"/>
          </a:xfrm>
          <a:prstGeom prst="rect">
            <a:avLst/>
          </a:prstGeom>
        </p:spPr>
      </p:pic>
      <p:pic>
        <p:nvPicPr>
          <p:cNvPr id="8" name="Picture 7" descr="Background pattern&#10;&#10;Description automatically generated">
            <a:extLst>
              <a:ext uri="{FF2B5EF4-FFF2-40B4-BE49-F238E27FC236}">
                <a16:creationId xmlns:a16="http://schemas.microsoft.com/office/drawing/2014/main" id="{87B3B993-4916-4565-B700-21DD8C7C5A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587" y="-14180"/>
            <a:ext cx="4829997" cy="6872180"/>
          </a:xfrm>
          <a:prstGeom prst="rect">
            <a:avLst/>
          </a:prstGeom>
        </p:spPr>
      </p:pic>
      <p:sp>
        <p:nvSpPr>
          <p:cNvPr id="9" name="Rectangle 8">
            <a:extLst>
              <a:ext uri="{FF2B5EF4-FFF2-40B4-BE49-F238E27FC236}">
                <a16:creationId xmlns:a16="http://schemas.microsoft.com/office/drawing/2014/main" id="{8D45FCA5-DADA-4A86-B5B4-8237E5DBA210}"/>
              </a:ext>
            </a:extLst>
          </p:cNvPr>
          <p:cNvSpPr/>
          <p:nvPr/>
        </p:nvSpPr>
        <p:spPr>
          <a:xfrm>
            <a:off x="0" y="-49590"/>
            <a:ext cx="7349587" cy="6933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3EEB5413-A856-4F56-B612-F2BFD11D95F1}"/>
              </a:ext>
            </a:extLst>
          </p:cNvPr>
          <p:cNvSpPr txBox="1"/>
          <p:nvPr/>
        </p:nvSpPr>
        <p:spPr>
          <a:xfrm>
            <a:off x="195423" y="2355743"/>
            <a:ext cx="6958739" cy="1754326"/>
          </a:xfrm>
          <a:prstGeom prst="rect">
            <a:avLst/>
          </a:prstGeom>
          <a:noFill/>
        </p:spPr>
        <p:txBody>
          <a:bodyPr wrap="square" rtlCol="0">
            <a:spAutoFit/>
          </a:bodyPr>
          <a:lstStyle/>
          <a:p>
            <a:pPr algn="ctr"/>
            <a:r>
              <a:rPr lang="en-US" sz="3200"/>
              <a:t>THIS DAY WILL COME FOR ALL OF US.</a:t>
            </a:r>
          </a:p>
          <a:p>
            <a:pPr algn="ctr"/>
            <a:endParaRPr lang="en-US" sz="3200"/>
          </a:p>
          <a:p>
            <a:pPr algn="ctr"/>
            <a:r>
              <a:rPr lang="en-US" sz="4400"/>
              <a:t>ARE YOU READY?</a:t>
            </a:r>
            <a:endParaRPr lang="en-ZA" sz="4400"/>
          </a:p>
        </p:txBody>
      </p:sp>
    </p:spTree>
    <p:extLst>
      <p:ext uri="{BB962C8B-B14F-4D97-AF65-F5344CB8AC3E}">
        <p14:creationId xmlns:p14="http://schemas.microsoft.com/office/powerpoint/2010/main" val="4249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7000"/>
                            </p:stCondLst>
                            <p:childTnLst>
                              <p:par>
                                <p:cTn id="17" presetID="10" presetClass="entr" presetSubtype="0"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3000"/>
                            </p:stCondLst>
                            <p:childTnLst>
                              <p:par>
                                <p:cTn id="25" presetID="10" presetClass="entr" presetSubtype="0" fill="hold" nodeType="after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16000"/>
                            </p:stCondLst>
                            <p:childTnLst>
                              <p:par>
                                <p:cTn id="29" presetID="10" presetClass="entr" presetSubtype="0" fill="hold"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childTnLst>
                          </p:cTn>
                        </p:par>
                        <p:par>
                          <p:cTn id="32" fill="hold">
                            <p:stCondLst>
                              <p:cond delay="19000"/>
                            </p:stCondLst>
                            <p:childTnLst>
                              <p:par>
                                <p:cTn id="33" presetID="53" presetClass="entr" presetSubtype="16" fill="hold" grpId="0" nodeType="afterEffect">
                                  <p:stCondLst>
                                    <p:cond delay="2000"/>
                                  </p:stCondLst>
                                  <p:childTnLst>
                                    <p:set>
                                      <p:cBhvr>
                                        <p:cTn id="34" dur="1" fill="hold">
                                          <p:stCondLst>
                                            <p:cond delay="0"/>
                                          </p:stCondLst>
                                        </p:cTn>
                                        <p:tgtEl>
                                          <p:spTgt spid="9"/>
                                        </p:tgtEl>
                                        <p:attrNameLst>
                                          <p:attrName>style.visibility</p:attrName>
                                        </p:attrNameLst>
                                      </p:cBhvr>
                                      <p:to>
                                        <p:strVal val="visible"/>
                                      </p:to>
                                    </p:set>
                                    <p:anim calcmode="lin" valueType="num">
                                      <p:cBhvr>
                                        <p:cTn id="35" dur="3000" fill="hold"/>
                                        <p:tgtEl>
                                          <p:spTgt spid="9"/>
                                        </p:tgtEl>
                                        <p:attrNameLst>
                                          <p:attrName>ppt_w</p:attrName>
                                        </p:attrNameLst>
                                      </p:cBhvr>
                                      <p:tavLst>
                                        <p:tav tm="0">
                                          <p:val>
                                            <p:fltVal val="0"/>
                                          </p:val>
                                        </p:tav>
                                        <p:tav tm="100000">
                                          <p:val>
                                            <p:strVal val="#ppt_w"/>
                                          </p:val>
                                        </p:tav>
                                      </p:tavLst>
                                    </p:anim>
                                    <p:anim calcmode="lin" valueType="num">
                                      <p:cBhvr>
                                        <p:cTn id="36" dur="3000" fill="hold"/>
                                        <p:tgtEl>
                                          <p:spTgt spid="9"/>
                                        </p:tgtEl>
                                        <p:attrNameLst>
                                          <p:attrName>ppt_h</p:attrName>
                                        </p:attrNameLst>
                                      </p:cBhvr>
                                      <p:tavLst>
                                        <p:tav tm="0">
                                          <p:val>
                                            <p:fltVal val="0"/>
                                          </p:val>
                                        </p:tav>
                                        <p:tav tm="100000">
                                          <p:val>
                                            <p:strVal val="#ppt_h"/>
                                          </p:val>
                                        </p:tav>
                                      </p:tavLst>
                                    </p:anim>
                                    <p:animEffect transition="in" filter="fade">
                                      <p:cBhvr>
                                        <p:cTn id="37" dur="3000"/>
                                        <p:tgtEl>
                                          <p:spTgt spid="9"/>
                                        </p:tgtEl>
                                      </p:cBhvr>
                                    </p:animEffect>
                                  </p:childTnLst>
                                </p:cTn>
                              </p:par>
                            </p:childTnLst>
                          </p:cTn>
                        </p:par>
                        <p:par>
                          <p:cTn id="38" fill="hold">
                            <p:stCondLst>
                              <p:cond delay="24000"/>
                            </p:stCondLst>
                            <p:childTnLst>
                              <p:par>
                                <p:cTn id="39" presetID="53" presetClass="entr" presetSubtype="16"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3000" fill="hold"/>
                                        <p:tgtEl>
                                          <p:spTgt spid="10"/>
                                        </p:tgtEl>
                                        <p:attrNameLst>
                                          <p:attrName>ppt_w</p:attrName>
                                        </p:attrNameLst>
                                      </p:cBhvr>
                                      <p:tavLst>
                                        <p:tav tm="0">
                                          <p:val>
                                            <p:fltVal val="0"/>
                                          </p:val>
                                        </p:tav>
                                        <p:tav tm="100000">
                                          <p:val>
                                            <p:strVal val="#ppt_w"/>
                                          </p:val>
                                        </p:tav>
                                      </p:tavLst>
                                    </p:anim>
                                    <p:anim calcmode="lin" valueType="num">
                                      <p:cBhvr>
                                        <p:cTn id="42" dur="3000" fill="hold"/>
                                        <p:tgtEl>
                                          <p:spTgt spid="10"/>
                                        </p:tgtEl>
                                        <p:attrNameLst>
                                          <p:attrName>ppt_h</p:attrName>
                                        </p:attrNameLst>
                                      </p:cBhvr>
                                      <p:tavLst>
                                        <p:tav tm="0">
                                          <p:val>
                                            <p:fltVal val="0"/>
                                          </p:val>
                                        </p:tav>
                                        <p:tav tm="100000">
                                          <p:val>
                                            <p:strVal val="#ppt_h"/>
                                          </p:val>
                                        </p:tav>
                                      </p:tavLst>
                                    </p:anim>
                                    <p:animEffect transition="in" filter="fade">
                                      <p:cBhvr>
                                        <p:cTn id="4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399002" y="492864"/>
            <a:ext cx="5435918" cy="2029082"/>
          </a:xfrm>
          <a:prstGeom prst="rect">
            <a:avLst/>
          </a:prstGeom>
          <a:solidFill>
            <a:schemeClr val="tx1">
              <a:alpha val="50000"/>
            </a:schemeClr>
          </a:solidFill>
          <a:ln w="12700">
            <a:solidFill>
              <a:srgbClr val="000000"/>
            </a:solidFill>
          </a:ln>
        </p:spPr>
        <p:txBody>
          <a:bodyPr wrap="square" rtlCol="0">
            <a:spAutoFit/>
          </a:bodyPr>
          <a:lstStyle/>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Dear friend, may God help you to give your heart to Him who loves you, </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for He is speaking to you now saying, </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“turn back to Me with all your heart.”</a:t>
            </a:r>
            <a:endParaRPr lang="en-US" sz="1200" kern="1400">
              <a:ln>
                <a:noFill/>
              </a:ln>
              <a:solidFill>
                <a:schemeClr val="bg1"/>
              </a:solidFill>
              <a:effectLst/>
              <a:latin typeface="Calibri" panose="020F0502020204030204" pitchFamily="34" charset="0"/>
            </a:endParaRPr>
          </a:p>
          <a:p>
            <a:pPr marL="0" marR="0" indent="0" algn="ctr">
              <a:lnSpc>
                <a:spcPct val="125000"/>
              </a:lnSpc>
              <a:spcBef>
                <a:spcPts val="0"/>
              </a:spcBef>
              <a:spcAft>
                <a:spcPts val="0"/>
              </a:spcAft>
            </a:pPr>
            <a:r>
              <a:rPr lang="en-US" sz="1800" b="1" kern="1400">
                <a:ln>
                  <a:noFill/>
                </a:ln>
                <a:solidFill>
                  <a:schemeClr val="bg1"/>
                </a:solidFill>
                <a:effectLst/>
                <a:latin typeface="Arial Nova" panose="020B0504020202020204" pitchFamily="34" charset="0"/>
              </a:rPr>
              <a:t>Deuteronomy 30: 2</a:t>
            </a:r>
            <a:endParaRPr lang="en-US" sz="1200" kern="1400">
              <a:ln>
                <a:noFill/>
              </a:ln>
              <a:solidFill>
                <a:schemeClr val="bg1"/>
              </a:solidFill>
              <a:effectLst/>
              <a:latin typeface="Calibri" panose="020F0502020204030204" pitchFamily="34" charset="0"/>
            </a:endParaRPr>
          </a:p>
          <a:p>
            <a:pPr marL="0" marR="0" indent="0" algn="l">
              <a:lnSpc>
                <a:spcPct val="119000"/>
              </a:lnSpc>
              <a:spcBef>
                <a:spcPts val="0"/>
              </a:spcBef>
              <a:spcAft>
                <a:spcPts val="600"/>
              </a:spcAft>
            </a:pPr>
            <a:r>
              <a:rPr lang="en-US" sz="1200" kern="1400">
                <a:ln>
                  <a:noFill/>
                </a:ln>
                <a:solidFill>
                  <a:srgbClr val="000000"/>
                </a:solidFill>
                <a:effectLst/>
                <a:latin typeface="Calibri" panose="020F050202020403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777851" y="492864"/>
            <a:ext cx="5435918" cy="2135393"/>
          </a:xfrm>
          <a:prstGeom prst="rect">
            <a:avLst/>
          </a:prstGeom>
          <a:solidFill>
            <a:schemeClr val="bg1">
              <a:alpha val="75000"/>
            </a:schemeClr>
          </a:solidFill>
          <a:ln w="12700">
            <a:solidFill>
              <a:srgbClr val="000000"/>
            </a:solidFill>
          </a:ln>
        </p:spPr>
        <p:txBody>
          <a:bodyPr wrap="square" rtlCol="0">
            <a:spAutoFit/>
          </a:bodyPr>
          <a:lstStyle/>
          <a:p>
            <a:pPr marL="0" marR="0" indent="0" algn="ctr">
              <a:lnSpc>
                <a:spcPct val="125000"/>
              </a:lnSpc>
              <a:spcBef>
                <a:spcPts val="0"/>
              </a:spcBef>
              <a:spcAft>
                <a:spcPts val="0"/>
              </a:spcAft>
            </a:pPr>
            <a:r>
              <a:rPr lang="en-US" sz="1800" b="1" kern="1400">
                <a:ln>
                  <a:noFill/>
                </a:ln>
                <a:effectLst/>
                <a:latin typeface="Arial Nova" panose="020B0504020202020204" pitchFamily="34" charset="0"/>
              </a:rPr>
              <a:t>And you who have given your life to God,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“hold firmly to the true words that I taught you,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as the example for you to follow,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and remain in the faith and love that are ours </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in union with Christ Jesus.”</a:t>
            </a:r>
          </a:p>
          <a:p>
            <a:pPr marL="0" marR="0" indent="0" algn="ctr">
              <a:lnSpc>
                <a:spcPct val="125000"/>
              </a:lnSpc>
              <a:spcBef>
                <a:spcPts val="0"/>
              </a:spcBef>
              <a:spcAft>
                <a:spcPts val="0"/>
              </a:spcAft>
            </a:pPr>
            <a:r>
              <a:rPr lang="en-US" sz="1800" b="1" kern="1400">
                <a:ln>
                  <a:noFill/>
                </a:ln>
                <a:effectLst/>
                <a:latin typeface="Arial Nova" panose="020B0504020202020204" pitchFamily="34" charset="0"/>
              </a:rPr>
              <a:t>2 Timothy 1: 13</a:t>
            </a:r>
          </a:p>
        </p:txBody>
      </p:sp>
      <p:sp>
        <p:nvSpPr>
          <p:cNvPr id="7" name="TextBox 6">
            <a:extLst>
              <a:ext uri="{FF2B5EF4-FFF2-40B4-BE49-F238E27FC236}">
                <a16:creationId xmlns:a16="http://schemas.microsoft.com/office/drawing/2014/main" id="{113D7136-2840-4C1A-9BB9-488207E3209B}"/>
              </a:ext>
            </a:extLst>
          </p:cNvPr>
          <p:cNvSpPr txBox="1"/>
          <p:nvPr/>
        </p:nvSpPr>
        <p:spPr>
          <a:xfrm>
            <a:off x="2022763" y="447949"/>
            <a:ext cx="8770235" cy="2362378"/>
          </a:xfrm>
          <a:prstGeom prst="rect">
            <a:avLst/>
          </a:prstGeom>
          <a:solidFill>
            <a:schemeClr val="accent4">
              <a:alpha val="80000"/>
            </a:schemeClr>
          </a:solidFill>
          <a:ln w="12700">
            <a:solidFill>
              <a:schemeClr val="tx1"/>
            </a:solidFill>
          </a:ln>
        </p:spPr>
        <p:txBody>
          <a:bodyPr wrap="square" rtlCol="0">
            <a:spAutoFit/>
          </a:bodyPr>
          <a:lstStyle/>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“To Him who is able to keep you from falling, and to bring you faultless and joyful before His glorious presence –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to the only God our Saviour, through Jesus Christ our Lord,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be glory, majesty, might, and authority, </a:t>
            </a:r>
          </a:p>
          <a:p>
            <a:pPr marL="0" marR="0" indent="0" algn="ctr">
              <a:lnSpc>
                <a:spcPct val="125000"/>
              </a:lnSpc>
              <a:spcBef>
                <a:spcPts val="0"/>
              </a:spcBef>
              <a:spcAft>
                <a:spcPts val="0"/>
              </a:spcAft>
            </a:pPr>
            <a:r>
              <a:rPr lang="en-US" sz="2000" b="1" kern="1400">
                <a:ln>
                  <a:noFill/>
                </a:ln>
                <a:solidFill>
                  <a:srgbClr val="000000"/>
                </a:solidFill>
                <a:effectLst/>
                <a:latin typeface="Arial Nova" panose="020B0504020202020204" pitchFamily="34" charset="0"/>
              </a:rPr>
              <a:t>from all age’s past, and now, and for ever and ever! Amen”</a:t>
            </a:r>
          </a:p>
          <a:p>
            <a:pPr marL="0" marR="0" indent="0" algn="ctr">
              <a:lnSpc>
                <a:spcPct val="125000"/>
              </a:lnSpc>
              <a:spcBef>
                <a:spcPts val="0"/>
              </a:spcBef>
              <a:spcAft>
                <a:spcPts val="0"/>
              </a:spcAft>
            </a:pPr>
            <a:r>
              <a:rPr lang="en-US" sz="2000" b="1" i="1" kern="1400">
                <a:ln>
                  <a:noFill/>
                </a:ln>
                <a:solidFill>
                  <a:srgbClr val="000000"/>
                </a:solidFill>
                <a:effectLst/>
                <a:latin typeface="Arial Nova" panose="020B0504020202020204" pitchFamily="34" charset="0"/>
              </a:rPr>
              <a:t>Jude 24 &amp; 25</a:t>
            </a:r>
            <a:r>
              <a:rPr lang="en-US" sz="1200" i="1" kern="1400">
                <a:ln>
                  <a:noFill/>
                </a:ln>
                <a:solidFill>
                  <a:srgbClr val="000000"/>
                </a:solidFill>
                <a:effectLst/>
                <a:latin typeface="Arial" panose="020B0604020202020204" pitchFamily="34" charset="0"/>
              </a:rPr>
              <a:t> </a:t>
            </a: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8667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4000" decel="44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0-#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8"/>
                                        </p:tgtEl>
                                      </p:cBhvr>
                                    </p:animEffect>
                                    <p:anim calcmode="lin" valueType="num">
                                      <p:cBhvr>
                                        <p:cTn id="21" dur="1000"/>
                                        <p:tgtEl>
                                          <p:spTgt spid="8"/>
                                        </p:tgtEl>
                                        <p:attrNameLst>
                                          <p:attrName>ppt_x</p:attrName>
                                        </p:attrNameLst>
                                      </p:cBhvr>
                                      <p:tavLst>
                                        <p:tav tm="0">
                                          <p:val>
                                            <p:strVal val="ppt_x"/>
                                          </p:val>
                                        </p:tav>
                                        <p:tav tm="100000">
                                          <p:val>
                                            <p:strVal val="ppt_x"/>
                                          </p:val>
                                        </p:tav>
                                      </p:tavLst>
                                    </p:anim>
                                    <p:anim calcmode="lin" valueType="num">
                                      <p:cBhvr>
                                        <p:cTn id="22" dur="1000"/>
                                        <p:tgtEl>
                                          <p:spTgt spid="8"/>
                                        </p:tgtEl>
                                        <p:attrNameLst>
                                          <p:attrName>ppt_y</p:attrName>
                                        </p:attrNameLst>
                                      </p:cBhvr>
                                      <p:tavLst>
                                        <p:tav tm="0">
                                          <p:val>
                                            <p:strVal val="ppt_y"/>
                                          </p:val>
                                        </p:tav>
                                        <p:tav tm="100000">
                                          <p:val>
                                            <p:strVal val="ppt_y+.1"/>
                                          </p:val>
                                        </p:tav>
                                      </p:tavLst>
                                    </p:anim>
                                    <p:set>
                                      <p:cBhvr>
                                        <p:cTn id="23" dur="1" fill="hold">
                                          <p:stCondLst>
                                            <p:cond delay="9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1"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 calcmode="lin" valueType="num">
                                      <p:cBhvr>
                                        <p:cTn id="30" dur="1000" fill="hold"/>
                                        <p:tgtEl>
                                          <p:spTgt spid="6"/>
                                        </p:tgtEl>
                                        <p:attrNameLst>
                                          <p:attrName>style.rotation</p:attrName>
                                        </p:attrNameLst>
                                      </p:cBhvr>
                                      <p:tavLst>
                                        <p:tav tm="0">
                                          <p:val>
                                            <p:fltVal val="90"/>
                                          </p:val>
                                        </p:tav>
                                        <p:tav tm="100000">
                                          <p:val>
                                            <p:fltVal val="0"/>
                                          </p:val>
                                        </p:tav>
                                      </p:tavLst>
                                    </p:anim>
                                    <p:animEffect transition="in" filter="fade">
                                      <p:cBhvr>
                                        <p:cTn id="31" dur="1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0" nodeType="clickEffect">
                                  <p:stCondLst>
                                    <p:cond delay="0"/>
                                  </p:stCondLst>
                                  <p:childTnLst>
                                    <p:animEffect transition="out" filter="fade">
                                      <p:cBhvr>
                                        <p:cTn id="35" dur="1000"/>
                                        <p:tgtEl>
                                          <p:spTgt spid="6"/>
                                        </p:tgtEl>
                                      </p:cBhvr>
                                    </p:animEffect>
                                    <p:anim calcmode="lin" valueType="num">
                                      <p:cBhvr>
                                        <p:cTn id="36" dur="1000"/>
                                        <p:tgtEl>
                                          <p:spTgt spid="6"/>
                                        </p:tgtEl>
                                        <p:attrNameLst>
                                          <p:attrName>ppt_x</p:attrName>
                                        </p:attrNameLst>
                                      </p:cBhvr>
                                      <p:tavLst>
                                        <p:tav tm="0">
                                          <p:val>
                                            <p:strVal val="ppt_x"/>
                                          </p:val>
                                        </p:tav>
                                        <p:tav tm="100000">
                                          <p:val>
                                            <p:strVal val="ppt_x"/>
                                          </p:val>
                                        </p:tav>
                                      </p:tavLst>
                                    </p:anim>
                                    <p:anim calcmode="lin" valueType="num">
                                      <p:cBhvr>
                                        <p:cTn id="37" dur="1000"/>
                                        <p:tgtEl>
                                          <p:spTgt spid="6"/>
                                        </p:tgtEl>
                                        <p:attrNameLst>
                                          <p:attrName>ppt_y</p:attrName>
                                        </p:attrNameLst>
                                      </p:cBhvr>
                                      <p:tavLst>
                                        <p:tav tm="0">
                                          <p:val>
                                            <p:strVal val="ppt_y"/>
                                          </p:val>
                                        </p:tav>
                                        <p:tav tm="100000">
                                          <p:val>
                                            <p:strVal val="ppt_y+.1"/>
                                          </p:val>
                                        </p:tav>
                                      </p:tavLst>
                                    </p:anim>
                                    <p:set>
                                      <p:cBhvr>
                                        <p:cTn id="38" dur="1" fill="hold">
                                          <p:stCondLst>
                                            <p:cond delay="9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arn(inVertical)">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xit" presetSubtype="0" fill="hold" grpId="1" nodeType="clickEffect">
                                  <p:stCondLst>
                                    <p:cond delay="0"/>
                                  </p:stCondLst>
                                  <p:childTnLst>
                                    <p:animEffect transition="out" filter="fade">
                                      <p:cBhvr>
                                        <p:cTn id="47" dur="3000"/>
                                        <p:tgtEl>
                                          <p:spTgt spid="7"/>
                                        </p:tgtEl>
                                      </p:cBhvr>
                                    </p:animEffect>
                                    <p:anim calcmode="lin" valueType="num">
                                      <p:cBhvr>
                                        <p:cTn id="48" dur="3000"/>
                                        <p:tgtEl>
                                          <p:spTgt spid="7"/>
                                        </p:tgtEl>
                                        <p:attrNameLst>
                                          <p:attrName>ppt_x</p:attrName>
                                        </p:attrNameLst>
                                      </p:cBhvr>
                                      <p:tavLst>
                                        <p:tav tm="0">
                                          <p:val>
                                            <p:strVal val="ppt_x"/>
                                          </p:val>
                                        </p:tav>
                                        <p:tav tm="100000">
                                          <p:val>
                                            <p:strVal val="ppt_x"/>
                                          </p:val>
                                        </p:tav>
                                      </p:tavLst>
                                    </p:anim>
                                    <p:anim calcmode="lin" valueType="num">
                                      <p:cBhvr>
                                        <p:cTn id="49" dur="3000"/>
                                        <p:tgtEl>
                                          <p:spTgt spid="7"/>
                                        </p:tgtEl>
                                        <p:attrNameLst>
                                          <p:attrName>ppt_y</p:attrName>
                                        </p:attrNameLst>
                                      </p:cBhvr>
                                      <p:tavLst>
                                        <p:tav tm="0">
                                          <p:val>
                                            <p:strVal val="ppt_y"/>
                                          </p:val>
                                        </p:tav>
                                        <p:tav tm="100000">
                                          <p:val>
                                            <p:strVal val="ppt_y+.1"/>
                                          </p:val>
                                        </p:tav>
                                      </p:tavLst>
                                    </p:anim>
                                    <p:set>
                                      <p:cBhvr>
                                        <p:cTn id="50" dur="1" fill="hold">
                                          <p:stCondLst>
                                            <p:cond delay="2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OF MAN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402332"/>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a:effectLst/>
              <a:latin typeface="Arial Nova" panose="020B0504020202020204" pitchFamily="34" charset="0"/>
              <a:ea typeface="Times New Roman" panose="02020603050405020304" pitchFamily="18" charset="0"/>
            </a:endParaRP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As you read this book and study its pictures, you will be able to see your own heart. Allow God’s searchlight to show you the condition of your heart. Acknowledge your sins and do not deny their existence, for God’s Word tells us that,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8. “If we say that we have no sin, we deceive ourselves, and there is no truth in us.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9. But, if we confess our sins to God, He will keep His promise and do what is right: He will forgive us our sins, and purify us from all our wrongdoing.” </a:t>
            </a:r>
          </a:p>
          <a:p>
            <a:pPr algn="ctr">
              <a:lnSpc>
                <a:spcPct val="119000"/>
              </a:lnSpc>
              <a:spcAft>
                <a:spcPts val="600"/>
              </a:spcAft>
            </a:pPr>
            <a:r>
              <a:rPr lang="en-ZA" sz="1800" b="1">
                <a:solidFill>
                  <a:srgbClr val="333333"/>
                </a:solidFill>
                <a:effectLst/>
                <a:latin typeface="Arial Nova" panose="020B0504020202020204" pitchFamily="34" charset="0"/>
                <a:ea typeface="Times New Roman" panose="02020603050405020304" pitchFamily="18" charset="0"/>
              </a:rPr>
              <a:t>7. “… and the blood of Jesus, His Son, purifies us from every sin</a:t>
            </a:r>
            <a:r>
              <a:rPr lang="en-ZA" b="1">
                <a:solidFill>
                  <a:srgbClr val="333333"/>
                </a:solidFill>
                <a:latin typeface="Arial Nova" panose="020B0504020202020204" pitchFamily="34" charset="0"/>
                <a:ea typeface="Times New Roman" panose="02020603050405020304" pitchFamily="18" charset="0"/>
              </a:rPr>
              <a:t>”. </a:t>
            </a:r>
          </a:p>
          <a:p>
            <a:pPr algn="ctr">
              <a:lnSpc>
                <a:spcPct val="119000"/>
              </a:lnSpc>
              <a:spcAft>
                <a:spcPts val="600"/>
              </a:spcAft>
            </a:pPr>
            <a:r>
              <a:rPr lang="en-ZA" b="1">
                <a:solidFill>
                  <a:srgbClr val="333333"/>
                </a:solidFill>
                <a:latin typeface="Arial Nova" panose="020B0504020202020204" pitchFamily="34" charset="0"/>
                <a:ea typeface="Times New Roman" panose="02020603050405020304" pitchFamily="18" charset="0"/>
              </a:rPr>
              <a:t>(read 1 John 1: 1 - 10).  </a:t>
            </a:r>
            <a:endParaRPr lang="en-ZA" b="1">
              <a:solidFill>
                <a:srgbClr val="FF0000"/>
              </a:solidFill>
              <a:latin typeface="Arial Nova" panose="020B0504020202020204" pitchFamily="34" charset="0"/>
              <a:ea typeface="Times New Roman" panose="02020603050405020304" pitchFamily="18" charset="0"/>
            </a:endParaRP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You are ruled either by Satan, or by God. </a:t>
            </a: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You are a slave to sin, or a servant of God. </a:t>
            </a:r>
          </a:p>
          <a:p>
            <a:pPr marR="0" algn="ctr">
              <a:lnSpc>
                <a:spcPct val="119000"/>
              </a:lnSpc>
              <a:spcBef>
                <a:spcPts val="0"/>
              </a:spcBef>
              <a:spcAft>
                <a:spcPts val="600"/>
              </a:spcAft>
            </a:pPr>
            <a:r>
              <a:rPr lang="en-ZA" b="1">
                <a:solidFill>
                  <a:srgbClr val="FF0000"/>
                </a:solidFill>
                <a:effectLst/>
                <a:latin typeface="Arial Nova" panose="020B0504020202020204" pitchFamily="34" charset="0"/>
                <a:ea typeface="Calibri" panose="020F0502020204030204" pitchFamily="34" charset="0"/>
              </a:rPr>
              <a:t>If sin controls your life, do not deny it, but cry out to God.</a:t>
            </a:r>
            <a:endParaRPr lang="en-US" b="1" kern="1400">
              <a:ln>
                <a:noFill/>
              </a:ln>
              <a:solidFill>
                <a:srgbClr val="FF0000"/>
              </a:solidFill>
              <a:effectLst/>
              <a:latin typeface="Arial Nova" panose="020B05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lum bright="20000"/>
            <a:alphaModFix amt="28000"/>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369945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SINNER’S HEART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480785" y="559159"/>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BLEARY RED EYES speak of the sin of drunkenness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PEACOCK : pride reveals itself in many different ways</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GOAT represents </a:t>
            </a:r>
            <a:r>
              <a:rPr lang="en-US" sz="1800" b="1" kern="1400">
                <a:ln>
                  <a:noFill/>
                </a:ln>
                <a:solidFill>
                  <a:srgbClr val="333333"/>
                </a:solidFill>
                <a:effectLst/>
                <a:latin typeface="Arial Nova" panose="020B0504020202020204" pitchFamily="34" charset="0"/>
              </a:rPr>
              <a:t>bodily desires, immorality, and adultery </a:t>
            </a:r>
            <a:r>
              <a:rPr lang="en-US" sz="1800" b="1" kern="1400">
                <a:ln>
                  <a:noFill/>
                </a:ln>
                <a:solidFill>
                  <a:srgbClr val="000000"/>
                </a:solidFill>
                <a:effectLst/>
                <a:latin typeface="Arial Nova" panose="020B0504020202020204" pitchFamily="34" charset="0"/>
              </a:rPr>
              <a:t>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PIG : </a:t>
            </a:r>
            <a:r>
              <a:rPr lang="en-US" sz="1800" b="1" kern="1400">
                <a:ln>
                  <a:noFill/>
                </a:ln>
                <a:solidFill>
                  <a:srgbClr val="333333"/>
                </a:solidFill>
                <a:effectLst/>
                <a:latin typeface="Arial Nova" panose="020B0504020202020204" pitchFamily="34" charset="0"/>
              </a:rPr>
              <a:t>immoral suggestions,  expressions, pictures, literature</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TORTOISE speaks of laziness, sluggishness to obey when Jesus calls you, and witchcraft</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LEOPARD: </a:t>
            </a:r>
            <a:r>
              <a:rPr lang="en-US" sz="1800" b="1" kern="1400">
                <a:ln>
                  <a:noFill/>
                </a:ln>
                <a:solidFill>
                  <a:srgbClr val="333333"/>
                </a:solidFill>
                <a:effectLst/>
                <a:latin typeface="Arial Nova" panose="020B0504020202020204" pitchFamily="34" charset="0"/>
              </a:rPr>
              <a:t>hatred, anger, a bad temper and to harbour a grudge</a:t>
            </a:r>
            <a:r>
              <a:rPr lang="en-US" sz="1800" b="1" kern="1400">
                <a:ln>
                  <a:noFill/>
                </a:ln>
                <a:solidFill>
                  <a:srgbClr val="181717"/>
                </a:solidFill>
                <a:effectLst/>
                <a:latin typeface="Arial Nova" panose="020B0504020202020204" pitchFamily="34" charset="0"/>
              </a:rPr>
              <a:t> </a:t>
            </a:r>
            <a:r>
              <a:rPr lang="en-US" sz="1800" b="1" kern="1400">
                <a:ln>
                  <a:noFill/>
                </a:ln>
                <a:solidFill>
                  <a:srgbClr val="000000"/>
                </a:solidFill>
                <a:effectLst/>
                <a:latin typeface="Arial Nova" panose="020B0504020202020204" pitchFamily="34" charset="0"/>
              </a:rPr>
              <a:t>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SNAKE: the devil who is very deceitful, clever, and misleading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FROG speaks of the sin of </a:t>
            </a:r>
            <a:r>
              <a:rPr lang="en-US" sz="1800" b="1" kern="1400">
                <a:ln>
                  <a:noFill/>
                </a:ln>
                <a:solidFill>
                  <a:srgbClr val="333333"/>
                </a:solidFill>
                <a:effectLst/>
                <a:latin typeface="Arial Nova" panose="020B0504020202020204" pitchFamily="34" charset="0"/>
              </a:rPr>
              <a:t>greediness and the love of money </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333333"/>
                </a:solidFill>
                <a:effectLst/>
                <a:latin typeface="Arial Nova" panose="020B0504020202020204" pitchFamily="34" charset="0"/>
              </a:rPr>
              <a:t>SATAN </a:t>
            </a:r>
            <a:r>
              <a:rPr lang="en-US" sz="1800" b="1" kern="1400">
                <a:ln>
                  <a:noFill/>
                </a:ln>
                <a:solidFill>
                  <a:srgbClr val="000000"/>
                </a:solidFill>
                <a:effectLst/>
                <a:latin typeface="Arial Nova" panose="020B0504020202020204" pitchFamily="34" charset="0"/>
              </a:rPr>
              <a:t>is the father of all lies and of those who tell lies</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kern="1400">
                <a:ln>
                  <a:noFill/>
                </a:ln>
                <a:solidFill>
                  <a:srgbClr val="000000"/>
                </a:solidFill>
                <a:effectLst/>
                <a:latin typeface="Arial Nova" panose="020B0504020202020204" pitchFamily="34" charset="0"/>
              </a:rPr>
              <a:t>THE STAR speaks of the conscience of every person</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EYE OF GOD </a:t>
            </a:r>
            <a:r>
              <a:rPr lang="en-US" sz="1800" b="1" kern="1400">
                <a:ln>
                  <a:noFill/>
                </a:ln>
                <a:solidFill>
                  <a:srgbClr val="000000"/>
                </a:solidFill>
                <a:effectLst/>
                <a:latin typeface="Arial Nova" panose="020B0504020202020204" pitchFamily="34" charset="0"/>
              </a:rPr>
              <a:t>sees everything that goes on in the human heart</a:t>
            </a:r>
            <a:endParaRPr lang="en-US" sz="1800"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TONGUES OF FIRE: THE LOVE OF GOD SURROUNDING THE HEART</a:t>
            </a:r>
            <a:endParaRPr lang="en-US" sz="1800" i="1"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ANGEL REPRESENTS THE WORD OF GOD</a:t>
            </a:r>
            <a:endParaRPr lang="en-US" sz="1800" i="1" kern="1400">
              <a:ln>
                <a:noFill/>
              </a:ln>
              <a:solidFill>
                <a:srgbClr val="000000"/>
              </a:solidFill>
              <a:effectLst/>
              <a:latin typeface="Calibri" panose="020F0502020204030204" pitchFamily="34" charset="0"/>
            </a:endParaRPr>
          </a:p>
          <a:p>
            <a:pPr marL="0" marR="0" indent="0" algn="ctr">
              <a:spcBef>
                <a:spcPts val="0"/>
              </a:spcBef>
              <a:spcAft>
                <a:spcPts val="600"/>
              </a:spcAft>
            </a:pPr>
            <a:r>
              <a:rPr lang="en-US" sz="1800" b="1" i="1" kern="1400">
                <a:ln>
                  <a:noFill/>
                </a:ln>
                <a:solidFill>
                  <a:srgbClr val="000000"/>
                </a:solidFill>
                <a:effectLst/>
                <a:latin typeface="Arial Nova" panose="020B0504020202020204" pitchFamily="34" charset="0"/>
              </a:rPr>
              <a:t>THE DOVE IS A SIGN OF THE HOLY SPIRIT</a:t>
            </a:r>
            <a:endParaRPr lang="en-US" sz="1800" i="1" kern="140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4 x sound compressed">
            <a:hlinkClick r:id="" action="ppaction://media"/>
            <a:extLst>
              <a:ext uri="{FF2B5EF4-FFF2-40B4-BE49-F238E27FC236}">
                <a16:creationId xmlns:a16="http://schemas.microsoft.com/office/drawing/2014/main" id="{FEDADAB6-57F0-4D5C-90D3-815CAE9EA0A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4732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6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1" y="100554"/>
            <a:ext cx="5253038"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CONVINCED OF SIN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1" y="100554"/>
            <a:ext cx="5253038"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THE HEART CONVINCED OF SIN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797084" y="928467"/>
            <a:ext cx="6635218" cy="49377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a:ln>
                <a:noFill/>
              </a:ln>
              <a:solidFill>
                <a:srgbClr val="333333"/>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333333"/>
                </a:solidFill>
                <a:effectLst/>
                <a:latin typeface="Arial Nova" panose="020B0504020202020204" pitchFamily="34" charset="0"/>
              </a:rPr>
              <a:t>Here we see the sinner beginning to take notice of the message of God, and to open his heart to the love of God. </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333333"/>
                </a:solidFill>
                <a:effectLst/>
                <a:latin typeface="Arial Nova" panose="020B0504020202020204" pitchFamily="34" charset="0"/>
              </a:rPr>
              <a:t>The Holy Spirit begins to shine into the dark and sinful heart. The light of God comes into his heart to drive all darkness away. When God’s light comes in, darkness must go.</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Jesus said,“I am the light of the world. Whoever follows me, will have the light of life and will never walk in darkness.”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(John 8: 12)</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000000"/>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“If the Son (Jesus) sets you free, then you will be really free.”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rgbClr val="000000"/>
                </a:solidFill>
                <a:effectLst/>
                <a:latin typeface="Arial Nova" panose="020B0504020202020204" pitchFamily="34" charset="0"/>
              </a:rPr>
              <a:t>(John 8: 36)</a:t>
            </a: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2626</TotalTime>
  <Words>3885</Words>
  <Application>Microsoft Office PowerPoint</Application>
  <PresentationFormat>Widescreen</PresentationFormat>
  <Paragraphs>324</Paragraphs>
  <Slides>36</Slides>
  <Notes>0</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Arial Nova</vt:lpstr>
      <vt:lpstr>Bahnschrift SemiBold</vt:lpstr>
      <vt:lpstr>Calibri</vt:lpstr>
      <vt:lpstr>Calibri Light</vt:lpstr>
      <vt:lpstr>Cooper Black</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Christiaan Dorfling</cp:lastModifiedBy>
  <cp:revision>203</cp:revision>
  <dcterms:created xsi:type="dcterms:W3CDTF">2021-12-18T13:43:39Z</dcterms:created>
  <dcterms:modified xsi:type="dcterms:W3CDTF">2022-08-29T12:14:37Z</dcterms:modified>
</cp:coreProperties>
</file>