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92" r:id="rId3"/>
    <p:sldId id="284" r:id="rId4"/>
    <p:sldId id="272" r:id="rId5"/>
    <p:sldId id="308" r:id="rId6"/>
    <p:sldId id="295" r:id="rId7"/>
    <p:sldId id="259" r:id="rId8"/>
    <p:sldId id="273" r:id="rId9"/>
    <p:sldId id="260" r:id="rId10"/>
    <p:sldId id="274" r:id="rId11"/>
    <p:sldId id="297" r:id="rId12"/>
    <p:sldId id="296" r:id="rId13"/>
    <p:sldId id="261" r:id="rId14"/>
    <p:sldId id="275" r:id="rId15"/>
    <p:sldId id="282" r:id="rId16"/>
    <p:sldId id="262" r:id="rId17"/>
    <p:sldId id="276" r:id="rId18"/>
    <p:sldId id="304" r:id="rId19"/>
    <p:sldId id="266" r:id="rId20"/>
    <p:sldId id="280" r:id="rId21"/>
    <p:sldId id="267" r:id="rId22"/>
    <p:sldId id="281" r:id="rId23"/>
    <p:sldId id="271" r:id="rId24"/>
    <p:sldId id="286" r:id="rId25"/>
    <p:sldId id="263" r:id="rId26"/>
    <p:sldId id="277" r:id="rId27"/>
    <p:sldId id="264" r:id="rId28"/>
    <p:sldId id="278" r:id="rId29"/>
    <p:sldId id="290" r:id="rId30"/>
    <p:sldId id="265" r:id="rId31"/>
    <p:sldId id="279" r:id="rId32"/>
    <p:sldId id="291" r:id="rId33"/>
    <p:sldId id="302" r:id="rId34"/>
    <p:sldId id="26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8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131E2-A70C-4D34-BED5-A9173585F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7DDCE9-C113-4986-A194-DD8FE371F9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B56EF-8F18-4CA3-A3FB-47B4280DF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F8C6DE-D9DC-43FE-AC04-42FDCBABA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C6B66-EB50-42AE-BA34-65361B2F6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15986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A620A-3E43-4625-89AE-E36C78BE6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5FA975-2ADA-4A59-AAA1-A3ECFA829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B893D-BC39-4F33-B439-CB1628163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B9432-099B-4825-805D-B69D30227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BBB05-2474-4993-AE1E-45B38A1E5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36441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D65EEE-F358-4614-9795-DDBC1C93D8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6B7ABD-4373-4702-8709-666EEC53DD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AAA2A-A418-45F0-B9F5-CF3FEB75C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E3E8A-34F2-4656-A56D-C577AEF44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F2CAA-2D91-4327-A66C-7DABEE1D7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6100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78BD-3829-4CD1-B3CD-0FFAD4944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B0544-1F7C-4E84-BE2F-BB141E513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96A63-4D3D-47FA-8697-EFC224C7B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5C8D14-B403-4F07-8342-1354576D7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BC94B1-7B5D-4F87-B219-77809AC12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8703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5375F-DA34-415E-B075-8ED2442A5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869DC2-BF88-4807-A0EE-FB7CCCC48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47530-B832-4175-8419-0A488728C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DF145-1FCA-4864-86F3-3BF60C0B9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945A9-6D5C-47E0-A3E5-6EDC47C0C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435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E5340-F764-42F8-9B76-F5EF46DBB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EB88C-4F83-4C17-B3AA-1DDB028F5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A0AFA3-ADB2-461B-AA9B-275F3D2E1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4EF33B-5F42-437D-BF3A-72673F87A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58A9EF-C184-48BE-A2C3-195B7B808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C503B-5126-4AD6-8CF5-9DD4B478E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89391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50812-8A56-4CFA-921C-EA99BA71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D8FB5-AE51-4966-BC7A-60D043824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1726F5-C648-4DD6-827A-7D0CEC4FE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54170E-2513-4CD7-B841-EA6874D18B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EBCCCC-44F7-461D-99B9-30266D02CE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4B1106-C83C-4268-B122-CFE3DBCDA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594A8F-B346-431D-A188-4E72085B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60A203-C028-4565-A0E3-28D40835D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45012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B1A7B-5B1F-46EE-A119-377594A23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3596D2-7826-4D4B-9C93-EF9DE3315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B21CF-43DD-4AAB-A82D-4704AB15A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978798-0B47-46B4-B561-33DFEA4E7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33891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44A025-757E-4FD2-9304-D103E2A2B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1FE117-5745-45AD-B64F-C5D0E3855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3CA861-41F9-4D21-9DD8-3E19F514B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99930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65904-EB6E-4744-8C71-BB0D96748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B5ED9-886F-4AE3-BB2E-812273C14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FB1A6-67EF-425B-BD57-B7E4B79B85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1C09CB-6915-4455-9E7A-46B5BA94A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8612D5-6E90-4928-8D9A-35F0D56EA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65983-6536-4BEC-BBFE-2D65AAF91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3688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EDEC9-BB71-4A16-A7F2-236FD94F6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D155DE-376C-4052-9C4B-93635F5A46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7DAFE9-FB6D-4EB9-82D7-972FD8D487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897A7-F667-4A55-B5CE-8A4BED7CD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CA48AD-63E0-4774-B280-64E6E6DD0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8A23A7-3720-4491-AB8A-0B8A7EE2E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496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BCC2CC-42FB-46B9-8FCC-DDA020A28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1BF9C-88C0-4F2D-A7AA-3C6E7F8BAC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4783B-93F1-4DD0-BD67-CE3AA9731F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DBB30-49EB-4E98-8D52-F2DB4D18D6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7965D-493F-4747-BDB2-A51123C6D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17985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.png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8.jpe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4.jpeg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8.jpeg"/><Relationship Id="rId7" Type="http://schemas.openxmlformats.org/officeDocument/2006/relationships/image" Target="../media/image2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2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0.jpeg"/><Relationship Id="rId9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image" Target="../media/image24.jpeg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image" Target="../media/image25.jpeg"/><Relationship Id="rId4" Type="http://schemas.openxmlformats.org/officeDocument/2006/relationships/image" Target="../media/image28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8.jpeg"/><Relationship Id="rId7" Type="http://schemas.openxmlformats.org/officeDocument/2006/relationships/image" Target="../media/image2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2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0.jpeg"/><Relationship Id="rId9" Type="http://schemas.openxmlformats.org/officeDocument/2006/relationships/image" Target="../media/image25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8.jpe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4.jpeg"/><Relationship Id="rId4" Type="http://schemas.openxmlformats.org/officeDocument/2006/relationships/image" Target="../media/image10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9.mp3"/><Relationship Id="rId13" Type="http://schemas.microsoft.com/office/2007/relationships/media" Target="../media/media22.mp3"/><Relationship Id="rId18" Type="http://schemas.openxmlformats.org/officeDocument/2006/relationships/image" Target="../media/image3.png"/><Relationship Id="rId3" Type="http://schemas.microsoft.com/office/2007/relationships/media" Target="../media/media17.mp3"/><Relationship Id="rId7" Type="http://schemas.microsoft.com/office/2007/relationships/media" Target="../media/media19.mp3"/><Relationship Id="rId12" Type="http://schemas.openxmlformats.org/officeDocument/2006/relationships/audio" Target="../media/media21.mp3"/><Relationship Id="rId17" Type="http://schemas.openxmlformats.org/officeDocument/2006/relationships/image" Target="../media/image19.jpeg"/><Relationship Id="rId2" Type="http://schemas.openxmlformats.org/officeDocument/2006/relationships/audio" Target="../media/media16.mp3"/><Relationship Id="rId16" Type="http://schemas.openxmlformats.org/officeDocument/2006/relationships/image" Target="../media/image29.jpeg"/><Relationship Id="rId1" Type="http://schemas.microsoft.com/office/2007/relationships/media" Target="../media/media16.mp3"/><Relationship Id="rId6" Type="http://schemas.openxmlformats.org/officeDocument/2006/relationships/audio" Target="../media/media18.mp3"/><Relationship Id="rId11" Type="http://schemas.microsoft.com/office/2007/relationships/media" Target="../media/media21.mp3"/><Relationship Id="rId5" Type="http://schemas.microsoft.com/office/2007/relationships/media" Target="../media/media18.mp3"/><Relationship Id="rId15" Type="http://schemas.openxmlformats.org/officeDocument/2006/relationships/slideLayout" Target="../slideLayouts/slideLayout7.xml"/><Relationship Id="rId10" Type="http://schemas.openxmlformats.org/officeDocument/2006/relationships/audio" Target="../media/media20.mp3"/><Relationship Id="rId4" Type="http://schemas.openxmlformats.org/officeDocument/2006/relationships/audio" Target="../media/media17.mp3"/><Relationship Id="rId9" Type="http://schemas.microsoft.com/office/2007/relationships/media" Target="../media/media20.mp3"/><Relationship Id="rId14" Type="http://schemas.openxmlformats.org/officeDocument/2006/relationships/audio" Target="../media/media22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574C2927-8799-4725-8644-21FD53C9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 bwMode="auto">
          <a:xfrm>
            <a:off x="701964" y="601363"/>
            <a:ext cx="11018445" cy="5426460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8989E7D8-AAA2-4BC7-88E6-08F022152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4047" y="122507"/>
            <a:ext cx="4320135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sz="2400" b="1" dirty="0">
                <a:solidFill>
                  <a:srgbClr val="000000"/>
                </a:solidFill>
                <a:latin typeface="Cooper Black" panose="0208090404030B020404" pitchFamily="18" charset="0"/>
              </a:rPr>
              <a:t>O </a:t>
            </a:r>
            <a:r>
              <a:rPr lang="en-ZA" altLang="en-US" sz="2400" b="1" dirty="0" err="1">
                <a:solidFill>
                  <a:srgbClr val="000000"/>
                </a:solidFill>
                <a:latin typeface="Cooper Black" panose="0208090404030B020404" pitchFamily="18" charset="0"/>
              </a:rPr>
              <a:t>CORAÇÃO</a:t>
            </a:r>
            <a:r>
              <a:rPr lang="en-ZA" altLang="en-US" sz="2400" b="1" dirty="0">
                <a:solidFill>
                  <a:srgbClr val="000000"/>
                </a:solidFill>
                <a:latin typeface="Cooper Black" panose="0208090404030B020404" pitchFamily="18" charset="0"/>
              </a:rPr>
              <a:t> DO </a:t>
            </a:r>
            <a:r>
              <a:rPr lang="en-ZA" altLang="en-US" sz="2400" b="1" dirty="0" err="1">
                <a:solidFill>
                  <a:srgbClr val="000000"/>
                </a:solidFill>
                <a:latin typeface="Cooper Black" panose="0208090404030B020404" pitchFamily="18" charset="0"/>
              </a:rPr>
              <a:t>HOMEM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B7F1A-6C3A-48B3-80AE-E382AD02BDEE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21C14-6FDC-43E6-9F4E-F8E13701707E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F1B3CFE0-F322-4344-A279-5757CDC5F30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04" y="753151"/>
            <a:ext cx="4784608" cy="5098093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4F32AD-841C-464A-87E3-9844ED09942E}"/>
              </a:ext>
            </a:extLst>
          </p:cNvPr>
          <p:cNvSpPr txBox="1"/>
          <p:nvPr/>
        </p:nvSpPr>
        <p:spPr>
          <a:xfrm>
            <a:off x="7175062" y="3902459"/>
            <a:ext cx="3714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4800" dirty="0">
                <a:latin typeface="Bahnschrift SemiBold" panose="020B0502040204020203" pitchFamily="34" charset="0"/>
              </a:rPr>
              <a:t>BEM-</a:t>
            </a:r>
            <a:r>
              <a:rPr lang="en-ZA" sz="4800" dirty="0" err="1">
                <a:latin typeface="Bahnschrift SemiBold" panose="020B0502040204020203" pitchFamily="34" charset="0"/>
              </a:rPr>
              <a:t>VINDO</a:t>
            </a:r>
            <a:endParaRPr lang="en-ZA" sz="4800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7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9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9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9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9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900"/>
                            </p:stCondLst>
                            <p:childTnLst>
                              <p:par>
                                <p:cTn id="2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5C0A290-653D-41C9-8A76-A15D0E6C5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" b="24"/>
          <a:stretch>
            <a:fillRect/>
          </a:stretch>
        </p:blipFill>
        <p:spPr bwMode="auto">
          <a:xfrm>
            <a:off x="1999494" y="643365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C12EF411-32E5-4233-8066-48685D356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" r="73"/>
          <a:stretch>
            <a:fillRect/>
          </a:stretch>
        </p:blipFill>
        <p:spPr bwMode="auto">
          <a:xfrm>
            <a:off x="687728" y="643365"/>
            <a:ext cx="3831652" cy="5436000"/>
          </a:xfrm>
          <a:prstGeom prst="rect">
            <a:avLst/>
          </a:prstGeom>
          <a:noFill/>
          <a:ln w="635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9AD5353B-B71C-4A4A-B4F5-45AD526E4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8496" y="69158"/>
            <a:ext cx="491674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O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CORAÇÃO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ARREPENDIDO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3803C1A6-4247-4934-99BE-5DE1B7548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9343" y="1092684"/>
            <a:ext cx="6777416" cy="507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pt-BR" sz="1600" b="1" dirty="0">
                <a:latin typeface="Arial Nova" panose="020B0504020202020204" pitchFamily="34" charset="0"/>
              </a:rPr>
              <a:t>Esta imagem mostra o coração de alguém que leva a sério</a:t>
            </a:r>
          </a:p>
          <a:p>
            <a:pPr algn="ctr"/>
            <a:r>
              <a:rPr lang="pt-BR" sz="1600" b="1" dirty="0">
                <a:latin typeface="Arial Nova" panose="020B0504020202020204" pitchFamily="34" charset="0"/>
              </a:rPr>
              <a:t>encontrar o relacionamento certo com Deus.</a:t>
            </a:r>
          </a:p>
          <a:p>
            <a:pPr algn="ctr"/>
            <a:endParaRPr lang="pt-BR" sz="1600" b="1" dirty="0">
              <a:latin typeface="Arial Nova" panose="020B0504020202020204" pitchFamily="34" charset="0"/>
            </a:endParaRPr>
          </a:p>
          <a:p>
            <a:pPr algn="ctr"/>
            <a:r>
              <a:rPr lang="pt-BR" sz="1600" b="1" dirty="0">
                <a:latin typeface="Arial Nova" panose="020B0504020202020204" pitchFamily="34" charset="0"/>
              </a:rPr>
              <a:t>Ao ver </a:t>
            </a:r>
            <a:r>
              <a:rPr lang="pt-BR" sz="1600" b="1" dirty="0">
                <a:solidFill>
                  <a:srgbClr val="FF0000"/>
                </a:solidFill>
                <a:latin typeface="Arial Nova" panose="020B0504020202020204" pitchFamily="34" charset="0"/>
              </a:rPr>
              <a:t>a cruz </a:t>
            </a:r>
            <a:r>
              <a:rPr lang="pt-BR" sz="1600" b="1" dirty="0">
                <a:latin typeface="Arial Nova" panose="020B0504020202020204" pitchFamily="34" charset="0"/>
              </a:rPr>
              <a:t>que o anjo, a Palavra de Deus, lhe mostra, isso quebra seu agora arrependido coração. Ele sente profundo e sincero arrependimento e tristeza por seus muitos pecados. Ao ver o grande amor de Deus expresso em Cristo Jesus, esse amor derrete seu coração. Ele começa a entender que Jesus Cristo, o Filho de Deus, veio para tirar seus muitos pecados.</a:t>
            </a:r>
          </a:p>
          <a:p>
            <a:pPr algn="ctr"/>
            <a:r>
              <a:rPr lang="pt-BR" sz="1600" b="1" dirty="0">
                <a:solidFill>
                  <a:srgbClr val="FF0000"/>
                </a:solidFill>
                <a:latin typeface="Arial Nova" panose="020B0504020202020204" pitchFamily="34" charset="0"/>
              </a:rPr>
              <a:t>Jesus estava disposto a morrer em seu lugar na cruz.</a:t>
            </a:r>
          </a:p>
          <a:p>
            <a:pPr algn="ctr"/>
            <a:endParaRPr lang="pt-BR" sz="1600" b="1" dirty="0">
              <a:latin typeface="Arial Nova" panose="020B0504020202020204" pitchFamily="34" charset="0"/>
            </a:endParaRPr>
          </a:p>
          <a:p>
            <a:pPr algn="ctr"/>
            <a:r>
              <a:rPr lang="pt-BR" sz="1600" b="1" dirty="0">
                <a:latin typeface="Arial Nova" panose="020B0504020202020204" pitchFamily="34" charset="0"/>
              </a:rPr>
              <a:t>“Cria em mim um coração puro, ó Deus,</a:t>
            </a:r>
          </a:p>
          <a:p>
            <a:pPr algn="ctr"/>
            <a:r>
              <a:rPr lang="pt-BR" sz="1600" b="1" dirty="0">
                <a:latin typeface="Arial Nova" panose="020B0504020202020204" pitchFamily="34" charset="0"/>
              </a:rPr>
              <a:t>e coloque um espírito novo e leal em mim.”</a:t>
            </a:r>
          </a:p>
          <a:p>
            <a:pPr algn="ctr"/>
            <a:r>
              <a:rPr lang="pt-BR" sz="1600" b="1" dirty="0">
                <a:latin typeface="Arial Nova" panose="020B0504020202020204" pitchFamily="34" charset="0"/>
              </a:rPr>
              <a:t>(Salmo 51: 10)</a:t>
            </a:r>
          </a:p>
          <a:p>
            <a:pPr algn="ctr"/>
            <a:endParaRPr lang="pt-BR" sz="1600" b="1" dirty="0">
              <a:latin typeface="Arial Nova" panose="020B0504020202020204" pitchFamily="34" charset="0"/>
            </a:endParaRPr>
          </a:p>
          <a:p>
            <a:pPr algn="ctr"/>
            <a:r>
              <a:rPr lang="pt-BR" sz="1600" b="1" dirty="0">
                <a:latin typeface="Arial Nova" panose="020B0504020202020204" pitchFamily="34" charset="0"/>
              </a:rPr>
              <a:t>Novamente, a Palavra de Deus diz: “Estou satisfeito com aqueles que são humildes e arrependidos, que me temem e me obedecem”.</a:t>
            </a:r>
          </a:p>
          <a:p>
            <a:pPr algn="ctr"/>
            <a:r>
              <a:rPr lang="pt-BR" sz="1600" b="1" dirty="0">
                <a:latin typeface="Arial Nova" panose="020B0504020202020204" pitchFamily="34" charset="0"/>
              </a:rPr>
              <a:t>(Isaías 66: 2)</a:t>
            </a:r>
            <a:endParaRPr lang="en-US" sz="1600" dirty="0"/>
          </a:p>
        </p:txBody>
      </p:sp>
      <p:pic>
        <p:nvPicPr>
          <p:cNvPr id="7" name="PT SLIDE 11">
            <a:hlinkClick r:id="" action="ppaction://media"/>
            <a:extLst>
              <a:ext uri="{FF2B5EF4-FFF2-40B4-BE49-F238E27FC236}">
                <a16:creationId xmlns:a16="http://schemas.microsoft.com/office/drawing/2014/main" id="{845C0865-7D7F-66AD-19CE-EE68E82B81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00704" y="55051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5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65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009665-A8DB-4D63-A829-4ADEED35DE87}"/>
              </a:ext>
            </a:extLst>
          </p:cNvPr>
          <p:cNvSpPr txBox="1"/>
          <p:nvPr/>
        </p:nvSpPr>
        <p:spPr>
          <a:xfrm>
            <a:off x="5888046" y="910664"/>
            <a:ext cx="5924811" cy="4757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ESCOLHENDO A ESTRADA</a:t>
            </a: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NOSSO GUIA</a:t>
            </a: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ESTRADA LARGA</a:t>
            </a: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CARGAS</a:t>
            </a: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RELÂMPAGO</a:t>
            </a: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FOGO</a:t>
            </a: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CAMINHO DA VIDA – O SALVADOR</a:t>
            </a: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SUA RESSURREIÇÃO</a:t>
            </a: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PARAÍSO</a:t>
            </a: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COMO PODEMOS COMEÇAR NO CAMINHO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O CÉU</a:t>
            </a: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COMO VIVER A NOVA LIVE</a:t>
            </a:r>
            <a:endParaRPr lang="en-ZA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45CC6E-C67C-4C7B-A407-D1ECC8E9D9E5}"/>
              </a:ext>
            </a:extLst>
          </p:cNvPr>
          <p:cNvSpPr txBox="1"/>
          <p:nvPr/>
        </p:nvSpPr>
        <p:spPr>
          <a:xfrm>
            <a:off x="6350696" y="288099"/>
            <a:ext cx="483325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33CC"/>
                </a:solidFill>
                <a:latin typeface="Arial Nova" panose="020B0504020202020204" pitchFamily="34" charset="0"/>
              </a:rPr>
              <a:t>AS DUAS </a:t>
            </a:r>
            <a:r>
              <a:rPr lang="en-US" b="1" dirty="0" err="1">
                <a:solidFill>
                  <a:srgbClr val="FF33CC"/>
                </a:solidFill>
                <a:latin typeface="Arial Nova" panose="020B0504020202020204" pitchFamily="34" charset="0"/>
              </a:rPr>
              <a:t>ESTRADAS</a:t>
            </a:r>
            <a:endParaRPr lang="en-US" b="1" dirty="0">
              <a:solidFill>
                <a:srgbClr val="FF33CC"/>
              </a:solidFill>
              <a:latin typeface="Arial Nova" panose="020B0504020202020204" pitchFamily="34" charset="0"/>
            </a:endParaRPr>
          </a:p>
          <a:p>
            <a:pPr algn="ctr"/>
            <a:r>
              <a:rPr lang="en-US" sz="1100" b="1" dirty="0">
                <a:latin typeface="Arial Nova" panose="020B0504020202020204" pitchFamily="34" charset="0"/>
              </a:rPr>
              <a:t>ALL NATIONS GOSPEL PUBLISHERS</a:t>
            </a:r>
            <a:endParaRPr lang="en-ZA" sz="1100" b="1" dirty="0">
              <a:latin typeface="Arial Nova" panose="020B05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6A3B94-C613-4D39-A2B4-CCAD4F20552D}"/>
              </a:ext>
            </a:extLst>
          </p:cNvPr>
          <p:cNvSpPr txBox="1"/>
          <p:nvPr/>
        </p:nvSpPr>
        <p:spPr>
          <a:xfrm>
            <a:off x="7910404" y="6108236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CFB074-CECB-474E-836B-4F0B101C0CAC}"/>
              </a:ext>
            </a:extLst>
          </p:cNvPr>
          <p:cNvSpPr txBox="1"/>
          <p:nvPr/>
        </p:nvSpPr>
        <p:spPr>
          <a:xfrm>
            <a:off x="6742004" y="5815082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257E02-C74B-6B5D-4D78-F60F263B7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28" y="144049"/>
            <a:ext cx="4799468" cy="65699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1692445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tanding next to a sign&#10;&#10;Description automatically generated with medium confidence">
            <a:extLst>
              <a:ext uri="{FF2B5EF4-FFF2-40B4-BE49-F238E27FC236}">
                <a16:creationId xmlns:a16="http://schemas.microsoft.com/office/drawing/2014/main" id="{803D0DB7-00C8-4272-A52D-22E5306AFD2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2" y="4528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D1E6DD5-3087-4EAD-A641-A3F6AFA4E44A}"/>
              </a:ext>
            </a:extLst>
          </p:cNvPr>
          <p:cNvSpPr txBox="1"/>
          <p:nvPr/>
        </p:nvSpPr>
        <p:spPr>
          <a:xfrm>
            <a:off x="810544" y="179249"/>
            <a:ext cx="10624457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FF0000"/>
                </a:solidFill>
                <a:latin typeface="Arial Nova" panose="020B0504020202020204" pitchFamily="34" charset="0"/>
              </a:rPr>
              <a:t>COMO PODEMOS COMEÇAR NO CAMINHO PARA O CÉU</a:t>
            </a:r>
          </a:p>
          <a:p>
            <a:pPr algn="ctr"/>
            <a:endParaRPr lang="pt-BR" sz="1200" b="1" dirty="0">
              <a:solidFill>
                <a:srgbClr val="FF0000"/>
              </a:solidFill>
              <a:latin typeface="Arial Nova" panose="020B0504020202020204" pitchFamily="34" charset="0"/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pt-BR" b="1" dirty="0">
                <a:latin typeface="Arial Nova" panose="020B0504020202020204" pitchFamily="34" charset="0"/>
              </a:rPr>
              <a:t>Afaste-se dos seus pecados e acredite nas Boas Novas. (Marcos 1:15).</a:t>
            </a:r>
          </a:p>
          <a:p>
            <a:pPr algn="ctr"/>
            <a:endParaRPr lang="pt-BR" dirty="0">
              <a:latin typeface="Arial Nova" panose="020B0504020202020204" pitchFamily="34" charset="0"/>
            </a:endParaRPr>
          </a:p>
          <a:p>
            <a:pPr marL="342900" indent="-342900" algn="ctr">
              <a:buFont typeface="+mj-lt"/>
              <a:buAutoNum type="arabicPeriod" startAt="2"/>
            </a:pPr>
            <a:r>
              <a:rPr lang="pt-BR" b="1" dirty="0">
                <a:latin typeface="Arial Nova" panose="020B0504020202020204" pitchFamily="34" charset="0"/>
              </a:rPr>
              <a:t>Venha ao Senhor Jesus Cristo, em oração, assim como você está com sua carga de pecados, e peça a Ele que o perdoe.</a:t>
            </a:r>
            <a:r>
              <a:rPr lang="pt-BR" dirty="0">
                <a:latin typeface="Arial Nova" panose="020B0504020202020204" pitchFamily="34" charset="0"/>
              </a:rPr>
              <a:t> Ele diz: Nunca rejeitarei ninguém que venha até mim. (João 6:37). </a:t>
            </a:r>
          </a:p>
          <a:p>
            <a:pPr algn="ctr"/>
            <a:r>
              <a:rPr lang="pt-BR" dirty="0">
                <a:latin typeface="Arial Nova" panose="020B0504020202020204" pitchFamily="34" charset="0"/>
              </a:rPr>
              <a:t>Venham até mim, todos vocês que estão cansados de carregar cargas pesadas, e eu lhes darei descanso. (Mateus 11:28).</a:t>
            </a:r>
          </a:p>
          <a:p>
            <a:pPr marL="342900" indent="-342900" algn="ctr">
              <a:buFont typeface="+mj-lt"/>
              <a:buAutoNum type="arabicPeriod" startAt="2"/>
            </a:pPr>
            <a:endParaRPr lang="pt-BR" dirty="0">
              <a:latin typeface="Arial Nova" panose="020B0504020202020204" pitchFamily="34" charset="0"/>
            </a:endParaRPr>
          </a:p>
          <a:p>
            <a:pPr marL="342900" indent="-342900" algn="ctr">
              <a:buFont typeface="+mj-lt"/>
              <a:buAutoNum type="arabicPeriod" startAt="3"/>
            </a:pPr>
            <a:r>
              <a:rPr lang="pt-BR" b="1" dirty="0">
                <a:latin typeface="Arial Nova" panose="020B0504020202020204" pitchFamily="34" charset="0"/>
              </a:rPr>
              <a:t>Acredite somente em Cristo para sua libertação do pecado. O sangue de Jesus, Seu Filho, nos purifica de todo pecado. (1 João 1:7).</a:t>
            </a:r>
          </a:p>
          <a:p>
            <a:pPr marL="342900" indent="-342900" algn="ctr">
              <a:buFont typeface="+mj-lt"/>
              <a:buAutoNum type="arabicPeriod" startAt="3"/>
            </a:pPr>
            <a:endParaRPr lang="pt-BR" dirty="0">
              <a:latin typeface="Arial Nova" panose="020B0504020202020204" pitchFamily="34" charset="0"/>
            </a:endParaRPr>
          </a:p>
          <a:p>
            <a:pPr marL="342900" indent="-342900" algn="ctr">
              <a:buFont typeface="+mj-lt"/>
              <a:buAutoNum type="arabicPeriod" startAt="3"/>
            </a:pPr>
            <a:r>
              <a:rPr lang="pt-BR" b="1" dirty="0">
                <a:latin typeface="Arial Nova" panose="020B0504020202020204" pitchFamily="34" charset="0"/>
              </a:rPr>
              <a:t>Ele lhe dará uma nova vida... vida eterna. </a:t>
            </a:r>
            <a:r>
              <a:rPr lang="pt-BR" dirty="0">
                <a:latin typeface="Arial Nova" panose="020B0504020202020204" pitchFamily="34" charset="0"/>
              </a:rPr>
              <a:t>Cristo disse: Quem ouve as minhas palavras e crê naquele que me enviou tem a vida eterna. Ele não será julgado, mas já passou </a:t>
            </a:r>
          </a:p>
          <a:p>
            <a:pPr algn="ctr"/>
            <a:r>
              <a:rPr lang="pt-BR" dirty="0">
                <a:latin typeface="Arial Nova" panose="020B0504020202020204" pitchFamily="34" charset="0"/>
              </a:rPr>
              <a:t>da morte para a vida. (João 5:24). </a:t>
            </a:r>
          </a:p>
          <a:p>
            <a:pPr algn="ctr"/>
            <a:r>
              <a:rPr lang="pt-BR" dirty="0">
                <a:latin typeface="Arial Nova" panose="020B0504020202020204" pitchFamily="34" charset="0"/>
              </a:rPr>
              <a:t>Quando alguém se une a Cristo, é um ser novo; o velho se foi, o novo chegou.</a:t>
            </a:r>
          </a:p>
          <a:p>
            <a:pPr algn="ctr"/>
            <a:r>
              <a:rPr lang="pt-BR" dirty="0">
                <a:latin typeface="Arial Nova" panose="020B0504020202020204" pitchFamily="34" charset="0"/>
              </a:rPr>
              <a:t> (2 Coríntios 5:17).</a:t>
            </a:r>
          </a:p>
          <a:p>
            <a:pPr marL="342900" indent="-342900" algn="ctr">
              <a:buFont typeface="+mj-lt"/>
              <a:buAutoNum type="arabicPeriod" startAt="3"/>
            </a:pPr>
            <a:endParaRPr lang="pt-BR" dirty="0">
              <a:latin typeface="Arial Nova" panose="020B0504020202020204" pitchFamily="34" charset="0"/>
            </a:endParaRPr>
          </a:p>
          <a:p>
            <a:pPr marL="342900" indent="-342900" algn="ctr">
              <a:buFont typeface="+mj-lt"/>
              <a:buAutoNum type="arabicPeriod" startAt="5"/>
            </a:pPr>
            <a:r>
              <a:rPr lang="pt-BR" b="1" dirty="0">
                <a:latin typeface="Arial Nova" panose="020B0504020202020204" pitchFamily="34" charset="0"/>
              </a:rPr>
              <a:t>Você terá paz em seu coração. </a:t>
            </a:r>
            <a:r>
              <a:rPr lang="pt-BR" dirty="0">
                <a:latin typeface="Arial Nova" panose="020B0504020202020204" pitchFamily="34" charset="0"/>
              </a:rPr>
              <a:t>Agora que fomos reconciliados com Deus pela fé, temos paz com Deus por meio de nosso Senhor Jesus Cristo. (Romanos 5:1). O testemunho é este: Deus nos deu a vida eterna, e esta vida tem sua fonte em Seu Filho. Quem tem o Filho tem esta vida; quem não tem o Filho de Deus não tem a vida. Estou escrevendo isso para que você SAIBA que você tem a vida eterna – você que crê no Filho de Deus.</a:t>
            </a:r>
          </a:p>
          <a:p>
            <a:pPr algn="ctr"/>
            <a:r>
              <a:rPr lang="pt-BR" dirty="0">
                <a:latin typeface="Arial Nova" panose="020B0504020202020204" pitchFamily="34" charset="0"/>
              </a:rPr>
              <a:t>   (1 João 5:11-13).</a:t>
            </a:r>
            <a:endParaRPr lang="en-ZA" dirty="0">
              <a:latin typeface="Arial Nova" panose="020B0504020202020204" pitchFamily="34" charset="0"/>
            </a:endParaRPr>
          </a:p>
        </p:txBody>
      </p:sp>
      <p:pic>
        <p:nvPicPr>
          <p:cNvPr id="3" name="PT SLIDE 12 NEW">
            <a:hlinkClick r:id="" action="ppaction://media"/>
            <a:extLst>
              <a:ext uri="{FF2B5EF4-FFF2-40B4-BE49-F238E27FC236}">
                <a16:creationId xmlns:a16="http://schemas.microsoft.com/office/drawing/2014/main" id="{C04F97EA-C164-8595-B297-05321B107A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5001" y="61913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66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DCFA0A4-66BB-4658-80E9-566A85A516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" r="17874" b="21"/>
          <a:stretch/>
        </p:blipFill>
        <p:spPr bwMode="auto">
          <a:xfrm>
            <a:off x="3764060" y="640191"/>
            <a:ext cx="7938414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1A2ABC2B-4B8E-4667-A836-5D93B17B1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" r="102"/>
          <a:stretch>
            <a:fillRect/>
          </a:stretch>
        </p:blipFill>
        <p:spPr bwMode="auto">
          <a:xfrm>
            <a:off x="701797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83A8CABF-C9ED-43E4-B406-5A1266496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6482" y="96533"/>
            <a:ext cx="4164036" cy="40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MORRE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COM CRISTO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50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DCFA0A4-66BB-4658-80E9-566A85A51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0000"/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" b="21"/>
          <a:stretch>
            <a:fillRect/>
          </a:stretch>
        </p:blipFill>
        <p:spPr bwMode="auto">
          <a:xfrm>
            <a:off x="2027631" y="640191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1A2ABC2B-4B8E-4667-A836-5D93B17B1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" r="102"/>
          <a:stretch>
            <a:fillRect/>
          </a:stretch>
        </p:blipFill>
        <p:spPr bwMode="auto">
          <a:xfrm>
            <a:off x="701797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83A8CABF-C9ED-43E4-B406-5A1266496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6482" y="96533"/>
            <a:ext cx="4164036" cy="40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MORRE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COM CRISTO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E2BA2D-752D-4064-9080-A7FF5EDCF473}"/>
              </a:ext>
            </a:extLst>
          </p:cNvPr>
          <p:cNvSpPr txBox="1"/>
          <p:nvPr/>
        </p:nvSpPr>
        <p:spPr>
          <a:xfrm>
            <a:off x="4698722" y="736433"/>
            <a:ext cx="6777413" cy="5184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Esta imagem fala de um cristão que encontrou a paz perfeita e a salvação eterna através da morte de nossos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Senhor e Salvador, Jesus Cristo.</a:t>
            </a:r>
          </a:p>
          <a:p>
            <a:pPr algn="ctr">
              <a:lnSpc>
                <a:spcPct val="125000"/>
              </a:lnSpc>
            </a:pPr>
            <a:endParaRPr lang="pt-BR" sz="1600" b="1" kern="1400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Essa pessoa não se orgulha de mais nada, exceto “apenas da cruz de nosso Senhor Jesus Cristo; pois por meio de Sua cruz, o mundo está morto para nós e nós estamos mortos para o mundo”.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(Gálatas 6: 14). Jesus morreu na cruz para que nós também pudéssemos “morrer para o pecado e viver para a justiça”. 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(1 Pedro 2: 24)</a:t>
            </a:r>
          </a:p>
          <a:p>
            <a:pPr algn="ctr">
              <a:lnSpc>
                <a:spcPct val="125000"/>
              </a:lnSpc>
            </a:pPr>
            <a:r>
              <a:rPr lang="pt-BR" sz="10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Você declara abertamente que entregou seu coração a Jesus Cristo, por meio do que diz e faz?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Ou você tem vergonha de contar aos outros?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Jesus disse: “Se alguém declarar publicamente que pertence a mim, farei o mesmo por ele diante de meu Pai que está nos céus. Mas se alguém me rejeitar publicamente,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Eu o rejeitarei diante de meu Pai celestial.”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(Mateus 10:32-33)</a:t>
            </a:r>
            <a:endParaRPr lang="en-US" sz="16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7" name="PT SLIDE 16">
            <a:hlinkClick r:id="" action="ppaction://media"/>
            <a:extLst>
              <a:ext uri="{FF2B5EF4-FFF2-40B4-BE49-F238E27FC236}">
                <a16:creationId xmlns:a16="http://schemas.microsoft.com/office/drawing/2014/main" id="{53A19F6E-E4EA-2225-F7AB-BD59784889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97618" y="54352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34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96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DCFA0A4-66BB-4658-80E9-566A85A51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0000"/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" b="21"/>
          <a:stretch>
            <a:fillRect/>
          </a:stretch>
        </p:blipFill>
        <p:spPr bwMode="auto">
          <a:xfrm>
            <a:off x="2027631" y="640191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1A2ABC2B-4B8E-4667-A836-5D93B17B1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" r="102"/>
          <a:stretch>
            <a:fillRect/>
          </a:stretch>
        </p:blipFill>
        <p:spPr bwMode="auto">
          <a:xfrm>
            <a:off x="701797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83A8CABF-C9ED-43E4-B406-5A1266496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796" y="96533"/>
            <a:ext cx="11083803" cy="40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MORRE COM CRISTO – </a:t>
            </a:r>
            <a:r>
              <a:rPr kumimoji="0" lang="pt-BR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oper Black" panose="0208090404030B020404" pitchFamily="18" charset="0"/>
              </a:rPr>
              <a:t>POR QUE A IGREJA ESTÁ FORA DO CORAÇÃO?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E2BA2D-752D-4064-9080-A7FF5EDCF473}"/>
              </a:ext>
            </a:extLst>
          </p:cNvPr>
          <p:cNvSpPr txBox="1"/>
          <p:nvPr/>
        </p:nvSpPr>
        <p:spPr>
          <a:xfrm>
            <a:off x="4712790" y="781809"/>
            <a:ext cx="6777413" cy="5168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pt-BR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Há muitos chamados cristãos que rezam, participam no sacramento da santa comunhão, cantam os cânticos de Deus e, no entanto, pelas suas ações pecaminosas, estão constantemente crucificando novamente o Filho de Deus. (leia Hebreus 6-6).</a:t>
            </a:r>
          </a:p>
          <a:p>
            <a:pPr algn="ctr">
              <a:lnSpc>
                <a:spcPct val="115000"/>
              </a:lnSpc>
            </a:pPr>
            <a:endParaRPr lang="pt-BR" b="1" dirty="0">
              <a:solidFill>
                <a:srgbClr val="333333"/>
              </a:solidFill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pt-BR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As pessoas em geral desejam receber todas as bênçãos de Deus, toda a chuva e todo o sol, mas não querem comprometer-se a servir a Deus como seu Senhor e Mestre. Para muitos, Deus só é bom o suficiente para ajudar em momentos de dificuldade e desespero.</a:t>
            </a:r>
          </a:p>
          <a:p>
            <a:pPr algn="ctr">
              <a:lnSpc>
                <a:spcPct val="115000"/>
              </a:lnSpc>
            </a:pPr>
            <a:endParaRPr lang="pt-BR" b="1" dirty="0">
              <a:solidFill>
                <a:srgbClr val="333333"/>
              </a:solidFill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pt-BR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“Nem todo mundo que me chama de ‘Senhor. Senhor,’ entrarão no Reino dos céus, mas somente aqueles que fizerem o que meu Pai nos céus quer que eles façam”.</a:t>
            </a:r>
          </a:p>
          <a:p>
            <a:pPr algn="ctr">
              <a:lnSpc>
                <a:spcPct val="115000"/>
              </a:lnSpc>
            </a:pPr>
            <a:r>
              <a:rPr lang="pt-BR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(leia Mateus 7: 21-27).</a:t>
            </a:r>
            <a:endParaRPr lang="en-US" sz="10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6" name="PT SLIDE 17">
            <a:hlinkClick r:id="" action="ppaction://media"/>
            <a:extLst>
              <a:ext uri="{FF2B5EF4-FFF2-40B4-BE49-F238E27FC236}">
                <a16:creationId xmlns:a16="http://schemas.microsoft.com/office/drawing/2014/main" id="{000F8713-E748-E91F-5C60-ACD9B81531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82181" y="55259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762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73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194FA1B-2E97-495F-9375-BF2848C03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" b="14"/>
          <a:stretch>
            <a:fillRect/>
          </a:stretch>
        </p:blipFill>
        <p:spPr bwMode="auto">
          <a:xfrm>
            <a:off x="2003038" y="643365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6087EEF2-E952-4441-892A-41890C337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" r="528"/>
          <a:stretch>
            <a:fillRect/>
          </a:stretch>
        </p:blipFill>
        <p:spPr bwMode="auto">
          <a:xfrm>
            <a:off x="663136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16E63B80-5BB2-4B0C-8719-3B0E4E9B0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3818" y="102280"/>
            <a:ext cx="378936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O TEMPLO DE DEUS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45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194FA1B-2E97-495F-9375-BF2848C03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" b="14"/>
          <a:stretch>
            <a:fillRect/>
          </a:stretch>
        </p:blipFill>
        <p:spPr bwMode="auto">
          <a:xfrm>
            <a:off x="2003038" y="643365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6087EEF2-E952-4441-892A-41890C337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" r="528"/>
          <a:stretch>
            <a:fillRect/>
          </a:stretch>
        </p:blipFill>
        <p:spPr bwMode="auto">
          <a:xfrm>
            <a:off x="663136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16E63B80-5BB2-4B0C-8719-3B0E4E9B0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3818" y="102280"/>
            <a:ext cx="378936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O TEMPLO DE DEUS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169028-8CFE-4268-AC4D-12A04713662F}"/>
              </a:ext>
            </a:extLst>
          </p:cNvPr>
          <p:cNvSpPr txBox="1"/>
          <p:nvPr/>
        </p:nvSpPr>
        <p:spPr>
          <a:xfrm>
            <a:off x="4686860" y="778635"/>
            <a:ext cx="6780628" cy="5457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" algn="ctr">
              <a:lnSpc>
                <a:spcPct val="125000"/>
              </a:lnSpc>
            </a:pPr>
            <a:r>
              <a:rPr lang="pt-BR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Esta imagem mostra o coração limpo e purificado do pecador que foi salvo pela graça e misericórdia de Deus.</a:t>
            </a:r>
          </a:p>
          <a:p>
            <a:pPr marR="3810" algn="ctr">
              <a:lnSpc>
                <a:spcPct val="125000"/>
              </a:lnSpc>
            </a:pPr>
            <a:endParaRPr lang="pt-BR" b="1" kern="1400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marR="3810" algn="ctr">
              <a:lnSpc>
                <a:spcPct val="125000"/>
              </a:lnSpc>
            </a:pPr>
            <a:endParaRPr lang="pt-BR" b="1" kern="1400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marR="3810" algn="ctr">
              <a:lnSpc>
                <a:spcPct val="125000"/>
              </a:lnSpc>
            </a:pPr>
            <a:r>
              <a:rPr lang="pt-BR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O coração tornou-se agora um verdadeiro templo de Deus. O pecado foi expulso. Em vez dos vários animais controlados por Satanás, o pai da mentira, vemos o</a:t>
            </a:r>
          </a:p>
          <a:p>
            <a:pPr marR="3810" algn="ctr">
              <a:lnSpc>
                <a:spcPct val="125000"/>
              </a:lnSpc>
            </a:pPr>
            <a:r>
              <a:rPr lang="pt-BR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Espírito Santo, o Espírito da Verdade, vivendo no coração.</a:t>
            </a:r>
          </a:p>
          <a:p>
            <a:pPr marR="3810" algn="ctr">
              <a:lnSpc>
                <a:spcPct val="125000"/>
              </a:lnSpc>
            </a:pPr>
            <a:endParaRPr lang="pt-BR" b="1" kern="1400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marR="3810" algn="ctr">
              <a:lnSpc>
                <a:spcPct val="125000"/>
              </a:lnSpc>
            </a:pPr>
            <a:r>
              <a:rPr lang="pt-BR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Em vez de ser o criadouro do pecado, o coração tornou-se uma bela árvore ou jardim frutífero, que produz os frutos do Espírito, como amor, alegria, paz, humildade, paciência, bondade, bondade, fidelidade, autocontrole. , e outros, que são aceitáveis e agradáveis a Deus e ao homem.</a:t>
            </a:r>
          </a:p>
          <a:p>
            <a:pPr marR="3810" algn="ctr">
              <a:lnSpc>
                <a:spcPct val="125000"/>
              </a:lnSpc>
            </a:pPr>
            <a:r>
              <a:rPr lang="pt-BR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(Gálatas 5: 22 - 23)</a:t>
            </a:r>
            <a:endParaRPr lang="en-US" sz="10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7" name="PT SLIDE 19">
            <a:hlinkClick r:id="" action="ppaction://media"/>
            <a:extLst>
              <a:ext uri="{FF2B5EF4-FFF2-40B4-BE49-F238E27FC236}">
                <a16:creationId xmlns:a16="http://schemas.microsoft.com/office/drawing/2014/main" id="{450BE5DD-B7AD-FFCC-BB75-5F9EA523DE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0125" y="54265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25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70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A0A801-DED9-8BAE-4ADB-86A0A30210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79"/>
            <a:ext cx="12192000" cy="68528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60BD4C-DB4C-7F32-F400-6D6CBA32AC8F}"/>
              </a:ext>
            </a:extLst>
          </p:cNvPr>
          <p:cNvSpPr txBox="1"/>
          <p:nvPr/>
        </p:nvSpPr>
        <p:spPr>
          <a:xfrm>
            <a:off x="706582" y="671691"/>
            <a:ext cx="10778836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b="1" dirty="0"/>
              <a:t>Leia a </a:t>
            </a:r>
            <a:r>
              <a:rPr lang="en-GB" b="1" dirty="0" err="1"/>
              <a:t>Bíblia</a:t>
            </a:r>
            <a:r>
              <a:rPr lang="en-GB" b="1" dirty="0"/>
              <a:t> </a:t>
            </a:r>
            <a:r>
              <a:rPr lang="en-GB" b="1" dirty="0" err="1"/>
              <a:t>todos</a:t>
            </a:r>
            <a:r>
              <a:rPr lang="en-GB" b="1" dirty="0"/>
              <a:t> </a:t>
            </a:r>
            <a:r>
              <a:rPr lang="en-GB" b="1" dirty="0" err="1"/>
              <a:t>os</a:t>
            </a:r>
            <a:r>
              <a:rPr lang="en-GB" b="1" dirty="0"/>
              <a:t> </a:t>
            </a:r>
            <a:r>
              <a:rPr lang="en-GB" b="1" dirty="0" err="1"/>
              <a:t>dias</a:t>
            </a:r>
            <a:r>
              <a:rPr lang="en-GB" dirty="0"/>
              <a:t>. </a:t>
            </a:r>
            <a:r>
              <a:rPr lang="en-GB" dirty="0" err="1"/>
              <a:t>Além</a:t>
            </a:r>
            <a:r>
              <a:rPr lang="en-GB" dirty="0"/>
              <a:t> de ser luz para o </a:t>
            </a:r>
            <a:r>
              <a:rPr lang="en-GB" dirty="0" err="1"/>
              <a:t>nosso</a:t>
            </a:r>
            <a:r>
              <a:rPr lang="en-GB" dirty="0"/>
              <a:t> </a:t>
            </a:r>
            <a:r>
              <a:rPr lang="en-GB" dirty="0" err="1"/>
              <a:t>caminho</a:t>
            </a:r>
            <a:r>
              <a:rPr lang="en-GB" dirty="0"/>
              <a:t>, é </a:t>
            </a:r>
            <a:r>
              <a:rPr lang="en-GB" dirty="0" err="1"/>
              <a:t>alimento</a:t>
            </a:r>
            <a:r>
              <a:rPr lang="en-GB" dirty="0"/>
              <a:t> para a alma. “</a:t>
            </a:r>
            <a:r>
              <a:rPr lang="en-GB" dirty="0" err="1"/>
              <a:t>Sejam</a:t>
            </a:r>
            <a:r>
              <a:rPr lang="en-GB" dirty="0"/>
              <a:t>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bebês</a:t>
            </a:r>
            <a:r>
              <a:rPr lang="en-GB" dirty="0"/>
              <a:t> </a:t>
            </a:r>
            <a:r>
              <a:rPr lang="en-GB" dirty="0" err="1"/>
              <a:t>recém-nascidos</a:t>
            </a:r>
            <a:r>
              <a:rPr lang="en-GB" dirty="0"/>
              <a:t>, sempre </a:t>
            </a:r>
            <a:r>
              <a:rPr lang="en-GB" dirty="0" err="1"/>
              <a:t>sedentos</a:t>
            </a:r>
            <a:r>
              <a:rPr lang="en-GB" dirty="0"/>
              <a:t> do puro </a:t>
            </a:r>
            <a:r>
              <a:rPr lang="en-GB" dirty="0" err="1"/>
              <a:t>leite</a:t>
            </a:r>
            <a:r>
              <a:rPr lang="en-GB" dirty="0"/>
              <a:t> </a:t>
            </a:r>
            <a:r>
              <a:rPr lang="en-GB" dirty="0" err="1"/>
              <a:t>espiritual</a:t>
            </a:r>
            <a:r>
              <a:rPr lang="en-GB" dirty="0"/>
              <a:t>, para que, </a:t>
            </a:r>
            <a:r>
              <a:rPr lang="en-GB" dirty="0" err="1"/>
              <a:t>bebendo</a:t>
            </a:r>
            <a:r>
              <a:rPr lang="en-GB" dirty="0"/>
              <a:t>-o, </a:t>
            </a:r>
            <a:r>
              <a:rPr lang="en-GB" dirty="0" err="1"/>
              <a:t>vocês</a:t>
            </a:r>
            <a:r>
              <a:rPr lang="en-GB" dirty="0"/>
              <a:t> </a:t>
            </a:r>
            <a:r>
              <a:rPr lang="en-GB" dirty="0" err="1"/>
              <a:t>possam</a:t>
            </a:r>
            <a:r>
              <a:rPr lang="en-GB" dirty="0"/>
              <a:t> </a:t>
            </a:r>
            <a:r>
              <a:rPr lang="en-GB" dirty="0" err="1"/>
              <a:t>crescer</a:t>
            </a:r>
            <a:r>
              <a:rPr lang="en-GB" dirty="0"/>
              <a:t>”. </a:t>
            </a:r>
          </a:p>
          <a:p>
            <a:r>
              <a:rPr lang="en-GB" dirty="0"/>
              <a:t>      (1 Ped. 2:2). </a:t>
            </a:r>
            <a:r>
              <a:rPr lang="en-GB" dirty="0" err="1"/>
              <a:t>Peça</a:t>
            </a:r>
            <a:r>
              <a:rPr lang="en-GB" dirty="0"/>
              <a:t> a Deus para </a:t>
            </a:r>
            <a:r>
              <a:rPr lang="en-GB" dirty="0" err="1"/>
              <a:t>guiá</a:t>
            </a:r>
            <a:r>
              <a:rPr lang="en-GB" dirty="0"/>
              <a:t>-lo e </a:t>
            </a:r>
            <a:r>
              <a:rPr lang="en-GB" dirty="0" err="1"/>
              <a:t>ensiná</a:t>
            </a:r>
            <a:r>
              <a:rPr lang="en-GB" dirty="0"/>
              <a:t>-lo </a:t>
            </a:r>
            <a:r>
              <a:rPr lang="en-GB" dirty="0" err="1"/>
              <a:t>pelo</a:t>
            </a:r>
            <a:r>
              <a:rPr lang="en-GB" dirty="0"/>
              <a:t> Seu </a:t>
            </a:r>
            <a:r>
              <a:rPr lang="en-GB" dirty="0" err="1"/>
              <a:t>Espírito</a:t>
            </a:r>
            <a:r>
              <a:rPr lang="en-GB" dirty="0"/>
              <a:t> Santo, </a:t>
            </a:r>
            <a:r>
              <a:rPr lang="en-GB" dirty="0" err="1"/>
              <a:t>enquanto</a:t>
            </a:r>
            <a:r>
              <a:rPr lang="en-GB" dirty="0"/>
              <a:t> </a:t>
            </a:r>
            <a:r>
              <a:rPr lang="en-GB" dirty="0" err="1"/>
              <a:t>você</a:t>
            </a:r>
            <a:r>
              <a:rPr lang="en-GB" dirty="0"/>
              <a:t> </a:t>
            </a:r>
            <a:r>
              <a:rPr lang="en-GB" dirty="0" err="1"/>
              <a:t>lê</a:t>
            </a:r>
            <a:r>
              <a:rPr lang="en-GB" dirty="0"/>
              <a:t>.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en-GB" b="1" dirty="0" err="1"/>
              <a:t>Aproxime</a:t>
            </a:r>
            <a:r>
              <a:rPr lang="en-GB" b="1" dirty="0"/>
              <a:t>-se de Deus </a:t>
            </a:r>
            <a:r>
              <a:rPr lang="en-GB" b="1" dirty="0" err="1"/>
              <a:t>em</a:t>
            </a:r>
            <a:r>
              <a:rPr lang="en-GB" b="1" dirty="0"/>
              <a:t> </a:t>
            </a:r>
            <a:r>
              <a:rPr lang="en-GB" b="1" dirty="0" err="1"/>
              <a:t>oração</a:t>
            </a:r>
            <a:r>
              <a:rPr lang="en-GB" b="1" dirty="0"/>
              <a:t> </a:t>
            </a:r>
            <a:r>
              <a:rPr lang="en-GB" b="1" dirty="0" err="1"/>
              <a:t>todos</a:t>
            </a:r>
            <a:r>
              <a:rPr lang="en-GB" b="1" dirty="0"/>
              <a:t> </a:t>
            </a:r>
            <a:r>
              <a:rPr lang="en-GB" b="1" dirty="0" err="1"/>
              <a:t>os</a:t>
            </a:r>
            <a:r>
              <a:rPr lang="en-GB" b="1" dirty="0"/>
              <a:t> </a:t>
            </a:r>
            <a:r>
              <a:rPr lang="en-GB" b="1" dirty="0" err="1"/>
              <a:t>dias</a:t>
            </a:r>
            <a:r>
              <a:rPr lang="en-GB" dirty="0"/>
              <a:t>, </a:t>
            </a:r>
            <a:r>
              <a:rPr lang="en-GB" dirty="0" err="1"/>
              <a:t>orando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nome</a:t>
            </a:r>
            <a:r>
              <a:rPr lang="en-GB" dirty="0"/>
              <a:t> de Jesus: "</a:t>
            </a:r>
            <a:r>
              <a:rPr lang="en-GB" dirty="0" err="1"/>
              <a:t>Não</a:t>
            </a:r>
            <a:r>
              <a:rPr lang="en-GB" dirty="0"/>
              <a:t> se </a:t>
            </a:r>
            <a:r>
              <a:rPr lang="en-GB" dirty="0" err="1"/>
              <a:t>preocupe</a:t>
            </a:r>
            <a:r>
              <a:rPr lang="en-GB" dirty="0"/>
              <a:t> com nada, mas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todas</a:t>
            </a:r>
            <a:r>
              <a:rPr lang="en-GB" dirty="0"/>
              <a:t> as </a:t>
            </a:r>
            <a:r>
              <a:rPr lang="en-GB" dirty="0" err="1"/>
              <a:t>suas</a:t>
            </a:r>
            <a:r>
              <a:rPr lang="en-GB" dirty="0"/>
              <a:t> </a:t>
            </a:r>
            <a:r>
              <a:rPr lang="en-GB" dirty="0" err="1"/>
              <a:t>orações</a:t>
            </a:r>
            <a:r>
              <a:rPr lang="en-GB" dirty="0"/>
              <a:t> </a:t>
            </a:r>
            <a:r>
              <a:rPr lang="en-GB" dirty="0" err="1"/>
              <a:t>peça</a:t>
            </a:r>
            <a:r>
              <a:rPr lang="en-GB" dirty="0"/>
              <a:t> a Deus o que </a:t>
            </a:r>
            <a:r>
              <a:rPr lang="en-GB" dirty="0" err="1"/>
              <a:t>você</a:t>
            </a:r>
            <a:r>
              <a:rPr lang="en-GB" dirty="0"/>
              <a:t> </a:t>
            </a:r>
            <a:r>
              <a:rPr lang="en-GB" dirty="0" err="1"/>
              <a:t>precisa</a:t>
            </a:r>
            <a:r>
              <a:rPr lang="en-GB" dirty="0"/>
              <a:t>, sempre </a:t>
            </a:r>
            <a:r>
              <a:rPr lang="en-GB" dirty="0" err="1"/>
              <a:t>pedindo</a:t>
            </a:r>
            <a:r>
              <a:rPr lang="en-GB" dirty="0"/>
              <a:t> a Ele com um </a:t>
            </a:r>
            <a:r>
              <a:rPr lang="en-GB" dirty="0" err="1"/>
              <a:t>coração</a:t>
            </a:r>
            <a:r>
              <a:rPr lang="en-GB" dirty="0"/>
              <a:t> </a:t>
            </a:r>
            <a:r>
              <a:rPr lang="en-GB" dirty="0" err="1"/>
              <a:t>agradecido</a:t>
            </a:r>
            <a:r>
              <a:rPr lang="en-GB" dirty="0"/>
              <a:t>. E a </a:t>
            </a:r>
            <a:r>
              <a:rPr lang="en-GB" dirty="0" err="1"/>
              <a:t>paz</a:t>
            </a:r>
            <a:r>
              <a:rPr lang="en-GB" dirty="0"/>
              <a:t> de Deus, que </a:t>
            </a:r>
            <a:r>
              <a:rPr lang="en-GB" dirty="0" err="1"/>
              <a:t>está</a:t>
            </a:r>
            <a:r>
              <a:rPr lang="en-GB" dirty="0"/>
              <a:t> </a:t>
            </a:r>
            <a:r>
              <a:rPr lang="en-GB" dirty="0" err="1"/>
              <a:t>muito</a:t>
            </a:r>
            <a:r>
              <a:rPr lang="en-GB" dirty="0"/>
              <a:t> </a:t>
            </a:r>
            <a:r>
              <a:rPr lang="en-GB" dirty="0" err="1"/>
              <a:t>além</a:t>
            </a:r>
            <a:r>
              <a:rPr lang="en-GB" dirty="0"/>
              <a:t> da </a:t>
            </a:r>
            <a:r>
              <a:rPr lang="en-GB" dirty="0" err="1"/>
              <a:t>compreensão</a:t>
            </a:r>
            <a:r>
              <a:rPr lang="en-GB" dirty="0"/>
              <a:t> </a:t>
            </a:r>
            <a:r>
              <a:rPr lang="en-GB" dirty="0" err="1"/>
              <a:t>humana</a:t>
            </a:r>
            <a:r>
              <a:rPr lang="en-GB" dirty="0"/>
              <a:t>, </a:t>
            </a:r>
            <a:r>
              <a:rPr lang="en-GB" dirty="0" err="1"/>
              <a:t>manterá</a:t>
            </a:r>
            <a:r>
              <a:rPr lang="en-GB" dirty="0"/>
              <a:t> </a:t>
            </a:r>
            <a:r>
              <a:rPr lang="en-GB" dirty="0" err="1"/>
              <a:t>seus</a:t>
            </a:r>
            <a:r>
              <a:rPr lang="en-GB" dirty="0"/>
              <a:t> </a:t>
            </a:r>
            <a:r>
              <a:rPr lang="en-GB" dirty="0" err="1"/>
              <a:t>corações</a:t>
            </a:r>
            <a:r>
              <a:rPr lang="en-GB" dirty="0"/>
              <a:t> e </a:t>
            </a:r>
            <a:r>
              <a:rPr lang="en-GB" dirty="0" err="1"/>
              <a:t>mentes</a:t>
            </a:r>
            <a:r>
              <a:rPr lang="en-GB" dirty="0"/>
              <a:t> </a:t>
            </a:r>
            <a:r>
              <a:rPr lang="en-GB" dirty="0" err="1"/>
              <a:t>seguros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união</a:t>
            </a:r>
            <a:r>
              <a:rPr lang="en-GB" dirty="0"/>
              <a:t> com Cristo Jesus." (</a:t>
            </a:r>
            <a:r>
              <a:rPr lang="en-GB" dirty="0" err="1"/>
              <a:t>Filipenses</a:t>
            </a:r>
            <a:r>
              <a:rPr lang="en-GB" dirty="0"/>
              <a:t> 4:6,7).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en-GB" b="1" dirty="0" err="1"/>
              <a:t>Fale</a:t>
            </a:r>
            <a:r>
              <a:rPr lang="en-GB" b="1" dirty="0"/>
              <a:t> com </a:t>
            </a:r>
            <a:r>
              <a:rPr lang="en-GB" b="1" dirty="0" err="1"/>
              <a:t>outras</a:t>
            </a:r>
            <a:r>
              <a:rPr lang="en-GB" b="1" dirty="0"/>
              <a:t> </a:t>
            </a:r>
            <a:r>
              <a:rPr lang="en-GB" b="1" dirty="0" err="1"/>
              <a:t>pessoas</a:t>
            </a:r>
            <a:r>
              <a:rPr lang="en-GB" b="1" dirty="0"/>
              <a:t> </a:t>
            </a:r>
            <a:r>
              <a:rPr lang="en-GB" b="1" dirty="0" err="1"/>
              <a:t>sobre</a:t>
            </a:r>
            <a:r>
              <a:rPr lang="en-GB" b="1" dirty="0"/>
              <a:t> Cristo</a:t>
            </a:r>
            <a:r>
              <a:rPr lang="en-GB" dirty="0"/>
              <a:t>. "Volte para </a:t>
            </a:r>
            <a:r>
              <a:rPr lang="en-GB" dirty="0" err="1"/>
              <a:t>sua</a:t>
            </a:r>
            <a:r>
              <a:rPr lang="en-GB" dirty="0"/>
              <a:t> </a:t>
            </a:r>
            <a:r>
              <a:rPr lang="en-GB" dirty="0" err="1"/>
              <a:t>família</a:t>
            </a:r>
            <a:r>
              <a:rPr lang="en-GB" dirty="0"/>
              <a:t> e conte-</a:t>
            </a:r>
            <a:r>
              <a:rPr lang="en-GB" dirty="0" err="1"/>
              <a:t>lhes</a:t>
            </a:r>
            <a:r>
              <a:rPr lang="en-GB" dirty="0"/>
              <a:t> o </a:t>
            </a:r>
            <a:r>
              <a:rPr lang="en-GB" dirty="0" err="1"/>
              <a:t>quanto</a:t>
            </a:r>
            <a:r>
              <a:rPr lang="en-GB" dirty="0"/>
              <a:t> o Senhor fez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você</a:t>
            </a:r>
            <a:r>
              <a:rPr lang="en-GB" dirty="0"/>
              <a:t> e </a:t>
            </a:r>
            <a:r>
              <a:rPr lang="en-GB" dirty="0" err="1"/>
              <a:t>como</a:t>
            </a:r>
            <a:r>
              <a:rPr lang="en-GB" dirty="0"/>
              <a:t> Ele </a:t>
            </a:r>
            <a:r>
              <a:rPr lang="en-GB" dirty="0" err="1"/>
              <a:t>tem</a:t>
            </a:r>
            <a:r>
              <a:rPr lang="en-GB" dirty="0"/>
              <a:t> </a:t>
            </a:r>
            <a:r>
              <a:rPr lang="en-GB" dirty="0" err="1"/>
              <a:t>sido</a:t>
            </a:r>
            <a:r>
              <a:rPr lang="en-GB" dirty="0"/>
              <a:t> gentil com </a:t>
            </a:r>
            <a:r>
              <a:rPr lang="en-GB" dirty="0" err="1"/>
              <a:t>você</a:t>
            </a:r>
            <a:r>
              <a:rPr lang="en-GB" dirty="0"/>
              <a:t>." (Marcos 5:19).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en-GB" dirty="0"/>
              <a:t> </a:t>
            </a:r>
            <a:r>
              <a:rPr lang="en-GB" b="1" dirty="0"/>
              <a:t>Na </a:t>
            </a:r>
            <a:r>
              <a:rPr lang="en-GB" b="1" dirty="0" err="1"/>
              <a:t>tentação</a:t>
            </a:r>
            <a:r>
              <a:rPr lang="en-GB" b="1" dirty="0"/>
              <a:t>, </a:t>
            </a:r>
            <a:r>
              <a:rPr lang="en-GB" b="1" dirty="0" err="1"/>
              <a:t>invoque</a:t>
            </a:r>
            <a:r>
              <a:rPr lang="en-GB" b="1" dirty="0"/>
              <a:t> o Senhor</a:t>
            </a:r>
            <a:r>
              <a:rPr lang="en-GB" dirty="0"/>
              <a:t>. “Ele </a:t>
            </a:r>
            <a:r>
              <a:rPr lang="en-GB" dirty="0" err="1"/>
              <a:t>pode</a:t>
            </a:r>
            <a:r>
              <a:rPr lang="en-GB" dirty="0"/>
              <a:t> </a:t>
            </a:r>
            <a:r>
              <a:rPr lang="en-GB" dirty="0" err="1"/>
              <a:t>ajudar</a:t>
            </a:r>
            <a:r>
              <a:rPr lang="en-GB" dirty="0"/>
              <a:t> </a:t>
            </a:r>
            <a:r>
              <a:rPr lang="en-GB" dirty="0" err="1"/>
              <a:t>aqueles</a:t>
            </a:r>
            <a:r>
              <a:rPr lang="en-GB" dirty="0"/>
              <a:t> que </a:t>
            </a:r>
            <a:r>
              <a:rPr lang="en-GB" dirty="0" err="1"/>
              <a:t>são</a:t>
            </a:r>
            <a:r>
              <a:rPr lang="en-GB" dirty="0"/>
              <a:t> </a:t>
            </a:r>
            <a:r>
              <a:rPr lang="en-GB" dirty="0" err="1"/>
              <a:t>tentados</a:t>
            </a:r>
            <a:r>
              <a:rPr lang="en-GB" dirty="0"/>
              <a:t>, </a:t>
            </a:r>
            <a:r>
              <a:rPr lang="en-GB" dirty="0" err="1"/>
              <a:t>porque</a:t>
            </a:r>
            <a:r>
              <a:rPr lang="en-GB" dirty="0"/>
              <a:t> Ele </a:t>
            </a:r>
            <a:r>
              <a:rPr lang="en-GB" dirty="0" err="1"/>
              <a:t>mesmo</a:t>
            </a:r>
            <a:r>
              <a:rPr lang="en-GB" dirty="0"/>
              <a:t> </a:t>
            </a:r>
            <a:r>
              <a:rPr lang="en-GB" dirty="0" err="1"/>
              <a:t>foi</a:t>
            </a:r>
            <a:r>
              <a:rPr lang="en-GB" dirty="0"/>
              <a:t> </a:t>
            </a:r>
            <a:r>
              <a:rPr lang="en-GB" dirty="0" err="1"/>
              <a:t>tentado</a:t>
            </a:r>
            <a:r>
              <a:rPr lang="en-GB" dirty="0"/>
              <a:t> e </a:t>
            </a:r>
            <a:r>
              <a:rPr lang="en-GB" dirty="0" err="1"/>
              <a:t>sofreu</a:t>
            </a:r>
            <a:r>
              <a:rPr lang="en-GB" dirty="0"/>
              <a:t>”. (</a:t>
            </a:r>
            <a:r>
              <a:rPr lang="en-GB" dirty="0" err="1"/>
              <a:t>Hebreus</a:t>
            </a:r>
            <a:r>
              <a:rPr lang="en-GB" dirty="0"/>
              <a:t> 2:18).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en-GB" b="1" dirty="0"/>
              <a:t>Se </a:t>
            </a:r>
            <a:r>
              <a:rPr lang="en-GB" b="1" dirty="0" err="1"/>
              <a:t>você</a:t>
            </a:r>
            <a:r>
              <a:rPr lang="en-GB" b="1" dirty="0"/>
              <a:t> </a:t>
            </a:r>
            <a:r>
              <a:rPr lang="en-GB" b="1" dirty="0" err="1"/>
              <a:t>pecar</a:t>
            </a:r>
            <a:r>
              <a:rPr lang="en-GB" b="1" dirty="0"/>
              <a:t> </a:t>
            </a:r>
            <a:r>
              <a:rPr lang="en-GB" b="1" dirty="0" err="1"/>
              <a:t>novamente</a:t>
            </a:r>
            <a:r>
              <a:rPr lang="en-GB" b="1" dirty="0"/>
              <a:t>, </a:t>
            </a:r>
            <a:r>
              <a:rPr lang="en-GB" b="1" dirty="0" err="1"/>
              <a:t>confesse</a:t>
            </a:r>
            <a:r>
              <a:rPr lang="en-GB" b="1" dirty="0"/>
              <a:t>-o </a:t>
            </a:r>
            <a:r>
              <a:rPr lang="en-GB" b="1" dirty="0" err="1"/>
              <a:t>rapidamente</a:t>
            </a:r>
            <a:r>
              <a:rPr lang="en-GB" b="1" dirty="0"/>
              <a:t> a Deus</a:t>
            </a:r>
            <a:r>
              <a:rPr lang="en-GB" dirty="0"/>
              <a:t>. "Mas se </a:t>
            </a:r>
            <a:r>
              <a:rPr lang="en-GB" dirty="0" err="1"/>
              <a:t>confessarmos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nossos</a:t>
            </a:r>
            <a:r>
              <a:rPr lang="en-GB" dirty="0"/>
              <a:t> </a:t>
            </a:r>
            <a:r>
              <a:rPr lang="en-GB" dirty="0" err="1"/>
              <a:t>pecados</a:t>
            </a:r>
            <a:r>
              <a:rPr lang="en-GB" dirty="0"/>
              <a:t> a Deus, Ele </a:t>
            </a:r>
            <a:r>
              <a:rPr lang="en-GB" dirty="0" err="1"/>
              <a:t>cumprirá</a:t>
            </a:r>
            <a:r>
              <a:rPr lang="en-GB" dirty="0"/>
              <a:t> a Sua </a:t>
            </a:r>
            <a:r>
              <a:rPr lang="en-GB" dirty="0" err="1"/>
              <a:t>promessa</a:t>
            </a:r>
            <a:r>
              <a:rPr lang="en-GB" dirty="0"/>
              <a:t> e </a:t>
            </a:r>
            <a:r>
              <a:rPr lang="en-GB" dirty="0" err="1"/>
              <a:t>fará</a:t>
            </a:r>
            <a:r>
              <a:rPr lang="en-GB" dirty="0"/>
              <a:t> o que é </a:t>
            </a:r>
            <a:r>
              <a:rPr lang="en-GB" dirty="0" err="1"/>
              <a:t>certo</a:t>
            </a:r>
            <a:r>
              <a:rPr lang="en-GB" dirty="0"/>
              <a:t>; Ele </a:t>
            </a:r>
            <a:r>
              <a:rPr lang="en-GB" dirty="0" err="1"/>
              <a:t>nos</a:t>
            </a:r>
            <a:r>
              <a:rPr lang="en-GB" dirty="0"/>
              <a:t> </a:t>
            </a:r>
            <a:r>
              <a:rPr lang="en-GB" dirty="0" err="1"/>
              <a:t>perdoará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pecados</a:t>
            </a:r>
            <a:r>
              <a:rPr lang="en-GB" dirty="0"/>
              <a:t> e </a:t>
            </a:r>
            <a:r>
              <a:rPr lang="en-GB" dirty="0" err="1"/>
              <a:t>nos</a:t>
            </a:r>
            <a:r>
              <a:rPr lang="en-GB" dirty="0"/>
              <a:t> </a:t>
            </a:r>
            <a:r>
              <a:rPr lang="en-GB" dirty="0" err="1"/>
              <a:t>purificará</a:t>
            </a:r>
            <a:r>
              <a:rPr lang="en-GB" dirty="0"/>
              <a:t> de </a:t>
            </a:r>
            <a:r>
              <a:rPr lang="en-GB" dirty="0" err="1"/>
              <a:t>toda</a:t>
            </a:r>
            <a:r>
              <a:rPr lang="en-GB" dirty="0"/>
              <a:t> </a:t>
            </a:r>
            <a:r>
              <a:rPr lang="en-GB" dirty="0" err="1"/>
              <a:t>injustiça</a:t>
            </a:r>
            <a:r>
              <a:rPr lang="en-GB" dirty="0"/>
              <a:t>." (1 João 1:9). 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en-GB" b="1" dirty="0" err="1"/>
              <a:t>Tente</a:t>
            </a:r>
            <a:r>
              <a:rPr lang="en-GB" b="1" dirty="0"/>
              <a:t> </a:t>
            </a:r>
            <a:r>
              <a:rPr lang="en-GB" b="1" dirty="0" err="1"/>
              <a:t>associar</a:t>
            </a:r>
            <a:r>
              <a:rPr lang="en-GB" b="1" dirty="0"/>
              <a:t>-se com outros </a:t>
            </a:r>
            <a:r>
              <a:rPr lang="en-GB" b="1" dirty="0" err="1"/>
              <a:t>crentes</a:t>
            </a:r>
            <a:r>
              <a:rPr lang="en-GB" b="1" dirty="0"/>
              <a:t> no Senhor Jesus Cristo</a:t>
            </a:r>
            <a:r>
              <a:rPr lang="en-GB" dirty="0"/>
              <a:t>. "Meu </a:t>
            </a:r>
            <a:r>
              <a:rPr lang="en-GB" dirty="0" err="1"/>
              <a:t>mandamento</a:t>
            </a:r>
            <a:r>
              <a:rPr lang="en-GB" dirty="0"/>
              <a:t> é </a:t>
            </a:r>
            <a:r>
              <a:rPr lang="en-GB" dirty="0" err="1"/>
              <a:t>este</a:t>
            </a:r>
            <a:r>
              <a:rPr lang="en-GB" dirty="0"/>
              <a:t>: </a:t>
            </a:r>
            <a:r>
              <a:rPr lang="en-GB" dirty="0" err="1"/>
              <a:t>amem</a:t>
            </a:r>
            <a:r>
              <a:rPr lang="en-GB" dirty="0"/>
              <a:t> </a:t>
            </a:r>
            <a:r>
              <a:rPr lang="en-GB" dirty="0" err="1"/>
              <a:t>uns</a:t>
            </a:r>
            <a:r>
              <a:rPr lang="en-GB" dirty="0"/>
              <a:t> </a:t>
            </a:r>
            <a:r>
              <a:rPr lang="en-GB" dirty="0" err="1"/>
              <a:t>aos</a:t>
            </a:r>
            <a:r>
              <a:rPr lang="en-GB" dirty="0"/>
              <a:t> outros, </a:t>
            </a:r>
            <a:r>
              <a:rPr lang="en-GB" dirty="0" err="1"/>
              <a:t>assim</a:t>
            </a:r>
            <a:r>
              <a:rPr lang="en-GB" dirty="0"/>
              <a:t>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amo</a:t>
            </a:r>
            <a:r>
              <a:rPr lang="en-GB" dirty="0"/>
              <a:t> </a:t>
            </a:r>
            <a:r>
              <a:rPr lang="en-GB" dirty="0" err="1"/>
              <a:t>vocês</a:t>
            </a:r>
            <a:r>
              <a:rPr lang="en-GB" dirty="0"/>
              <a:t>." (João 15:12).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en-GB" b="1" dirty="0"/>
              <a:t>Sempre </a:t>
            </a:r>
            <a:r>
              <a:rPr lang="en-GB" b="1" dirty="0" err="1"/>
              <a:t>obedeça</a:t>
            </a:r>
            <a:r>
              <a:rPr lang="en-GB" b="1" dirty="0"/>
              <a:t> a Deus</a:t>
            </a:r>
            <a:r>
              <a:rPr lang="en-GB" dirty="0"/>
              <a:t>. "</a:t>
            </a:r>
            <a:r>
              <a:rPr lang="en-GB" dirty="0" err="1"/>
              <a:t>Quem</a:t>
            </a:r>
            <a:r>
              <a:rPr lang="en-GB" dirty="0"/>
              <a:t> me ama </a:t>
            </a:r>
            <a:r>
              <a:rPr lang="en-GB" dirty="0" err="1"/>
              <a:t>obedecerá</a:t>
            </a:r>
            <a:r>
              <a:rPr lang="en-GB" dirty="0"/>
              <a:t> </a:t>
            </a:r>
            <a:r>
              <a:rPr lang="en-GB" dirty="0" err="1"/>
              <a:t>aos</a:t>
            </a:r>
            <a:r>
              <a:rPr lang="en-GB" dirty="0"/>
              <a:t> meus </a:t>
            </a:r>
            <a:r>
              <a:rPr lang="en-GB" dirty="0" err="1"/>
              <a:t>ensinamentos</a:t>
            </a:r>
            <a:r>
              <a:rPr lang="en-GB" dirty="0"/>
              <a:t>." (João 14:23).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en-GB" b="1" dirty="0" err="1"/>
              <a:t>Não</a:t>
            </a:r>
            <a:r>
              <a:rPr lang="en-GB" b="1" dirty="0"/>
              <a:t> </a:t>
            </a:r>
            <a:r>
              <a:rPr lang="en-GB" b="1" dirty="0" err="1"/>
              <a:t>tenha</a:t>
            </a:r>
            <a:r>
              <a:rPr lang="en-GB" b="1" dirty="0"/>
              <a:t> </a:t>
            </a:r>
            <a:r>
              <a:rPr lang="en-GB" b="1" dirty="0" err="1"/>
              <a:t>medo</a:t>
            </a:r>
            <a:r>
              <a:rPr lang="en-GB" b="1" dirty="0"/>
              <a:t>, pois Cristo </a:t>
            </a:r>
            <a:r>
              <a:rPr lang="en-GB" b="1" dirty="0" err="1"/>
              <a:t>está</a:t>
            </a:r>
            <a:r>
              <a:rPr lang="en-GB" b="1" dirty="0"/>
              <a:t> com </a:t>
            </a:r>
            <a:r>
              <a:rPr lang="en-GB" b="1" dirty="0" err="1"/>
              <a:t>você</a:t>
            </a:r>
            <a:r>
              <a:rPr lang="en-GB" b="1" dirty="0"/>
              <a:t>. </a:t>
            </a:r>
            <a:r>
              <a:rPr lang="en-GB" dirty="0"/>
              <a:t>"Eu </a:t>
            </a:r>
            <a:r>
              <a:rPr lang="en-GB" dirty="0" err="1"/>
              <a:t>nunca</a:t>
            </a:r>
            <a:r>
              <a:rPr lang="en-GB" dirty="0"/>
              <a:t> </a:t>
            </a:r>
            <a:r>
              <a:rPr lang="en-GB" dirty="0" err="1"/>
              <a:t>vou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deixar</a:t>
            </a:r>
            <a:r>
              <a:rPr lang="en-GB" dirty="0"/>
              <a:t>;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nunca</a:t>
            </a:r>
            <a:r>
              <a:rPr lang="en-GB" dirty="0"/>
              <a:t> </a:t>
            </a:r>
            <a:r>
              <a:rPr lang="en-GB" dirty="0" err="1"/>
              <a:t>vou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abandonar</a:t>
            </a:r>
            <a:r>
              <a:rPr lang="en-GB" dirty="0"/>
              <a:t>." (</a:t>
            </a:r>
            <a:r>
              <a:rPr lang="en-GB" dirty="0" err="1"/>
              <a:t>Hebreus</a:t>
            </a:r>
            <a:r>
              <a:rPr lang="en-GB" dirty="0"/>
              <a:t> 13:5).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en-GB" b="1" dirty="0" err="1"/>
              <a:t>Entregue</a:t>
            </a:r>
            <a:r>
              <a:rPr lang="en-GB" b="1" dirty="0"/>
              <a:t>-se </a:t>
            </a:r>
            <a:r>
              <a:rPr lang="en-GB" b="1" dirty="0" err="1"/>
              <a:t>completamente</a:t>
            </a:r>
            <a:r>
              <a:rPr lang="en-GB" b="1" dirty="0"/>
              <a:t> </a:t>
            </a:r>
            <a:r>
              <a:rPr lang="en-GB" b="1" dirty="0" err="1"/>
              <a:t>ao</a:t>
            </a:r>
            <a:r>
              <a:rPr lang="en-GB" b="1" dirty="0"/>
              <a:t> Senhor Jesus Cristo. </a:t>
            </a:r>
            <a:r>
              <a:rPr lang="en-GB" b="1" dirty="0" err="1"/>
              <a:t>Deixe</a:t>
            </a:r>
            <a:r>
              <a:rPr lang="en-GB" b="1" dirty="0"/>
              <a:t> que Ele </a:t>
            </a:r>
            <a:r>
              <a:rPr lang="en-GB" b="1" dirty="0" err="1"/>
              <a:t>direcione</a:t>
            </a:r>
            <a:r>
              <a:rPr lang="en-GB" b="1" dirty="0"/>
              <a:t> </a:t>
            </a:r>
            <a:r>
              <a:rPr lang="en-GB" b="1" dirty="0" err="1"/>
              <a:t>sua</a:t>
            </a:r>
            <a:r>
              <a:rPr lang="en-GB" b="1" dirty="0"/>
              <a:t> </a:t>
            </a:r>
            <a:r>
              <a:rPr lang="en-GB" b="1" dirty="0" err="1"/>
              <a:t>vida</a:t>
            </a:r>
            <a:r>
              <a:rPr lang="en-GB" b="1" dirty="0"/>
              <a:t> de </a:t>
            </a:r>
            <a:r>
              <a:rPr lang="en-GB" b="1" dirty="0" err="1"/>
              <a:t>acordo</a:t>
            </a:r>
            <a:r>
              <a:rPr lang="en-GB" b="1" dirty="0"/>
              <a:t> com a Sua </a:t>
            </a:r>
            <a:r>
              <a:rPr lang="en-GB" b="1" dirty="0" err="1"/>
              <a:t>vontade</a:t>
            </a:r>
            <a:r>
              <a:rPr lang="en-GB" b="1" dirty="0"/>
              <a:t>. </a:t>
            </a:r>
          </a:p>
          <a:p>
            <a:r>
              <a:rPr lang="en-GB" b="1" i="1" dirty="0"/>
              <a:t>      </a:t>
            </a:r>
            <a:r>
              <a:rPr lang="en-GB" b="1" i="1" dirty="0" err="1"/>
              <a:t>Assim</a:t>
            </a:r>
            <a:r>
              <a:rPr lang="en-GB" b="1" i="1" dirty="0"/>
              <a:t> </a:t>
            </a:r>
            <a:r>
              <a:rPr lang="en-GB" b="1" i="1" dirty="0" err="1"/>
              <a:t>você</a:t>
            </a:r>
            <a:r>
              <a:rPr lang="en-GB" b="1" i="1" dirty="0"/>
              <a:t> </a:t>
            </a:r>
            <a:r>
              <a:rPr lang="en-GB" b="1" i="1" dirty="0" err="1"/>
              <a:t>encontrará</a:t>
            </a:r>
            <a:r>
              <a:rPr lang="en-GB" b="1" i="1" dirty="0"/>
              <a:t> a </a:t>
            </a:r>
            <a:r>
              <a:rPr lang="en-GB" b="1" i="1" dirty="0" err="1"/>
              <a:t>verdadeira</a:t>
            </a:r>
            <a:r>
              <a:rPr lang="en-GB" b="1" i="1" dirty="0"/>
              <a:t> </a:t>
            </a:r>
            <a:r>
              <a:rPr lang="en-GB" b="1" i="1" dirty="0" err="1"/>
              <a:t>felicidade</a:t>
            </a:r>
            <a:r>
              <a:rPr lang="en-GB" i="1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C65675-5DE0-6FB5-E2ED-CD8ED60E3C84}"/>
              </a:ext>
            </a:extLst>
          </p:cNvPr>
          <p:cNvSpPr txBox="1"/>
          <p:nvPr/>
        </p:nvSpPr>
        <p:spPr>
          <a:xfrm>
            <a:off x="2530764" y="137080"/>
            <a:ext cx="61698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FF0000"/>
                </a:solidFill>
              </a:rPr>
              <a:t>COMO VIVER A NOVA VIDA</a:t>
            </a:r>
            <a:endParaRPr lang="en-GB" sz="2000" b="1" dirty="0">
              <a:solidFill>
                <a:srgbClr val="FF0000"/>
              </a:solidFill>
            </a:endParaRPr>
          </a:p>
        </p:txBody>
      </p:sp>
      <p:pic>
        <p:nvPicPr>
          <p:cNvPr id="3" name="PT SLIDE 18 NEW">
            <a:hlinkClick r:id="" action="ppaction://media"/>
            <a:extLst>
              <a:ext uri="{FF2B5EF4-FFF2-40B4-BE49-F238E27FC236}">
                <a16:creationId xmlns:a16="http://schemas.microsoft.com/office/drawing/2014/main" id="{6414B5B8-4D41-73BA-FB98-31C47658D0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5418" y="62348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03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0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452407CB-1A09-475D-AB18-09B0774FA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" b="14"/>
          <a:stretch>
            <a:fillRect/>
          </a:stretch>
        </p:blipFill>
        <p:spPr bwMode="auto">
          <a:xfrm>
            <a:off x="2013564" y="643365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195" name="Picture 3">
            <a:extLst>
              <a:ext uri="{FF2B5EF4-FFF2-40B4-BE49-F238E27FC236}">
                <a16:creationId xmlns:a16="http://schemas.microsoft.com/office/drawing/2014/main" id="{9390C39D-71BA-4563-ADC2-BD94639FD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62" y="646539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FCCE2075-D34E-442A-8C16-C1015B22D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5952" y="95744"/>
            <a:ext cx="4680096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O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CORAÇÃO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VITORIOSO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91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574C2927-8799-4725-8644-21FD53C9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 bwMode="auto">
          <a:xfrm>
            <a:off x="701964" y="601363"/>
            <a:ext cx="11018445" cy="5426460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8989E7D8-AAA2-4BC7-88E6-08F022152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4369" y="122507"/>
            <a:ext cx="4403262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O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CORAÇÃO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DO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HOMEM</a:t>
            </a:r>
            <a:endParaRPr kumimoji="0" lang="en-ZA" altLang="en-US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oper Black" panose="0208090404030B020404" pitchFamily="18" charset="0"/>
            </a:endParaRP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935B1ACF-2DB8-4F42-858B-695180F1F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7539" y="886449"/>
            <a:ext cx="6781372" cy="537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15000"/>
              </a:lnSpc>
            </a:pPr>
            <a:r>
              <a:rPr lang="pt-BR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Este livreto originado na França em 1732, foi revisado e reescrito para os campos missionários da África por</a:t>
            </a:r>
          </a:p>
          <a:p>
            <a:pPr algn="ctr">
              <a:lnSpc>
                <a:spcPct val="115000"/>
              </a:lnSpc>
            </a:pPr>
            <a:r>
              <a:rPr lang="pt-BR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Reverendo J.R. Gschwend em 1929, e posteriormente foi traduzido e impresso sob direitos autorais em mais de 550 línguas indígenas, pela All Nations Gospel Publishers que o distribui hoje em 127 países missionários.</a:t>
            </a:r>
          </a:p>
          <a:p>
            <a:pPr algn="ctr">
              <a:lnSpc>
                <a:spcPct val="115000"/>
              </a:lnSpc>
            </a:pPr>
            <a:endParaRPr lang="pt-BR" sz="1800" b="1" dirty="0">
              <a:solidFill>
                <a:srgbClr val="333333"/>
              </a:solidFill>
              <a:effectLst/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pt-BR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Pessoas de todas as línguas, classes e religiões estão sendo conduzidas por este livreto a experimentar a profunda verdade espiritual e o significado da mensagem de Deus para a humanidade, conforme expressado pelo profeta Ezequiel, 586 anos antes de Cristo,</a:t>
            </a:r>
          </a:p>
          <a:p>
            <a:pPr algn="ctr">
              <a:lnSpc>
                <a:spcPct val="115000"/>
              </a:lnSpc>
            </a:pPr>
            <a:endParaRPr lang="pt-BR" sz="1800" b="1" dirty="0">
              <a:solidFill>
                <a:srgbClr val="333333"/>
              </a:solidFill>
              <a:effectLst/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pt-BR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“</a:t>
            </a:r>
            <a:r>
              <a:rPr lang="pt-BR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Eu lhe darei um novo coração e uma nova mente,</a:t>
            </a:r>
          </a:p>
          <a:p>
            <a:pPr algn="ctr">
              <a:lnSpc>
                <a:spcPct val="115000"/>
              </a:lnSpc>
            </a:pPr>
            <a:r>
              <a:rPr lang="pt-BR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então vocês serão meu povo e eu serei seu Deus!”</a:t>
            </a:r>
          </a:p>
          <a:p>
            <a:pPr algn="ctr">
              <a:lnSpc>
                <a:spcPct val="115000"/>
              </a:lnSpc>
            </a:pPr>
            <a:r>
              <a:rPr lang="pt-BR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Ezequiel 36: 26 - 28.</a:t>
            </a:r>
            <a:r>
              <a:rPr lang="en-US" sz="1800" kern="140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B7F1A-6C3A-48B3-80AE-E382AD02BDEE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21C14-6FDC-43E6-9F4E-F8E13701707E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F1B3CFE0-F322-4344-A279-5757CDC5F3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04" y="2455785"/>
            <a:ext cx="3186670" cy="3395459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7" name="PT SLIDE 2">
            <a:hlinkClick r:id="" action="ppaction://media"/>
            <a:extLst>
              <a:ext uri="{FF2B5EF4-FFF2-40B4-BE49-F238E27FC236}">
                <a16:creationId xmlns:a16="http://schemas.microsoft.com/office/drawing/2014/main" id="{063001D0-E017-741C-96F0-02DD429D6D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02673" y="54389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13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452407CB-1A09-475D-AB18-09B0774FA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20000"/>
            <a:alphaModFix amt="1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" b="14"/>
          <a:stretch>
            <a:fillRect/>
          </a:stretch>
        </p:blipFill>
        <p:spPr bwMode="auto">
          <a:xfrm>
            <a:off x="2013564" y="643365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195" name="Picture 3">
            <a:extLst>
              <a:ext uri="{FF2B5EF4-FFF2-40B4-BE49-F238E27FC236}">
                <a16:creationId xmlns:a16="http://schemas.microsoft.com/office/drawing/2014/main" id="{9390C39D-71BA-4563-ADC2-BD94639FD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62" y="646539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FCCE2075-D34E-442A-8C16-C1015B22D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5952" y="95744"/>
            <a:ext cx="4680096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O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CORAÇÃO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VITORIOSO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53C60D-3463-4590-A81A-35BEBF3E0922}"/>
              </a:ext>
            </a:extLst>
          </p:cNvPr>
          <p:cNvSpPr txBox="1"/>
          <p:nvPr/>
        </p:nvSpPr>
        <p:spPr>
          <a:xfrm>
            <a:off x="4531524" y="935945"/>
            <a:ext cx="7122026" cy="498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080" algn="ctr">
              <a:lnSpc>
                <a:spcPct val="125000"/>
              </a:lnSpc>
            </a:pPr>
            <a:r>
              <a:rPr lang="pt-BR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Esta gravura mostra um cristão que permanece fiel e ganha o</a:t>
            </a:r>
          </a:p>
          <a:p>
            <a:pPr marR="5080" algn="ctr">
              <a:lnSpc>
                <a:spcPct val="125000"/>
              </a:lnSpc>
            </a:pPr>
            <a:r>
              <a:rPr lang="pt-BR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vitória sobre testes e tentações dolorosas.</a:t>
            </a:r>
          </a:p>
          <a:p>
            <a:pPr marR="5080" algn="ctr">
              <a:lnSpc>
                <a:spcPct val="125000"/>
              </a:lnSpc>
            </a:pPr>
            <a:r>
              <a:rPr lang="pt-BR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Embora seja tentado por todos os lados, ele permanece firme e resiste até o fim, sendo vitorioso por meio de Jesus Cristo. Ele não apenas entrou na corrida cristã, mas continua nela, correndo com determinação, “mantendo os olhos fixos em Jesus, de quem depende a nossa fé, do começo ao fim”.</a:t>
            </a:r>
          </a:p>
          <a:p>
            <a:pPr marR="5080" algn="ctr">
              <a:lnSpc>
                <a:spcPct val="125000"/>
              </a:lnSpc>
            </a:pPr>
            <a:r>
              <a:rPr lang="pt-BR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(Hebreus 12: 1 - 2)</a:t>
            </a:r>
          </a:p>
          <a:p>
            <a:pPr marR="5080" algn="ctr">
              <a:lnSpc>
                <a:spcPct val="125000"/>
              </a:lnSpc>
            </a:pPr>
            <a:r>
              <a:rPr lang="pt-BR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Essa pessoa está pronta para encontrar Deus e é como uma árvore que cresce à beira de um riacho; que dá frutos na hora certa; como um ramo da videira verdadeira, </a:t>
            </a:r>
            <a:r>
              <a:rPr lang="pt-BR" sz="1600" b="1" u="sng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que dá muito fruto</a:t>
            </a:r>
            <a:r>
              <a:rPr lang="pt-BR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5080" algn="ctr">
              <a:lnSpc>
                <a:spcPct val="125000"/>
              </a:lnSpc>
            </a:pPr>
            <a:r>
              <a:rPr lang="pt-BR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Ele se lembra das palavras de Jesus.</a:t>
            </a:r>
          </a:p>
          <a:p>
            <a:pPr marR="5080" algn="ctr">
              <a:lnSpc>
                <a:spcPct val="125000"/>
              </a:lnSpc>
            </a:pPr>
            <a:r>
              <a:rPr lang="pt-BR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“Felizes vocês são quando as pessoas os insultam e perseguem e contam todo tipo de mentiras malignas contra vocês, porque vocês são meus seguidores. Seja feliz e alegre, pois uma grande recompensa está reservada para você no céu.” (Mateus 5: 11 - 12)</a:t>
            </a:r>
            <a:r>
              <a:rPr 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Arial Nova" panose="020B0504020202020204" pitchFamily="34" charset="0"/>
              </a:rPr>
              <a:t> </a:t>
            </a:r>
          </a:p>
        </p:txBody>
      </p:sp>
      <p:pic>
        <p:nvPicPr>
          <p:cNvPr id="6" name="PT SLIDE 22">
            <a:hlinkClick r:id="" action="ppaction://media"/>
            <a:extLst>
              <a:ext uri="{FF2B5EF4-FFF2-40B4-BE49-F238E27FC236}">
                <a16:creationId xmlns:a16="http://schemas.microsoft.com/office/drawing/2014/main" id="{AA8988B1-B431-C3D7-ED74-12C741DD9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6187" y="55791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8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12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7C801485-9F84-4CBF-B3F2-CC0544294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10793" b="3"/>
          <a:stretch>
            <a:fillRect/>
          </a:stretch>
        </p:blipFill>
        <p:spPr bwMode="auto">
          <a:xfrm>
            <a:off x="3066859" y="643365"/>
            <a:ext cx="86273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B63DF42E-79F9-4E2A-8863-2ECB2DAF6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" b="121"/>
          <a:stretch>
            <a:fillRect/>
          </a:stretch>
        </p:blipFill>
        <p:spPr bwMode="auto">
          <a:xfrm>
            <a:off x="649068" y="643365"/>
            <a:ext cx="3831653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5933938B-7EE8-4DA6-B752-A1F20BC5A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0314" y="104281"/>
            <a:ext cx="5356372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400" b="1" kern="100" dirty="0">
                <a:effectLst/>
                <a:latin typeface="Cooper Black" panose="0208090404030B0204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GLORIOSA IDA PARA CASA</a:t>
            </a:r>
          </a:p>
        </p:txBody>
      </p:sp>
    </p:spTree>
    <p:extLst>
      <p:ext uri="{BB962C8B-B14F-4D97-AF65-F5344CB8AC3E}">
        <p14:creationId xmlns:p14="http://schemas.microsoft.com/office/powerpoint/2010/main" val="145445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7C801485-9F84-4CBF-B3F2-CC0544294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10793" b="3"/>
          <a:stretch>
            <a:fillRect/>
          </a:stretch>
        </p:blipFill>
        <p:spPr bwMode="auto">
          <a:xfrm>
            <a:off x="3066859" y="643365"/>
            <a:ext cx="86273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B63DF42E-79F9-4E2A-8863-2ECB2DAF6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" b="121"/>
          <a:stretch>
            <a:fillRect/>
          </a:stretch>
        </p:blipFill>
        <p:spPr bwMode="auto">
          <a:xfrm>
            <a:off x="649068" y="643365"/>
            <a:ext cx="3831653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5933938B-7EE8-4DA6-B752-A1F20BC5A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0314" y="104281"/>
            <a:ext cx="5356372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A GLORIOSA IDA PARA CASA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6DCBA3-E2A8-473B-B616-1E6A1757A98A}"/>
              </a:ext>
            </a:extLst>
          </p:cNvPr>
          <p:cNvSpPr txBox="1"/>
          <p:nvPr/>
        </p:nvSpPr>
        <p:spPr>
          <a:xfrm>
            <a:off x="4565129" y="711344"/>
            <a:ext cx="7213535" cy="5300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Jesus disse: Eu sou a ressurreição e a vida. Quem crê em mim viverá, ainda que morra; e quem vive e acredita em mim nunca morrerá.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(João 11: 25-26)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Quem ouve minhas palavras e crê NAQUELE que me enviou tem a vida eterna. Ele não será julgado mas já passou da morte para a vida. 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(João 5: 24)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A morte não traz medo nem punição para o cristão. A morte é destruída; a vitória está completa!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Onde a morte está a sua vitória? Onde a morte está seu poder de machucar?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Graças a Deus que nos dá o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vitória através de nosso Senhor Jesus Cristo!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(1 Coríntios 15: 54 - 57)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Felizes aqueles que doravante morrem no serviço do Senhor! Sim, de fato! responde o Espírito. Eles desfrutarão de descanso do seu trabalho árduo, porque os resultados do seu serviço os acompanham.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(Apocalipse 14: 13)</a:t>
            </a:r>
            <a:endParaRPr lang="en-US" sz="16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6" name="PT SLIDE 24">
            <a:hlinkClick r:id="" action="ppaction://media"/>
            <a:extLst>
              <a:ext uri="{FF2B5EF4-FFF2-40B4-BE49-F238E27FC236}">
                <a16:creationId xmlns:a16="http://schemas.microsoft.com/office/drawing/2014/main" id="{875B24B1-2E8F-6CE0-1BF4-E2954C0E75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45242" y="55264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0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50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7581658" y="6272049"/>
            <a:ext cx="4506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8869696" y="5986285"/>
            <a:ext cx="2254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E9F726E-E05E-4C4C-8EDD-EF4F170AE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98" y="755720"/>
            <a:ext cx="1522708" cy="2160000"/>
          </a:xfrm>
          <a:prstGeom prst="rect">
            <a:avLst/>
          </a:prstGeom>
        </p:spPr>
      </p:pic>
      <p:pic>
        <p:nvPicPr>
          <p:cNvPr id="7" name="Picture 6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FAAFDE1F-06C0-4176-8208-EFE633941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253" y="742072"/>
            <a:ext cx="1512260" cy="2160000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4E48DBEF-878E-421D-AB88-BFC003BBA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263" y="742072"/>
            <a:ext cx="1524014" cy="2160000"/>
          </a:xfrm>
          <a:prstGeom prst="rect">
            <a:avLst/>
          </a:prstGeom>
        </p:spPr>
      </p:pic>
      <p:pic>
        <p:nvPicPr>
          <p:cNvPr id="11" name="Picture 10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1D778B84-6899-460C-B74D-8465C53871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028" y="742072"/>
            <a:ext cx="1524936" cy="2160000"/>
          </a:xfrm>
          <a:prstGeom prst="rect">
            <a:avLst/>
          </a:prstGeom>
        </p:spPr>
      </p:pic>
      <p:pic>
        <p:nvPicPr>
          <p:cNvPr id="13" name="Picture 12" descr="A person holding a flag&#10;&#10;Description automatically generated with low confidence">
            <a:extLst>
              <a:ext uri="{FF2B5EF4-FFF2-40B4-BE49-F238E27FC236}">
                <a16:creationId xmlns:a16="http://schemas.microsoft.com/office/drawing/2014/main" id="{A689F8FC-379D-4F8B-B588-14FD52728C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872" y="768772"/>
            <a:ext cx="1538044" cy="2160000"/>
          </a:xfrm>
          <a:prstGeom prst="rect">
            <a:avLst/>
          </a:prstGeom>
        </p:spPr>
      </p:pic>
      <p:pic>
        <p:nvPicPr>
          <p:cNvPr id="21" name="Picture 20" descr="A poster of a person&#10;&#10;Description automatically generated with low confidence">
            <a:extLst>
              <a:ext uri="{FF2B5EF4-FFF2-40B4-BE49-F238E27FC236}">
                <a16:creationId xmlns:a16="http://schemas.microsoft.com/office/drawing/2014/main" id="{ADB290C0-10E7-48A0-85D5-E7BFEB6799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451" y="768772"/>
            <a:ext cx="1521788" cy="2160000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49E4CAB8-3175-40BF-A201-B9D0ED8FC1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364" y="760544"/>
            <a:ext cx="1518120" cy="21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23EB8F-A12C-435C-8929-3A3DDDF78CCA}"/>
              </a:ext>
            </a:extLst>
          </p:cNvPr>
          <p:cNvSpPr txBox="1"/>
          <p:nvPr/>
        </p:nvSpPr>
        <p:spPr>
          <a:xfrm>
            <a:off x="3864718" y="47815"/>
            <a:ext cx="4047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>
                <a:latin typeface="Cooper Black" panose="0208090404030B020404" pitchFamily="18" charset="0"/>
              </a:rPr>
              <a:t>O </a:t>
            </a:r>
            <a:r>
              <a:rPr lang="en-ZA" sz="2400" dirty="0" err="1">
                <a:latin typeface="Cooper Black" panose="0208090404030B020404" pitchFamily="18" charset="0"/>
              </a:rPr>
              <a:t>CORAÇÃO</a:t>
            </a:r>
            <a:r>
              <a:rPr lang="en-ZA" sz="2400" dirty="0">
                <a:latin typeface="Cooper Black" panose="0208090404030B020404" pitchFamily="18" charset="0"/>
              </a:rPr>
              <a:t> DO </a:t>
            </a:r>
            <a:r>
              <a:rPr lang="en-ZA" sz="2400" dirty="0" err="1">
                <a:latin typeface="Cooper Black" panose="0208090404030B020404" pitchFamily="18" charset="0"/>
              </a:rPr>
              <a:t>HOMEM</a:t>
            </a:r>
            <a:endParaRPr lang="en-ZA" sz="2400" dirty="0">
              <a:latin typeface="Cooper Black" panose="0208090404030B0204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763EB5-7994-4B0C-BCDE-6754B35D0C74}"/>
              </a:ext>
            </a:extLst>
          </p:cNvPr>
          <p:cNvSpPr txBox="1"/>
          <p:nvPr/>
        </p:nvSpPr>
        <p:spPr>
          <a:xfrm>
            <a:off x="308326" y="514631"/>
            <a:ext cx="15227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/>
              <a:t>O </a:t>
            </a:r>
            <a:r>
              <a:rPr lang="en-US" sz="900" b="1" dirty="0" err="1"/>
              <a:t>CORAÇÃO</a:t>
            </a:r>
            <a:r>
              <a:rPr lang="en-US" sz="900" b="1" dirty="0"/>
              <a:t> DO </a:t>
            </a:r>
            <a:r>
              <a:rPr lang="en-US" sz="900" b="1" dirty="0" err="1"/>
              <a:t>PECADOR</a:t>
            </a:r>
            <a:endParaRPr lang="en-US" sz="9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369064-EFEE-4770-9E45-A177476260D4}"/>
              </a:ext>
            </a:extLst>
          </p:cNvPr>
          <p:cNvSpPr txBox="1"/>
          <p:nvPr/>
        </p:nvSpPr>
        <p:spPr>
          <a:xfrm>
            <a:off x="1819096" y="514631"/>
            <a:ext cx="19937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/>
              <a:t>O CORAÇÃO CONVENCIDO DO PECADO</a:t>
            </a:r>
            <a:endParaRPr lang="en-US" sz="8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DB8932-0B69-4B37-9473-9529B204F59C}"/>
              </a:ext>
            </a:extLst>
          </p:cNvPr>
          <p:cNvSpPr txBox="1"/>
          <p:nvPr/>
        </p:nvSpPr>
        <p:spPr>
          <a:xfrm>
            <a:off x="3615820" y="505033"/>
            <a:ext cx="17761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O </a:t>
            </a:r>
            <a:r>
              <a:rPr lang="en-US" sz="1000" b="1" dirty="0" err="1"/>
              <a:t>CORAÇÃO</a:t>
            </a:r>
            <a:r>
              <a:rPr lang="en-US" sz="1000" b="1" dirty="0"/>
              <a:t> </a:t>
            </a:r>
            <a:r>
              <a:rPr lang="en-US" sz="1000" b="1" dirty="0" err="1"/>
              <a:t>ARREPENDIDO</a:t>
            </a:r>
            <a:endParaRPr lang="en-US" sz="10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B2C647-EFA3-4D82-8689-AE3FF68D360A}"/>
              </a:ext>
            </a:extLst>
          </p:cNvPr>
          <p:cNvSpPr txBox="1"/>
          <p:nvPr/>
        </p:nvSpPr>
        <p:spPr>
          <a:xfrm>
            <a:off x="5486441" y="505033"/>
            <a:ext cx="1522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MORRE</a:t>
            </a:r>
            <a:r>
              <a:rPr lang="en-US" sz="1100" b="1" dirty="0"/>
              <a:t> COM CRISTO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560BBDF-49E5-470B-BFF7-9361EB3A6691}"/>
              </a:ext>
            </a:extLst>
          </p:cNvPr>
          <p:cNvSpPr txBox="1"/>
          <p:nvPr/>
        </p:nvSpPr>
        <p:spPr>
          <a:xfrm>
            <a:off x="7188893" y="515160"/>
            <a:ext cx="1522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O TEMPLO DE DEUS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4F450F-86CB-4557-8D49-4ACB79407E01}"/>
              </a:ext>
            </a:extLst>
          </p:cNvPr>
          <p:cNvSpPr txBox="1"/>
          <p:nvPr/>
        </p:nvSpPr>
        <p:spPr>
          <a:xfrm>
            <a:off x="8741732" y="506932"/>
            <a:ext cx="1668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O </a:t>
            </a:r>
            <a:r>
              <a:rPr lang="en-US" sz="1100" b="1" dirty="0" err="1"/>
              <a:t>CORAÇÃO</a:t>
            </a:r>
            <a:r>
              <a:rPr lang="en-US" sz="1100" b="1" dirty="0"/>
              <a:t> </a:t>
            </a:r>
            <a:r>
              <a:rPr lang="en-US" sz="1100" b="1" dirty="0" err="1"/>
              <a:t>VITORIOSO</a:t>
            </a:r>
            <a:endParaRPr lang="en-US" sz="11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255D46-3CCD-4EE3-93E6-1F185891E732}"/>
              </a:ext>
            </a:extLst>
          </p:cNvPr>
          <p:cNvSpPr txBox="1"/>
          <p:nvPr/>
        </p:nvSpPr>
        <p:spPr>
          <a:xfrm>
            <a:off x="10361089" y="518858"/>
            <a:ext cx="1946772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GLORIOSA IDA PARA CASA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965583-74E4-4CC7-A530-F9C791DE03B4}"/>
              </a:ext>
            </a:extLst>
          </p:cNvPr>
          <p:cNvSpPr txBox="1"/>
          <p:nvPr/>
        </p:nvSpPr>
        <p:spPr>
          <a:xfrm>
            <a:off x="3143844" y="4495824"/>
            <a:ext cx="6207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Stencil" panose="040409050D0802020404" pitchFamily="82" charset="0"/>
              </a:rPr>
              <a:t>SEIS, </a:t>
            </a:r>
            <a:r>
              <a:rPr lang="en-US" sz="3600" b="1" dirty="0" err="1">
                <a:latin typeface="Stencil" panose="040409050D0802020404" pitchFamily="82" charset="0"/>
              </a:rPr>
              <a:t>SETE</a:t>
            </a:r>
            <a:r>
              <a:rPr lang="en-US" sz="3600" b="1" dirty="0">
                <a:latin typeface="Stencil" panose="040409050D0802020404" pitchFamily="82" charset="0"/>
              </a:rPr>
              <a:t> e </a:t>
            </a:r>
            <a:r>
              <a:rPr lang="en-US" sz="3600" b="1" dirty="0" err="1">
                <a:latin typeface="Stencil" panose="040409050D0802020404" pitchFamily="82" charset="0"/>
              </a:rPr>
              <a:t>OITO</a:t>
            </a:r>
            <a:r>
              <a:rPr lang="en-US" sz="3600" b="1" dirty="0">
                <a:latin typeface="Stencil" panose="040409050D0802020404" pitchFamily="82" charset="0"/>
              </a:rPr>
              <a:t> ???</a:t>
            </a:r>
            <a:endParaRPr lang="en-ZA" sz="3600" b="1" dirty="0">
              <a:latin typeface="Stencil" panose="040409050D0802020404" pitchFamily="8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FC152D9-58E5-486A-AF51-C552BCEC4617}"/>
              </a:ext>
            </a:extLst>
          </p:cNvPr>
          <p:cNvSpPr txBox="1"/>
          <p:nvPr/>
        </p:nvSpPr>
        <p:spPr>
          <a:xfrm>
            <a:off x="0" y="341423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Stencil" panose="040409050D0802020404" pitchFamily="82" charset="0"/>
              </a:rPr>
              <a:t>QUANTO TEMPO LEVA PARA ALCANÇAR O </a:t>
            </a:r>
            <a:r>
              <a:rPr lang="pt-BR" sz="2800" b="1" i="1" dirty="0">
                <a:solidFill>
                  <a:srgbClr val="FF0000"/>
                </a:solidFill>
                <a:latin typeface="Stencil" panose="040409050D0802020404" pitchFamily="82" charset="0"/>
              </a:rPr>
              <a:t>CORAÇÄO VIRORIOSO?</a:t>
            </a:r>
            <a:endParaRPr lang="en-US" sz="2800" b="1" dirty="0">
              <a:solidFill>
                <a:srgbClr val="FF0000"/>
              </a:solidFill>
              <a:latin typeface="Stencil" panose="040409050D0802020404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27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2FFFE06-B0E9-439C-AED9-F5232040A00A}"/>
              </a:ext>
            </a:extLst>
          </p:cNvPr>
          <p:cNvSpPr/>
          <p:nvPr/>
        </p:nvSpPr>
        <p:spPr>
          <a:xfrm>
            <a:off x="6981441" y="2965716"/>
            <a:ext cx="5079387" cy="307598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7581658" y="6272049"/>
            <a:ext cx="4506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8869696" y="5986285"/>
            <a:ext cx="2254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E9F726E-E05E-4C4C-8EDD-EF4F170AE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98" y="755720"/>
            <a:ext cx="1522708" cy="2160000"/>
          </a:xfrm>
          <a:prstGeom prst="rect">
            <a:avLst/>
          </a:prstGeom>
        </p:spPr>
      </p:pic>
      <p:pic>
        <p:nvPicPr>
          <p:cNvPr id="7" name="Picture 6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FAAFDE1F-06C0-4176-8208-EFE633941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253" y="742072"/>
            <a:ext cx="1512260" cy="2160000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4E48DBEF-878E-421D-AB88-BFC003BBA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263" y="742072"/>
            <a:ext cx="1524014" cy="2160000"/>
          </a:xfrm>
          <a:prstGeom prst="rect">
            <a:avLst/>
          </a:prstGeom>
        </p:spPr>
      </p:pic>
      <p:pic>
        <p:nvPicPr>
          <p:cNvPr id="11" name="Picture 10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1D778B84-6899-460C-B74D-8465C53871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028" y="742072"/>
            <a:ext cx="1524936" cy="2160000"/>
          </a:xfrm>
          <a:prstGeom prst="rect">
            <a:avLst/>
          </a:prstGeom>
        </p:spPr>
      </p:pic>
      <p:pic>
        <p:nvPicPr>
          <p:cNvPr id="13" name="Picture 12" descr="A person holding a flag&#10;&#10;Description automatically generated with low confidence">
            <a:extLst>
              <a:ext uri="{FF2B5EF4-FFF2-40B4-BE49-F238E27FC236}">
                <a16:creationId xmlns:a16="http://schemas.microsoft.com/office/drawing/2014/main" id="{A689F8FC-379D-4F8B-B588-14FD52728C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872" y="768772"/>
            <a:ext cx="1538044" cy="2160000"/>
          </a:xfrm>
          <a:prstGeom prst="rect">
            <a:avLst/>
          </a:prstGeom>
        </p:spPr>
      </p:pic>
      <p:pic>
        <p:nvPicPr>
          <p:cNvPr id="15" name="Picture 14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6E3CB561-8AD1-4493-BB1E-704536D5A1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980" y="3044667"/>
            <a:ext cx="1524936" cy="2160000"/>
          </a:xfrm>
          <a:prstGeom prst="rect">
            <a:avLst/>
          </a:prstGeom>
        </p:spPr>
      </p:pic>
      <p:pic>
        <p:nvPicPr>
          <p:cNvPr id="17" name="Picture 16" descr="A picture containing text, colorful, bright, painted&#10;&#10;Description automatically generated">
            <a:extLst>
              <a:ext uri="{FF2B5EF4-FFF2-40B4-BE49-F238E27FC236}">
                <a16:creationId xmlns:a16="http://schemas.microsoft.com/office/drawing/2014/main" id="{685A73CE-2F7D-4EF9-8369-0CD9E038E4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059" y="3292245"/>
            <a:ext cx="1527708" cy="2160000"/>
          </a:xfrm>
          <a:prstGeom prst="rect">
            <a:avLst/>
          </a:prstGeom>
        </p:spPr>
      </p:pic>
      <p:pic>
        <p:nvPicPr>
          <p:cNvPr id="19" name="Picture 18" descr="A picture containing text&#10;&#10;Description automatically generated">
            <a:extLst>
              <a:ext uri="{FF2B5EF4-FFF2-40B4-BE49-F238E27FC236}">
                <a16:creationId xmlns:a16="http://schemas.microsoft.com/office/drawing/2014/main" id="{083CBFB0-7E3A-4AFD-B822-3C01B71C6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364" y="3526942"/>
            <a:ext cx="1518120" cy="2160000"/>
          </a:xfrm>
          <a:prstGeom prst="rect">
            <a:avLst/>
          </a:prstGeom>
        </p:spPr>
      </p:pic>
      <p:pic>
        <p:nvPicPr>
          <p:cNvPr id="21" name="Picture 20" descr="A poster of a person&#10;&#10;Description automatically generated with low confidence">
            <a:extLst>
              <a:ext uri="{FF2B5EF4-FFF2-40B4-BE49-F238E27FC236}">
                <a16:creationId xmlns:a16="http://schemas.microsoft.com/office/drawing/2014/main" id="{ADB290C0-10E7-48A0-85D5-E7BFEB6799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979" y="768772"/>
            <a:ext cx="1521788" cy="2160000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49E4CAB8-3175-40BF-A201-B9D0ED8FC1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364" y="760544"/>
            <a:ext cx="1518120" cy="21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23EB8F-A12C-435C-8929-3A3DDDF78CCA}"/>
              </a:ext>
            </a:extLst>
          </p:cNvPr>
          <p:cNvSpPr txBox="1"/>
          <p:nvPr/>
        </p:nvSpPr>
        <p:spPr>
          <a:xfrm>
            <a:off x="3864718" y="47815"/>
            <a:ext cx="4047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>
                <a:latin typeface="Cooper Black" panose="0208090404030B020404" pitchFamily="18" charset="0"/>
              </a:rPr>
              <a:t>O </a:t>
            </a:r>
            <a:r>
              <a:rPr lang="en-ZA" sz="2400" dirty="0" err="1">
                <a:latin typeface="Cooper Black" panose="0208090404030B020404" pitchFamily="18" charset="0"/>
              </a:rPr>
              <a:t>CORAÇÃO</a:t>
            </a:r>
            <a:r>
              <a:rPr lang="en-ZA" sz="2400" dirty="0">
                <a:latin typeface="Cooper Black" panose="0208090404030B020404" pitchFamily="18" charset="0"/>
              </a:rPr>
              <a:t> DO </a:t>
            </a:r>
            <a:r>
              <a:rPr lang="en-ZA" sz="2400" dirty="0" err="1">
                <a:latin typeface="Cooper Black" panose="0208090404030B020404" pitchFamily="18" charset="0"/>
              </a:rPr>
              <a:t>HOMEM</a:t>
            </a:r>
            <a:endParaRPr lang="en-ZA" sz="2400" dirty="0">
              <a:latin typeface="Cooper Black" panose="0208090404030B0204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A2DBC6-2AC9-42DC-84FA-7A0D66FC7ACE}"/>
              </a:ext>
            </a:extLst>
          </p:cNvPr>
          <p:cNvSpPr txBox="1"/>
          <p:nvPr/>
        </p:nvSpPr>
        <p:spPr>
          <a:xfrm>
            <a:off x="199025" y="3053217"/>
            <a:ext cx="6651266" cy="4212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kern="140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Arial Nova" panose="020B0504020202020204" pitchFamily="34" charset="0"/>
              </a:rPr>
              <a:t>“</a:t>
            </a:r>
            <a:r>
              <a:rPr lang="pt-BR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Quem pensa que está firme é melhor ter cuidado para não cair.” (1 Coríntios 10: 12)</a:t>
            </a: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…….. Então ele sai e traz outros sete espíritos ainda piores do que ele, e eles vêm morar lá. Então, quando tudo acabar, essa pessoa estará em um estado pior do que estava no início.” (Lucas 11: 24 - 26)</a:t>
            </a: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----------------------------------------------------------------------------</a:t>
            </a: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“Afaste-se de mim, você que está sob a maldição de Deus! Vá para o fogo eterno que foi preparado para o diabo e seus anjos!” (Mateus 25: 41)</a:t>
            </a:r>
            <a:endParaRPr lang="en-US" b="1" kern="1400" dirty="0">
              <a:ln>
                <a:noFill/>
              </a:ln>
              <a:solidFill>
                <a:srgbClr val="FF0000"/>
              </a:solidFill>
              <a:effectLst/>
              <a:latin typeface="Arial Nova" panose="020B0504020202020204" pitchFamily="34" charset="0"/>
            </a:endParaRPr>
          </a:p>
          <a:p>
            <a:pPr marL="0" marR="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kern="1400" dirty="0">
              <a:ln>
                <a:noFill/>
              </a:ln>
              <a:solidFill>
                <a:srgbClr val="000000"/>
              </a:solidFill>
              <a:effectLst/>
              <a:latin typeface="Arial Nova" panose="020B0504020202020204" pitchFamily="34" charset="0"/>
            </a:endParaRP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b="1" kern="1400" dirty="0">
              <a:ln>
                <a:noFill/>
              </a:ln>
              <a:solidFill>
                <a:srgbClr val="000000"/>
              </a:solidFill>
              <a:effectLst/>
              <a:latin typeface="Arial Nova" panose="020B05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763EB5-7994-4B0C-BCDE-6754B35D0C74}"/>
              </a:ext>
            </a:extLst>
          </p:cNvPr>
          <p:cNvSpPr txBox="1"/>
          <p:nvPr/>
        </p:nvSpPr>
        <p:spPr>
          <a:xfrm>
            <a:off x="255562" y="514631"/>
            <a:ext cx="16508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O </a:t>
            </a:r>
            <a:r>
              <a:rPr lang="en-US" sz="1000" b="1" dirty="0" err="1"/>
              <a:t>CORAÇÃO</a:t>
            </a:r>
            <a:r>
              <a:rPr lang="en-US" sz="1000" b="1" dirty="0"/>
              <a:t> DO </a:t>
            </a:r>
            <a:r>
              <a:rPr lang="en-US" sz="1000" b="1" dirty="0" err="1"/>
              <a:t>PECADOR</a:t>
            </a:r>
            <a:endParaRPr lang="en-US" sz="10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369064-EFEE-4770-9E45-A177476260D4}"/>
              </a:ext>
            </a:extLst>
          </p:cNvPr>
          <p:cNvSpPr txBox="1"/>
          <p:nvPr/>
        </p:nvSpPr>
        <p:spPr>
          <a:xfrm>
            <a:off x="1781115" y="505033"/>
            <a:ext cx="19937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/>
              <a:t>O CORAÇÃO CONVENCIDO DO PECADO</a:t>
            </a:r>
            <a:endParaRPr lang="en-US" sz="8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DB8932-0B69-4B37-9473-9529B204F59C}"/>
              </a:ext>
            </a:extLst>
          </p:cNvPr>
          <p:cNvSpPr txBox="1"/>
          <p:nvPr/>
        </p:nvSpPr>
        <p:spPr>
          <a:xfrm>
            <a:off x="3615820" y="505033"/>
            <a:ext cx="17761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O </a:t>
            </a:r>
            <a:r>
              <a:rPr lang="en-US" sz="1000" b="1" dirty="0" err="1"/>
              <a:t>CORAÇÃO</a:t>
            </a:r>
            <a:r>
              <a:rPr lang="en-US" sz="1000" b="1" dirty="0"/>
              <a:t> </a:t>
            </a:r>
            <a:r>
              <a:rPr lang="en-US" sz="1000" b="1" dirty="0" err="1"/>
              <a:t>ARREPENDIDO</a:t>
            </a:r>
            <a:endParaRPr lang="en-US" sz="10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B2C647-EFA3-4D82-8689-AE3FF68D360A}"/>
              </a:ext>
            </a:extLst>
          </p:cNvPr>
          <p:cNvSpPr txBox="1"/>
          <p:nvPr/>
        </p:nvSpPr>
        <p:spPr>
          <a:xfrm>
            <a:off x="5486441" y="505033"/>
            <a:ext cx="1522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MORRE</a:t>
            </a:r>
            <a:r>
              <a:rPr lang="en-US" sz="1100" b="1" dirty="0"/>
              <a:t> COM CRISTO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560BBDF-49E5-470B-BFF7-9361EB3A6691}"/>
              </a:ext>
            </a:extLst>
          </p:cNvPr>
          <p:cNvSpPr txBox="1"/>
          <p:nvPr/>
        </p:nvSpPr>
        <p:spPr>
          <a:xfrm>
            <a:off x="7188893" y="515160"/>
            <a:ext cx="1522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O TEMPLO DE DEUS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4F450F-86CB-4557-8D49-4ACB79407E01}"/>
              </a:ext>
            </a:extLst>
          </p:cNvPr>
          <p:cNvSpPr txBox="1"/>
          <p:nvPr/>
        </p:nvSpPr>
        <p:spPr>
          <a:xfrm>
            <a:off x="8741732" y="506932"/>
            <a:ext cx="1668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O </a:t>
            </a:r>
            <a:r>
              <a:rPr lang="en-US" sz="1100" b="1" dirty="0" err="1"/>
              <a:t>CORAÇÃO</a:t>
            </a:r>
            <a:r>
              <a:rPr lang="en-US" sz="1100" b="1" dirty="0"/>
              <a:t> </a:t>
            </a:r>
            <a:r>
              <a:rPr lang="en-US" sz="1100" b="1" dirty="0" err="1"/>
              <a:t>VITORIOSO</a:t>
            </a:r>
            <a:endParaRPr lang="en-US" sz="11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255D46-3CCD-4EE3-93E6-1F185891E732}"/>
              </a:ext>
            </a:extLst>
          </p:cNvPr>
          <p:cNvSpPr txBox="1"/>
          <p:nvPr/>
        </p:nvSpPr>
        <p:spPr>
          <a:xfrm>
            <a:off x="10278767" y="518247"/>
            <a:ext cx="19467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/>
              <a:t>A GLORIOSA IDA PARA CASA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7BEB57D-0FC1-4FE1-BA5A-F46B4C675A12}"/>
              </a:ext>
            </a:extLst>
          </p:cNvPr>
          <p:cNvSpPr txBox="1"/>
          <p:nvPr/>
        </p:nvSpPr>
        <p:spPr>
          <a:xfrm>
            <a:off x="7138553" y="5195431"/>
            <a:ext cx="15227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O CORAÇÃO TENTADO E DESVIADO</a:t>
            </a:r>
            <a:endParaRPr lang="en-US" sz="11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72C32A-D875-456C-ACF6-5D910B2E8CF1}"/>
              </a:ext>
            </a:extLst>
          </p:cNvPr>
          <p:cNvSpPr txBox="1"/>
          <p:nvPr/>
        </p:nvSpPr>
        <p:spPr>
          <a:xfrm>
            <a:off x="8796371" y="5450050"/>
            <a:ext cx="15227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O CORAÇÃO APOSTA OU TEIBO</a:t>
            </a:r>
            <a:endParaRPr lang="en-US" sz="11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0947AE-BC80-4C98-89C9-788272633E71}"/>
              </a:ext>
            </a:extLst>
          </p:cNvPr>
          <p:cNvSpPr txBox="1"/>
          <p:nvPr/>
        </p:nvSpPr>
        <p:spPr>
          <a:xfrm>
            <a:off x="10320712" y="5679839"/>
            <a:ext cx="18097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O </a:t>
            </a:r>
            <a:r>
              <a:rPr lang="en-US" sz="1100" b="1" dirty="0" err="1"/>
              <a:t>JULGAMENTO</a:t>
            </a:r>
            <a:r>
              <a:rPr lang="en-US" sz="1100" b="1" dirty="0"/>
              <a:t> DO </a:t>
            </a:r>
            <a:r>
              <a:rPr lang="en-US" sz="1100" b="1" dirty="0" err="1"/>
              <a:t>PECADOR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177858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/>
      <p:bldP spid="27" grpId="0"/>
      <p:bldP spid="28" grpId="0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701EAE5-AF08-4FEC-A9D9-FB30FBF53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" b="17"/>
          <a:stretch>
            <a:fillRect/>
          </a:stretch>
        </p:blipFill>
        <p:spPr bwMode="auto">
          <a:xfrm>
            <a:off x="2013563" y="640191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379F53FD-D00A-459E-8F0A-86DACAACD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" r="102"/>
          <a:stretch>
            <a:fillRect/>
          </a:stretch>
        </p:blipFill>
        <p:spPr bwMode="auto">
          <a:xfrm>
            <a:off x="673661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722A570A-458B-4049-AAD7-FB80AD766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0724" y="92372"/>
            <a:ext cx="6115552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O CORAÇÃO TENTADO E DESVIADO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38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701EAE5-AF08-4FEC-A9D9-FB30FBF53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30000"/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" b="17"/>
          <a:stretch>
            <a:fillRect/>
          </a:stretch>
        </p:blipFill>
        <p:spPr bwMode="auto">
          <a:xfrm>
            <a:off x="2013563" y="640191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379F53FD-D00A-459E-8F0A-86DACAACD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" r="102"/>
          <a:stretch>
            <a:fillRect/>
          </a:stretch>
        </p:blipFill>
        <p:spPr bwMode="auto">
          <a:xfrm>
            <a:off x="673661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722A570A-458B-4049-AAD7-FB80AD766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0724" y="92372"/>
            <a:ext cx="6115552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O CORAÇÃO TENTADO E DESVIADO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7FB09C-B918-4855-B960-8738A337E6F6}"/>
              </a:ext>
            </a:extLst>
          </p:cNvPr>
          <p:cNvSpPr txBox="1"/>
          <p:nvPr/>
        </p:nvSpPr>
        <p:spPr>
          <a:xfrm>
            <a:off x="4575653" y="595751"/>
            <a:ext cx="7013026" cy="5336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" algn="ctr">
              <a:lnSpc>
                <a:spcPct val="119000"/>
              </a:lnSpc>
            </a:pPr>
            <a:r>
              <a:rPr lang="pt-BR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Esta é a triste imagem de alguém que caiu para trás</a:t>
            </a:r>
          </a:p>
          <a:p>
            <a:pPr marR="3810" algn="ctr">
              <a:lnSpc>
                <a:spcPct val="119000"/>
              </a:lnSpc>
            </a:pPr>
            <a:r>
              <a:rPr lang="pt-BR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em seus velhos hábitos.</a:t>
            </a:r>
          </a:p>
          <a:p>
            <a:pPr marR="3810" algn="ctr">
              <a:lnSpc>
                <a:spcPct val="119000"/>
              </a:lnSpc>
            </a:pPr>
            <a:r>
              <a:rPr lang="pt-BR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A luz interior diminuiu e as imagens em seu coração,</a:t>
            </a:r>
          </a:p>
          <a:p>
            <a:pPr marR="3810" algn="ctr">
              <a:lnSpc>
                <a:spcPct val="119000"/>
              </a:lnSpc>
            </a:pPr>
            <a:r>
              <a:rPr lang="pt-BR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mostrando sua disponibilidade para sofrer com Cristo, caiu e não está mais em pé. Ele está cercado por tentações às quais cede lentamente, em vez de resistir a elas. Em vez de ouvir a voz de Deus, ele agora começa a ouvir as sugestões astutas e as falsas promessas do diabo.</a:t>
            </a:r>
          </a:p>
          <a:p>
            <a:pPr marR="3810" algn="ctr">
              <a:lnSpc>
                <a:spcPct val="119000"/>
              </a:lnSpc>
            </a:pPr>
            <a:r>
              <a:rPr lang="pt-BR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Embora ele ainda possa frequentar a igreja, escondendo seus desejos pelas coisas do mundo sob uma forma de religião,</a:t>
            </a:r>
          </a:p>
          <a:p>
            <a:pPr marR="3810" algn="ctr">
              <a:lnSpc>
                <a:spcPct val="119000"/>
              </a:lnSpc>
            </a:pPr>
            <a:r>
              <a:rPr lang="pt-BR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o amor por Deus esfriou em seu coração.</a:t>
            </a:r>
          </a:p>
          <a:p>
            <a:pPr marR="3810" algn="ctr">
              <a:lnSpc>
                <a:spcPct val="119000"/>
              </a:lnSpc>
            </a:pPr>
            <a:r>
              <a:rPr lang="pt-BR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Obedeça às advertências de nosso</a:t>
            </a:r>
          </a:p>
          <a:p>
            <a:pPr marR="3810" algn="ctr">
              <a:lnSpc>
                <a:spcPct val="119000"/>
              </a:lnSpc>
            </a:pPr>
            <a:r>
              <a:rPr lang="pt-BR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Senhor Jesus quando Ele diz:</a:t>
            </a:r>
          </a:p>
          <a:p>
            <a:pPr marR="3810" algn="ctr">
              <a:lnSpc>
                <a:spcPct val="119000"/>
              </a:lnSpc>
            </a:pPr>
            <a:r>
              <a:rPr lang="pt-BR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Vigie e ore para não cair em tentação. (Mateus 26: 41)</a:t>
            </a:r>
          </a:p>
          <a:p>
            <a:pPr marR="3810" algn="ctr">
              <a:lnSpc>
                <a:spcPct val="119000"/>
              </a:lnSpc>
            </a:pPr>
            <a:r>
              <a:rPr lang="pt-BR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Quem pensa que está firme, é melhor ter cuidado para não cair.” (1 Coríntios 10: 12)</a:t>
            </a:r>
            <a:r>
              <a:rPr lang="en-US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rial Nova" panose="020B0504020202020204" pitchFamily="34" charset="0"/>
              </a:rPr>
              <a:t> </a:t>
            </a:r>
          </a:p>
        </p:txBody>
      </p:sp>
      <p:pic>
        <p:nvPicPr>
          <p:cNvPr id="6" name="PT SLIDE 28">
            <a:hlinkClick r:id="" action="ppaction://media"/>
            <a:extLst>
              <a:ext uri="{FF2B5EF4-FFF2-40B4-BE49-F238E27FC236}">
                <a16:creationId xmlns:a16="http://schemas.microsoft.com/office/drawing/2014/main" id="{96138989-E97A-8F07-806F-C52B58E3F0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86394" y="55191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0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53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AD9F2CC-BA7D-4A7B-9CC6-8E5DA7E98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>
            <a:fillRect/>
          </a:stretch>
        </p:blipFill>
        <p:spPr bwMode="auto">
          <a:xfrm>
            <a:off x="2003038" y="643365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6147" name="Picture 3">
            <a:extLst>
              <a:ext uri="{FF2B5EF4-FFF2-40B4-BE49-F238E27FC236}">
                <a16:creationId xmlns:a16="http://schemas.microsoft.com/office/drawing/2014/main" id="{68991F66-81A5-4BB7-8DF1-9BBDA8C6A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" r="194"/>
          <a:stretch>
            <a:fillRect/>
          </a:stretch>
        </p:blipFill>
        <p:spPr bwMode="auto">
          <a:xfrm>
            <a:off x="677204" y="637013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32CE923E-7429-47EC-B243-343DB507E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350" y="100578"/>
            <a:ext cx="7007299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CORAÇÃO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APOSTA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OU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TEIBO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25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AD9F2CC-BA7D-4A7B-9CC6-8E5DA7E98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>
            <a:fillRect/>
          </a:stretch>
        </p:blipFill>
        <p:spPr bwMode="auto">
          <a:xfrm>
            <a:off x="2003038" y="643365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6147" name="Picture 3">
            <a:extLst>
              <a:ext uri="{FF2B5EF4-FFF2-40B4-BE49-F238E27FC236}">
                <a16:creationId xmlns:a16="http://schemas.microsoft.com/office/drawing/2014/main" id="{68991F66-81A5-4BB7-8DF1-9BBDA8C6A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" r="194"/>
          <a:stretch>
            <a:fillRect/>
          </a:stretch>
        </p:blipFill>
        <p:spPr bwMode="auto">
          <a:xfrm>
            <a:off x="677204" y="637013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32CE923E-7429-47EC-B243-343DB507E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350" y="100578"/>
            <a:ext cx="7007299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CORAÇÃO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APOSTA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OU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TEIBO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8FD6B4-6A66-49B9-80C3-6CE54E924C78}"/>
              </a:ext>
            </a:extLst>
          </p:cNvPr>
          <p:cNvSpPr txBox="1"/>
          <p:nvPr/>
        </p:nvSpPr>
        <p:spPr>
          <a:xfrm>
            <a:off x="4709998" y="1195539"/>
            <a:ext cx="6810340" cy="4678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Esta imagem revela a condição da pessoa que caiu completamente nos seus velhos hábitos novamente, apesar do que Deus fez por ele.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O próprio Jesus descreveu essa pessoa quando disse: Quando um espírito maligno sai de uma pessoa, ele viaja por um país seco em busca de um lugar para descansar. Se não encontrar um, ele diz para si mesmo: ‘Voltarei para minha casa.  Então, ele volta e encontra a casa limpa e arrumada. Depois sai e traz outros sete espíritos ainda piores do que ele, e eles vêm morar lá. Então, quando tudo acabar, essa pessoa estará em um estado pior do que estava no início. (Lucas 11: 24 - 26)</a:t>
            </a:r>
          </a:p>
          <a:p>
            <a:pPr algn="ctr">
              <a:lnSpc>
                <a:spcPct val="125000"/>
              </a:lnSpc>
            </a:pPr>
            <a:endParaRPr lang="pt-BR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O que aconteceu com eles mostra que os provérbios são verdadeiros; ‘Um cachorro volta para o que vomitou’ e ‘Um porco que foi lavado volta a rolar na lama.</a:t>
            </a:r>
          </a:p>
          <a:p>
            <a:pPr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(2 Pedro 2: 22)</a:t>
            </a:r>
            <a:endParaRPr lang="en-US" sz="1600" kern="1400" dirty="0">
              <a:ln>
                <a:noFill/>
              </a:ln>
              <a:solidFill>
                <a:srgbClr val="000000"/>
              </a:solidFill>
              <a:effectLst/>
              <a:latin typeface="Arial Nova" panose="020B0504020202020204" pitchFamily="34" charset="0"/>
            </a:endParaRPr>
          </a:p>
        </p:txBody>
      </p:sp>
      <p:pic>
        <p:nvPicPr>
          <p:cNvPr id="5" name="PT SLIDE 30">
            <a:hlinkClick r:id="" action="ppaction://media"/>
            <a:extLst>
              <a:ext uri="{FF2B5EF4-FFF2-40B4-BE49-F238E27FC236}">
                <a16:creationId xmlns:a16="http://schemas.microsoft.com/office/drawing/2014/main" id="{C3AF1AD5-8D67-2D77-5650-F6FA830C38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7423" y="55055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83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48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68991F66-81A5-4BB7-8DF1-9BBDA8C6A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" r="194"/>
          <a:stretch>
            <a:fillRect/>
          </a:stretch>
        </p:blipFill>
        <p:spPr bwMode="auto">
          <a:xfrm>
            <a:off x="6458906" y="579673"/>
            <a:ext cx="3831652" cy="5436000"/>
          </a:xfrm>
          <a:prstGeom prst="rect">
            <a:avLst/>
          </a:prstGeom>
          <a:noFill/>
          <a:ln w="508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32CE923E-7429-47EC-B243-343DB507E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37" y="100578"/>
            <a:ext cx="11804072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Então, quando tudo acabar, essa pessoa estará em um </a:t>
            </a:r>
            <a:r>
              <a:rPr lang="pt-BR" sz="20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estado pior </a:t>
            </a:r>
            <a:r>
              <a:rPr lang="pt-BR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do que estava no início.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A125447D-7CBF-449D-8EBF-80BBF7238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" r="31"/>
          <a:stretch>
            <a:fillRect/>
          </a:stretch>
        </p:blipFill>
        <p:spPr bwMode="auto">
          <a:xfrm>
            <a:off x="1910043" y="589213"/>
            <a:ext cx="3823053" cy="5426460"/>
          </a:xfrm>
          <a:prstGeom prst="rect">
            <a:avLst/>
          </a:prstGeom>
          <a:noFill/>
          <a:ln w="508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02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7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574C2927-8799-4725-8644-21FD53C9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 bwMode="auto">
          <a:xfrm>
            <a:off x="683490" y="601363"/>
            <a:ext cx="11036919" cy="5426460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8989E7D8-AAA2-4BC7-88E6-08F022152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774" y="90645"/>
            <a:ext cx="4624935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O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CORAÇÃO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DO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HOMEM</a:t>
            </a:r>
            <a:endParaRPr kumimoji="0" lang="en-ZA" altLang="en-US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oper Black" panose="0208090404030B020404" pitchFamily="18" charset="0"/>
            </a:endParaRP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935B1ACF-2DB8-4F42-858B-695180F1F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7388" y="402332"/>
            <a:ext cx="7301122" cy="537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15000"/>
              </a:lnSpc>
            </a:pPr>
            <a:endParaRPr lang="en-ZA" sz="2000" b="1" dirty="0">
              <a:effectLst/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pt-BR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Ao ler este livro e estudar suas imagens, você poderá ver seu próprio coração. Permita que o holofote de Deus lhe mostre a condição do seu coração. Reconheça os seus pecados e não negue a sua existência, pois a Palavra de Deus nos diz que,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pt-BR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8. “Se dissermos que não temos pecado, enganamo-nos a nós mesmos e não há verdade em nós.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pt-BR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9. Mas, se confessarmos os nossos pecados a Deus, Ele cumprirá a Sua promessa e fará o que é certo: Ele nos perdoará os nossos pecados e nos purificará de todos os nossos erros”.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pt-BR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7. “… e o sangue de Jesus, seu Filho, nos purifica de todo pecado”.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pt-BR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(leia 1 João 1: 1 - 10).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pt-BR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Você é governado por Satanás ou por Deus.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pt-BR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Você é um escravo do pecado ou um servo de Deus.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pt-BR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Se o pecado controla a sua vida, não negue, mas clame a Deus.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B7F1A-6C3A-48B3-80AE-E382AD02BDEE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21C14-6FDC-43E6-9F4E-F8E13701707E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7B0636DA-4CA1-4A3D-98EE-B6999FCE51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04" y="2455785"/>
            <a:ext cx="3186670" cy="3395459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3" name="PT SLIDE 4">
            <a:hlinkClick r:id="" action="ppaction://media"/>
            <a:extLst>
              <a:ext uri="{FF2B5EF4-FFF2-40B4-BE49-F238E27FC236}">
                <a16:creationId xmlns:a16="http://schemas.microsoft.com/office/drawing/2014/main" id="{8C8C1987-D247-EE03-2AB8-443E9109A6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89761" y="52851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6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DBFF2BA8-E823-466A-B966-A7DB14075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" r="3561"/>
          <a:stretch>
            <a:fillRect/>
          </a:stretch>
        </p:blipFill>
        <p:spPr bwMode="auto">
          <a:xfrm>
            <a:off x="2702336" y="637013"/>
            <a:ext cx="8971869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7171" name="Picture 3">
            <a:extLst>
              <a:ext uri="{FF2B5EF4-FFF2-40B4-BE49-F238E27FC236}">
                <a16:creationId xmlns:a16="http://schemas.microsoft.com/office/drawing/2014/main" id="{81B6811E-C1D0-4A5F-B9AF-E1385A99D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" b="121"/>
          <a:stretch>
            <a:fillRect/>
          </a:stretch>
        </p:blipFill>
        <p:spPr bwMode="auto">
          <a:xfrm>
            <a:off x="677204" y="643365"/>
            <a:ext cx="3831653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C3957121-BFCB-4691-BBE3-BD820B05F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8594" y="125565"/>
            <a:ext cx="5506388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O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JULGAMENTO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DO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PECADOR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00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DBFF2BA8-E823-466A-B966-A7DB14075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" r="3561"/>
          <a:stretch>
            <a:fillRect/>
          </a:stretch>
        </p:blipFill>
        <p:spPr bwMode="auto">
          <a:xfrm>
            <a:off x="2702336" y="637013"/>
            <a:ext cx="8971869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7171" name="Picture 3">
            <a:extLst>
              <a:ext uri="{FF2B5EF4-FFF2-40B4-BE49-F238E27FC236}">
                <a16:creationId xmlns:a16="http://schemas.microsoft.com/office/drawing/2014/main" id="{81B6811E-C1D0-4A5F-B9AF-E1385A99D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" b="121"/>
          <a:stretch>
            <a:fillRect/>
          </a:stretch>
        </p:blipFill>
        <p:spPr bwMode="auto">
          <a:xfrm>
            <a:off x="677204" y="643365"/>
            <a:ext cx="3831653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D52066-588E-4D5B-91B3-1692A258565F}"/>
              </a:ext>
            </a:extLst>
          </p:cNvPr>
          <p:cNvSpPr txBox="1"/>
          <p:nvPr/>
        </p:nvSpPr>
        <p:spPr>
          <a:xfrm>
            <a:off x="4600136" y="643365"/>
            <a:ext cx="6914660" cy="5293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080"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Aqui encontramos o pecador teimoso que não queria abrir novamente o seu coração a Deus.</a:t>
            </a:r>
          </a:p>
          <a:p>
            <a:pPr marR="5080" algn="ctr">
              <a:lnSpc>
                <a:spcPct val="125000"/>
              </a:lnSpc>
            </a:pPr>
            <a:endParaRPr lang="pt-BR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marR="5080"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Os falsos prazeres do pecado desapareceram, e a terrível realidade do alto e terrível custo do pecado deve ser enfrentada agora.</a:t>
            </a:r>
          </a:p>
          <a:p>
            <a:pPr marR="5080"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Seus amigos têm medo de ficar ao lado de sua cama, e suas palavras vazias de conforto não podem ajudá-lo agora. Suas riquezas não podem prolongar sua vida, nem salvar sua alma, nem reduzir a agonia de sua alma.</a:t>
            </a:r>
          </a:p>
          <a:p>
            <a:pPr marR="5080" algn="ctr">
              <a:lnSpc>
                <a:spcPct val="125000"/>
              </a:lnSpc>
            </a:pPr>
            <a:endParaRPr lang="pt-BR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marR="5080"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Este pecador moribundo que rejeitou o perdão e o amor de Deus durante sua vida agora deve ouvir a voz de seu Juiz, o Salvador a quem ele rejeitou, dizendo:</a:t>
            </a:r>
          </a:p>
          <a:p>
            <a:pPr marR="5080" algn="ctr">
              <a:lnSpc>
                <a:spcPct val="125000"/>
              </a:lnSpc>
            </a:pPr>
            <a:endParaRPr lang="pt-BR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marR="5080" algn="ctr">
              <a:lnSpc>
                <a:spcPct val="125000"/>
              </a:lnSpc>
            </a:pPr>
            <a:r>
              <a:rPr lang="pt-BR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“Afaste-se de mim, você que está sob a maldição de Deus! Vá para o fogo eterno que foi preparado para o diabo e seus anjos!” (Mateus 25: 41)</a:t>
            </a:r>
            <a:r>
              <a:rPr 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Arial Nova" panose="020B0504020202020204" pitchFamily="34" charset="0"/>
              </a:rPr>
              <a:t> 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C3957121-BFCB-4691-BBE3-BD820B05F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6909" y="120600"/>
            <a:ext cx="5578053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O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JULGAMENTO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DO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PECADOR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T SLIDE 34">
            <a:hlinkClick r:id="" action="ppaction://media"/>
            <a:extLst>
              <a:ext uri="{FF2B5EF4-FFF2-40B4-BE49-F238E27FC236}">
                <a16:creationId xmlns:a16="http://schemas.microsoft.com/office/drawing/2014/main" id="{2D044CEA-F3E7-033B-146B-9C19ED998C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7137" y="54862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01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99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2FFFE06-B0E9-439C-AED9-F5232040A00A}"/>
              </a:ext>
            </a:extLst>
          </p:cNvPr>
          <p:cNvSpPr/>
          <p:nvPr/>
        </p:nvSpPr>
        <p:spPr>
          <a:xfrm>
            <a:off x="6981441" y="2965716"/>
            <a:ext cx="5079387" cy="307598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7581658" y="6272049"/>
            <a:ext cx="4506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 dirty="0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8869696" y="5986285"/>
            <a:ext cx="2254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E9F726E-E05E-4C4C-8EDD-EF4F170AE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98" y="755720"/>
            <a:ext cx="1522708" cy="2160000"/>
          </a:xfrm>
          <a:prstGeom prst="rect">
            <a:avLst/>
          </a:prstGeom>
        </p:spPr>
      </p:pic>
      <p:pic>
        <p:nvPicPr>
          <p:cNvPr id="7" name="Picture 6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FAAFDE1F-06C0-4176-8208-EFE633941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253" y="742072"/>
            <a:ext cx="1512260" cy="2160000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4E48DBEF-878E-421D-AB88-BFC003BBA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263" y="742072"/>
            <a:ext cx="1524014" cy="2160000"/>
          </a:xfrm>
          <a:prstGeom prst="rect">
            <a:avLst/>
          </a:prstGeom>
        </p:spPr>
      </p:pic>
      <p:pic>
        <p:nvPicPr>
          <p:cNvPr id="11" name="Picture 10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1D778B84-6899-460C-B74D-8465C53871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028" y="742072"/>
            <a:ext cx="1524936" cy="2160000"/>
          </a:xfrm>
          <a:prstGeom prst="rect">
            <a:avLst/>
          </a:prstGeom>
        </p:spPr>
      </p:pic>
      <p:pic>
        <p:nvPicPr>
          <p:cNvPr id="13" name="Picture 12" descr="A person holding a flag&#10;&#10;Description automatically generated with low confidence">
            <a:extLst>
              <a:ext uri="{FF2B5EF4-FFF2-40B4-BE49-F238E27FC236}">
                <a16:creationId xmlns:a16="http://schemas.microsoft.com/office/drawing/2014/main" id="{A689F8FC-379D-4F8B-B588-14FD52728C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872" y="768772"/>
            <a:ext cx="1538044" cy="2160000"/>
          </a:xfrm>
          <a:prstGeom prst="rect">
            <a:avLst/>
          </a:prstGeom>
        </p:spPr>
      </p:pic>
      <p:pic>
        <p:nvPicPr>
          <p:cNvPr id="15" name="Picture 14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6E3CB561-8AD1-4493-BB1E-704536D5A1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980" y="3044667"/>
            <a:ext cx="1524936" cy="2160000"/>
          </a:xfrm>
          <a:prstGeom prst="rect">
            <a:avLst/>
          </a:prstGeom>
        </p:spPr>
      </p:pic>
      <p:pic>
        <p:nvPicPr>
          <p:cNvPr id="17" name="Picture 16" descr="A picture containing text, colorful, bright, painted&#10;&#10;Description automatically generated">
            <a:extLst>
              <a:ext uri="{FF2B5EF4-FFF2-40B4-BE49-F238E27FC236}">
                <a16:creationId xmlns:a16="http://schemas.microsoft.com/office/drawing/2014/main" id="{685A73CE-2F7D-4EF9-8369-0CD9E038E4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059" y="3292245"/>
            <a:ext cx="1527708" cy="2160000"/>
          </a:xfrm>
          <a:prstGeom prst="rect">
            <a:avLst/>
          </a:prstGeom>
        </p:spPr>
      </p:pic>
      <p:pic>
        <p:nvPicPr>
          <p:cNvPr id="19" name="Picture 18" descr="A picture containing text&#10;&#10;Description automatically generated">
            <a:extLst>
              <a:ext uri="{FF2B5EF4-FFF2-40B4-BE49-F238E27FC236}">
                <a16:creationId xmlns:a16="http://schemas.microsoft.com/office/drawing/2014/main" id="{083CBFB0-7E3A-4AFD-B822-3C01B71C6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364" y="3526942"/>
            <a:ext cx="1518120" cy="2160000"/>
          </a:xfrm>
          <a:prstGeom prst="rect">
            <a:avLst/>
          </a:prstGeom>
        </p:spPr>
      </p:pic>
      <p:pic>
        <p:nvPicPr>
          <p:cNvPr id="21" name="Picture 20" descr="A poster of a person&#10;&#10;Description automatically generated with low confidence">
            <a:extLst>
              <a:ext uri="{FF2B5EF4-FFF2-40B4-BE49-F238E27FC236}">
                <a16:creationId xmlns:a16="http://schemas.microsoft.com/office/drawing/2014/main" id="{ADB290C0-10E7-48A0-85D5-E7BFEB6799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979" y="768772"/>
            <a:ext cx="1521788" cy="2160000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49E4CAB8-3175-40BF-A201-B9D0ED8FC1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364" y="760544"/>
            <a:ext cx="1518120" cy="21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23EB8F-A12C-435C-8929-3A3DDDF78CCA}"/>
              </a:ext>
            </a:extLst>
          </p:cNvPr>
          <p:cNvSpPr txBox="1"/>
          <p:nvPr/>
        </p:nvSpPr>
        <p:spPr>
          <a:xfrm>
            <a:off x="3864718" y="47815"/>
            <a:ext cx="4047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>
                <a:latin typeface="Cooper Black" panose="0208090404030B020404" pitchFamily="18" charset="0"/>
              </a:rPr>
              <a:t>O </a:t>
            </a:r>
            <a:r>
              <a:rPr lang="en-ZA" sz="2400" dirty="0" err="1">
                <a:latin typeface="Cooper Black" panose="0208090404030B020404" pitchFamily="18" charset="0"/>
              </a:rPr>
              <a:t>CORAÇÃO</a:t>
            </a:r>
            <a:r>
              <a:rPr lang="en-ZA" sz="2400" dirty="0">
                <a:latin typeface="Cooper Black" panose="0208090404030B020404" pitchFamily="18" charset="0"/>
              </a:rPr>
              <a:t> DO </a:t>
            </a:r>
            <a:r>
              <a:rPr lang="en-ZA" sz="2400" dirty="0" err="1">
                <a:latin typeface="Cooper Black" panose="0208090404030B020404" pitchFamily="18" charset="0"/>
              </a:rPr>
              <a:t>HOMEM</a:t>
            </a:r>
            <a:endParaRPr lang="en-ZA" sz="2400" dirty="0">
              <a:latin typeface="Cooper Black" panose="0208090404030B0204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A2DBC6-2AC9-42DC-84FA-7A0D66FC7ACE}"/>
              </a:ext>
            </a:extLst>
          </p:cNvPr>
          <p:cNvSpPr txBox="1"/>
          <p:nvPr/>
        </p:nvSpPr>
        <p:spPr>
          <a:xfrm>
            <a:off x="200896" y="3004389"/>
            <a:ext cx="6651266" cy="4667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“Quem pensa que está firme, é melhor ter cuidado para não cair.” (1 Coríntios 10: 12)</a:t>
            </a: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pt-BR" b="1" kern="1400" dirty="0">
              <a:solidFill>
                <a:schemeClr val="accent2">
                  <a:lumMod val="60000"/>
                  <a:lumOff val="40000"/>
                </a:schemeClr>
              </a:solidFill>
              <a:latin typeface="Arial Nova" panose="020B0504020202020204" pitchFamily="34" charset="0"/>
            </a:endParaRP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…….. Então ele sai e traz outros sete espíritos ainda piores que ele, e eles vêm morar lá. Então, quando tudo acabar, essa pessoa estará em um estado pior do que estava no início.” (Lucas 11: 24 - 26)</a:t>
            </a: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pt-BR" b="1" kern="1400" dirty="0">
              <a:solidFill>
                <a:schemeClr val="accent2">
                  <a:lumMod val="60000"/>
                  <a:lumOff val="40000"/>
                </a:schemeClr>
              </a:solidFill>
              <a:latin typeface="Arial Nova" panose="020B0504020202020204" pitchFamily="34" charset="0"/>
            </a:endParaRP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“Afaste-se de mim, você que está sob a maldição de Deus! Vá para o fogo eterno que foi preparado para o diabo e seus anjos!” (Mateus 25: 41)</a:t>
            </a:r>
            <a:endParaRPr lang="en-US" b="1" kern="1400" dirty="0">
              <a:ln>
                <a:noFill/>
              </a:ln>
              <a:solidFill>
                <a:srgbClr val="FF0000"/>
              </a:solidFill>
              <a:effectLst/>
              <a:latin typeface="Arial Nova" panose="020B0504020202020204" pitchFamily="34" charset="0"/>
            </a:endParaRPr>
          </a:p>
          <a:p>
            <a:pPr marL="0" marR="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kern="1400" dirty="0">
              <a:ln>
                <a:noFill/>
              </a:ln>
              <a:solidFill>
                <a:srgbClr val="000000"/>
              </a:solidFill>
              <a:effectLst/>
              <a:latin typeface="Arial Nova" panose="020B0504020202020204" pitchFamily="34" charset="0"/>
            </a:endParaRP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b="1" kern="1400" dirty="0">
              <a:ln>
                <a:noFill/>
              </a:ln>
              <a:solidFill>
                <a:srgbClr val="000000"/>
              </a:solidFill>
              <a:effectLst/>
              <a:latin typeface="Arial Nova" panose="020B05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763EB5-7994-4B0C-BCDE-6754B35D0C74}"/>
              </a:ext>
            </a:extLst>
          </p:cNvPr>
          <p:cNvSpPr txBox="1"/>
          <p:nvPr/>
        </p:nvSpPr>
        <p:spPr>
          <a:xfrm>
            <a:off x="255562" y="514631"/>
            <a:ext cx="15227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/>
              <a:t>O </a:t>
            </a:r>
            <a:r>
              <a:rPr lang="en-US" sz="900" b="1" dirty="0" err="1"/>
              <a:t>CORAÇÃO</a:t>
            </a:r>
            <a:r>
              <a:rPr lang="en-US" sz="900" b="1" dirty="0"/>
              <a:t> DO </a:t>
            </a:r>
            <a:r>
              <a:rPr lang="en-US" sz="900" b="1" dirty="0" err="1"/>
              <a:t>PECADOR</a:t>
            </a:r>
            <a:endParaRPr lang="en-US" sz="9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369064-EFEE-4770-9E45-A177476260D4}"/>
              </a:ext>
            </a:extLst>
          </p:cNvPr>
          <p:cNvSpPr txBox="1"/>
          <p:nvPr/>
        </p:nvSpPr>
        <p:spPr>
          <a:xfrm>
            <a:off x="1716054" y="514631"/>
            <a:ext cx="19937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/>
              <a:t>O CORAÇÃO CONVENCIDO DO PECADO</a:t>
            </a:r>
            <a:endParaRPr lang="en-US" sz="8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DB8932-0B69-4B37-9473-9529B204F59C}"/>
              </a:ext>
            </a:extLst>
          </p:cNvPr>
          <p:cNvSpPr txBox="1"/>
          <p:nvPr/>
        </p:nvSpPr>
        <p:spPr>
          <a:xfrm>
            <a:off x="3615820" y="505033"/>
            <a:ext cx="17761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O </a:t>
            </a:r>
            <a:r>
              <a:rPr lang="en-US" sz="1000" b="1" dirty="0" err="1"/>
              <a:t>CORAÇÃO</a:t>
            </a:r>
            <a:r>
              <a:rPr lang="en-US" sz="1000" b="1" dirty="0"/>
              <a:t> </a:t>
            </a:r>
            <a:r>
              <a:rPr lang="en-US" sz="1000" b="1" dirty="0" err="1"/>
              <a:t>ARREPENDIDO</a:t>
            </a:r>
            <a:endParaRPr lang="en-US" sz="10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B2C647-EFA3-4D82-8689-AE3FF68D360A}"/>
              </a:ext>
            </a:extLst>
          </p:cNvPr>
          <p:cNvSpPr txBox="1"/>
          <p:nvPr/>
        </p:nvSpPr>
        <p:spPr>
          <a:xfrm>
            <a:off x="5486441" y="505033"/>
            <a:ext cx="1522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MORRE</a:t>
            </a:r>
            <a:r>
              <a:rPr lang="en-US" sz="1100" b="1" dirty="0"/>
              <a:t> COM CRISTO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560BBDF-49E5-470B-BFF7-9361EB3A6691}"/>
              </a:ext>
            </a:extLst>
          </p:cNvPr>
          <p:cNvSpPr txBox="1"/>
          <p:nvPr/>
        </p:nvSpPr>
        <p:spPr>
          <a:xfrm>
            <a:off x="7188893" y="515160"/>
            <a:ext cx="1522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O TEMPLO DE DEUS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4F450F-86CB-4557-8D49-4ACB79407E01}"/>
              </a:ext>
            </a:extLst>
          </p:cNvPr>
          <p:cNvSpPr txBox="1"/>
          <p:nvPr/>
        </p:nvSpPr>
        <p:spPr>
          <a:xfrm>
            <a:off x="8741732" y="506932"/>
            <a:ext cx="1668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O </a:t>
            </a:r>
            <a:r>
              <a:rPr lang="en-US" sz="1100" b="1" dirty="0" err="1"/>
              <a:t>CORAÇÃO</a:t>
            </a:r>
            <a:r>
              <a:rPr lang="en-US" sz="1100" b="1" dirty="0"/>
              <a:t> </a:t>
            </a:r>
            <a:r>
              <a:rPr lang="en-US" sz="1100" b="1" dirty="0" err="1"/>
              <a:t>VITORIOSO</a:t>
            </a:r>
            <a:endParaRPr lang="en-US" sz="11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255D46-3CCD-4EE3-93E6-1F185891E732}"/>
              </a:ext>
            </a:extLst>
          </p:cNvPr>
          <p:cNvSpPr txBox="1"/>
          <p:nvPr/>
        </p:nvSpPr>
        <p:spPr>
          <a:xfrm>
            <a:off x="10278767" y="518247"/>
            <a:ext cx="1946772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GLORIOSA IDA PARA CASA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7BEB57D-0FC1-4FE1-BA5A-F46B4C675A12}"/>
              </a:ext>
            </a:extLst>
          </p:cNvPr>
          <p:cNvSpPr txBox="1"/>
          <p:nvPr/>
        </p:nvSpPr>
        <p:spPr>
          <a:xfrm>
            <a:off x="7138553" y="5195431"/>
            <a:ext cx="15227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O CORAÇÃO TENTADO E DESVIADO</a:t>
            </a:r>
            <a:endParaRPr lang="en-US" sz="11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72C32A-D875-456C-ACF6-5D910B2E8CF1}"/>
              </a:ext>
            </a:extLst>
          </p:cNvPr>
          <p:cNvSpPr txBox="1"/>
          <p:nvPr/>
        </p:nvSpPr>
        <p:spPr>
          <a:xfrm>
            <a:off x="8796371" y="5450050"/>
            <a:ext cx="15227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O CORAÇÃO APOSTA OU TEIBO</a:t>
            </a:r>
            <a:endParaRPr lang="en-US" sz="11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0947AE-BC80-4C98-89C9-788272633E71}"/>
              </a:ext>
            </a:extLst>
          </p:cNvPr>
          <p:cNvSpPr txBox="1"/>
          <p:nvPr/>
        </p:nvSpPr>
        <p:spPr>
          <a:xfrm>
            <a:off x="10320712" y="5679839"/>
            <a:ext cx="18097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O </a:t>
            </a:r>
            <a:r>
              <a:rPr lang="en-US" sz="1100" b="1" dirty="0" err="1"/>
              <a:t>JULGAMENTO</a:t>
            </a:r>
            <a:r>
              <a:rPr lang="en-US" sz="1100" b="1" dirty="0"/>
              <a:t> DO </a:t>
            </a:r>
            <a:r>
              <a:rPr lang="en-US" sz="1100" b="1" dirty="0" err="1"/>
              <a:t>PECADOR</a:t>
            </a:r>
            <a:endParaRPr lang="en-US" sz="1100" b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9178EBD-F8DC-4048-90B4-23F7D13F7B3E}"/>
              </a:ext>
            </a:extLst>
          </p:cNvPr>
          <p:cNvCxnSpPr>
            <a:cxnSpLocks/>
          </p:cNvCxnSpPr>
          <p:nvPr/>
        </p:nvCxnSpPr>
        <p:spPr>
          <a:xfrm flipH="1">
            <a:off x="6905707" y="2974952"/>
            <a:ext cx="5182830" cy="3104032"/>
          </a:xfrm>
          <a:prstGeom prst="line">
            <a:avLst/>
          </a:prstGeom>
          <a:ln w="152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A7BBA4D-96ED-429C-BF75-F253F3BAA305}"/>
              </a:ext>
            </a:extLst>
          </p:cNvPr>
          <p:cNvCxnSpPr>
            <a:cxnSpLocks/>
          </p:cNvCxnSpPr>
          <p:nvPr/>
        </p:nvCxnSpPr>
        <p:spPr>
          <a:xfrm flipH="1" flipV="1">
            <a:off x="6905707" y="2928436"/>
            <a:ext cx="5182829" cy="3113267"/>
          </a:xfrm>
          <a:prstGeom prst="line">
            <a:avLst/>
          </a:prstGeom>
          <a:ln w="152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1ADD248-1B50-433F-9FD3-E23C8FB741A7}"/>
              </a:ext>
            </a:extLst>
          </p:cNvPr>
          <p:cNvSpPr txBox="1"/>
          <p:nvPr/>
        </p:nvSpPr>
        <p:spPr>
          <a:xfrm>
            <a:off x="884134" y="3332782"/>
            <a:ext cx="5453288" cy="3170099"/>
          </a:xfrm>
          <a:prstGeom prst="rect">
            <a:avLst/>
          </a:prstGeom>
          <a:solidFill>
            <a:schemeClr val="bg1">
              <a:alpha val="74000"/>
            </a:schemeClr>
          </a:solidFill>
          <a:ln w="25400">
            <a:solidFill>
              <a:schemeClr val="tx1"/>
            </a:solidFill>
            <a:prstDash val="sysDash"/>
            <a:beve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EMBORA NÃO TEMOS QUE FAZER PARTE DISSO, AINDA PRECISAMOS ESTAR CONSCIENTES DO PERIGO DO PECADO.</a:t>
            </a:r>
            <a:endParaRPr lang="en-ZA" sz="4000" dirty="0"/>
          </a:p>
        </p:txBody>
      </p:sp>
    </p:spTree>
    <p:extLst>
      <p:ext uri="{BB962C8B-B14F-4D97-AF65-F5344CB8AC3E}">
        <p14:creationId xmlns:p14="http://schemas.microsoft.com/office/powerpoint/2010/main" val="308813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6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6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500"/>
                            </p:stCondLst>
                            <p:childTnLst>
                              <p:par>
                                <p:cTn id="9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26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6" grpId="0"/>
      <p:bldP spid="16" grpId="1"/>
      <p:bldP spid="27" grpId="0"/>
      <p:bldP spid="27" grpId="1"/>
      <p:bldP spid="28" grpId="0"/>
      <p:bldP spid="28" grpId="1"/>
      <p:bldP spid="29" grpId="0"/>
      <p:bldP spid="29" grpId="1"/>
      <p:bldP spid="36" grpId="0" animBg="1"/>
      <p:bldP spid="36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8116183A-746D-4D2B-8999-1DD9CB98F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" y="-49590"/>
            <a:ext cx="4888046" cy="6933818"/>
          </a:xfrm>
          <a:prstGeom prst="rect">
            <a:avLst/>
          </a:prstGeom>
        </p:spPr>
      </p:pic>
      <p:pic>
        <p:nvPicPr>
          <p:cNvPr id="3" name="Picture 2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D6CB019C-42DC-4D84-B4B6-CD72F0B7D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30" y="-19560"/>
            <a:ext cx="4829997" cy="6898810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1324F313-BBCD-4798-94DA-34BD3F6CC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676" y="-49590"/>
            <a:ext cx="4870820" cy="6903460"/>
          </a:xfrm>
          <a:prstGeom prst="rect">
            <a:avLst/>
          </a:prstGeom>
        </p:spPr>
      </p:pic>
      <p:pic>
        <p:nvPicPr>
          <p:cNvPr id="5" name="Picture 4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9D78A65A-B238-4CC9-8966-CC3E09945A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693" y="11150"/>
            <a:ext cx="4829997" cy="6841463"/>
          </a:xfrm>
          <a:prstGeom prst="rect">
            <a:avLst/>
          </a:prstGeom>
        </p:spPr>
      </p:pic>
      <p:pic>
        <p:nvPicPr>
          <p:cNvPr id="6" name="Picture 5" descr="A person holding a flag&#10;&#10;Description automatically generated with low confidence">
            <a:extLst>
              <a:ext uri="{FF2B5EF4-FFF2-40B4-BE49-F238E27FC236}">
                <a16:creationId xmlns:a16="http://schemas.microsoft.com/office/drawing/2014/main" id="{AF00FB5D-4A49-413F-9013-EB52EE0B19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231" y="-35204"/>
            <a:ext cx="4893387" cy="6872180"/>
          </a:xfrm>
          <a:prstGeom prst="rect">
            <a:avLst/>
          </a:prstGeom>
        </p:spPr>
      </p:pic>
      <p:pic>
        <p:nvPicPr>
          <p:cNvPr id="7" name="Picture 6" descr="A poster of a person&#10;&#10;Description automatically generated with low confidence">
            <a:extLst>
              <a:ext uri="{FF2B5EF4-FFF2-40B4-BE49-F238E27FC236}">
                <a16:creationId xmlns:a16="http://schemas.microsoft.com/office/drawing/2014/main" id="{65596493-97B6-4143-A5FA-619077394B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016" y="1176"/>
            <a:ext cx="4829997" cy="6855615"/>
          </a:xfrm>
          <a:prstGeom prst="rect">
            <a:avLst/>
          </a:prstGeom>
        </p:spPr>
      </p:pic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87B3B993-4916-4565-B700-21DD8C7C5A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587" y="-14180"/>
            <a:ext cx="4829997" cy="687218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D45FCA5-DADA-4A86-B5B4-8237E5DBA210}"/>
              </a:ext>
            </a:extLst>
          </p:cNvPr>
          <p:cNvSpPr/>
          <p:nvPr/>
        </p:nvSpPr>
        <p:spPr>
          <a:xfrm>
            <a:off x="0" y="-49590"/>
            <a:ext cx="7349587" cy="6933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EB5413-A856-4F56-B612-F2BFD11D95F1}"/>
              </a:ext>
            </a:extLst>
          </p:cNvPr>
          <p:cNvSpPr txBox="1"/>
          <p:nvPr/>
        </p:nvSpPr>
        <p:spPr>
          <a:xfrm>
            <a:off x="195423" y="2355743"/>
            <a:ext cx="69587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ESSE DIA CHEGARÁ PARA TODOS NÓS.</a:t>
            </a:r>
          </a:p>
          <a:p>
            <a:pPr algn="ctr"/>
            <a:endParaRPr lang="pt-BR" sz="3200" dirty="0"/>
          </a:p>
          <a:p>
            <a:pPr algn="ctr"/>
            <a:r>
              <a:rPr lang="pt-BR" sz="4400" dirty="0"/>
              <a:t>VOCÊ ESTÁ PRONTO?</a:t>
            </a:r>
            <a:endParaRPr lang="en-ZA" sz="4400" dirty="0"/>
          </a:p>
        </p:txBody>
      </p:sp>
    </p:spTree>
    <p:extLst>
      <p:ext uri="{BB962C8B-B14F-4D97-AF65-F5344CB8AC3E}">
        <p14:creationId xmlns:p14="http://schemas.microsoft.com/office/powerpoint/2010/main" val="424905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4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7E1267C-38EF-4F50-B253-E83DFC6FF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8691" y="312214"/>
            <a:ext cx="11518372" cy="5837861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47B528-6562-413D-B080-42545097883D}"/>
              </a:ext>
            </a:extLst>
          </p:cNvPr>
          <p:cNvSpPr txBox="1"/>
          <p:nvPr/>
        </p:nvSpPr>
        <p:spPr>
          <a:xfrm>
            <a:off x="1347564" y="459970"/>
            <a:ext cx="5435918" cy="1789144"/>
          </a:xfrm>
          <a:prstGeom prst="rect">
            <a:avLst/>
          </a:prstGeom>
          <a:solidFill>
            <a:schemeClr val="tx1">
              <a:alpha val="50000"/>
            </a:schemeClr>
          </a:solidFill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pt-BR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Querido amigo, que Deus o ajude a entregar seu coração Àquele que o ama, Pois</a:t>
            </a:r>
          </a:p>
          <a:p>
            <a:pPr algn="ctr">
              <a:lnSpc>
                <a:spcPct val="125000"/>
              </a:lnSpc>
            </a:pPr>
            <a:r>
              <a:rPr lang="pt-BR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Ele está falando com você agora, dizendo: “volte para Mim de todo o seu coração”. Deuteronômio 30: 2</a:t>
            </a: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F01FBE-D4E1-4388-BEBE-D383B10CA13B}"/>
              </a:ext>
            </a:extLst>
          </p:cNvPr>
          <p:cNvSpPr txBox="1"/>
          <p:nvPr/>
        </p:nvSpPr>
        <p:spPr>
          <a:xfrm>
            <a:off x="1347564" y="427659"/>
            <a:ext cx="5435918" cy="2135393"/>
          </a:xfrm>
          <a:prstGeom prst="rect">
            <a:avLst/>
          </a:prstGeom>
          <a:solidFill>
            <a:schemeClr val="bg1">
              <a:alpha val="75000"/>
            </a:schemeClr>
          </a:solidFill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pt-BR" b="1" kern="1400" dirty="0">
                <a:latin typeface="Arial Nova" panose="020B0504020202020204" pitchFamily="34" charset="0"/>
              </a:rPr>
              <a:t>E você que entregou sua vida a Deus,</a:t>
            </a:r>
          </a:p>
          <a:p>
            <a:pPr algn="ctr">
              <a:lnSpc>
                <a:spcPct val="125000"/>
              </a:lnSpc>
            </a:pPr>
            <a:r>
              <a:rPr lang="pt-BR" b="1" kern="1400" dirty="0">
                <a:latin typeface="Arial Nova" panose="020B0504020202020204" pitchFamily="34" charset="0"/>
              </a:rPr>
              <a:t>“Apegue-se firmemente às verdadeiras palavras que eu lhe ensinei, como exemplo para você seguir, e permanecer na fé e no</a:t>
            </a:r>
          </a:p>
          <a:p>
            <a:pPr algn="ctr">
              <a:lnSpc>
                <a:spcPct val="125000"/>
              </a:lnSpc>
            </a:pPr>
            <a:r>
              <a:rPr lang="pt-BR" b="1" kern="1400" dirty="0">
                <a:latin typeface="Arial Nova" panose="020B0504020202020204" pitchFamily="34" charset="0"/>
              </a:rPr>
              <a:t> amor que são nossos em união com Cristo Jesus.” 2 Timóteo 1: 13</a:t>
            </a:r>
            <a:endParaRPr lang="en-US" sz="1800" b="1" kern="1400" dirty="0">
              <a:ln>
                <a:noFill/>
              </a:ln>
              <a:effectLst/>
              <a:latin typeface="Arial Nova" panose="020B05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3D7136-2840-4C1A-9BB9-488207E3209B}"/>
              </a:ext>
            </a:extLst>
          </p:cNvPr>
          <p:cNvSpPr txBox="1"/>
          <p:nvPr/>
        </p:nvSpPr>
        <p:spPr>
          <a:xfrm>
            <a:off x="719810" y="401857"/>
            <a:ext cx="8770235" cy="2362378"/>
          </a:xfrm>
          <a:prstGeom prst="rect">
            <a:avLst/>
          </a:prstGeom>
          <a:solidFill>
            <a:schemeClr val="accent4">
              <a:alpha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20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rial Nova" panose="020B0504020202020204" pitchFamily="34" charset="0"/>
              </a:rPr>
              <a:t>“</a:t>
            </a:r>
            <a:r>
              <a:rPr lang="pt-BR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Àquele que é capaz de evitar que você caia e de trazê-lo impecável e alegre diante de Sua gloriosa presença -</a:t>
            </a:r>
          </a:p>
          <a:p>
            <a:pPr algn="ctr">
              <a:lnSpc>
                <a:spcPct val="125000"/>
              </a:lnSpc>
            </a:pPr>
            <a:r>
              <a:rPr lang="pt-BR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ao único Deus, nosso Salvador, por Jesus Cristo, nosso Senhor,</a:t>
            </a:r>
          </a:p>
          <a:p>
            <a:pPr algn="ctr">
              <a:lnSpc>
                <a:spcPct val="125000"/>
              </a:lnSpc>
            </a:pPr>
            <a:r>
              <a:rPr lang="pt-BR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seja glória, majestade, poder e autoridade,</a:t>
            </a:r>
          </a:p>
          <a:p>
            <a:pPr algn="ctr">
              <a:lnSpc>
                <a:spcPct val="125000"/>
              </a:lnSpc>
            </a:pPr>
            <a:r>
              <a:rPr lang="pt-BR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de todas as épocas passadas, e agora, e para todo o sempre! Amém"</a:t>
            </a:r>
          </a:p>
          <a:p>
            <a:pPr algn="ctr">
              <a:lnSpc>
                <a:spcPct val="125000"/>
              </a:lnSpc>
            </a:pPr>
            <a:r>
              <a:rPr lang="pt-BR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Judas 24-25</a:t>
            </a:r>
            <a:endParaRPr lang="en-US" sz="1200" i="1" kern="140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A4689A9E-FEBE-4473-B843-131DA1EE2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0344" y="2954645"/>
            <a:ext cx="2089554" cy="2964470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" name="L Admonition 1">
            <a:hlinkClick r:id="" action="ppaction://media"/>
            <a:extLst>
              <a:ext uri="{FF2B5EF4-FFF2-40B4-BE49-F238E27FC236}">
                <a16:creationId xmlns:a16="http://schemas.microsoft.com/office/drawing/2014/main" id="{482C966F-E603-423F-A937-85A9D2D9DE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404168" y="5705958"/>
            <a:ext cx="325008" cy="325008"/>
          </a:xfrm>
          <a:prstGeom prst="rect">
            <a:avLst/>
          </a:prstGeom>
        </p:spPr>
      </p:pic>
      <p:pic>
        <p:nvPicPr>
          <p:cNvPr id="5" name="L Admonition 2">
            <a:hlinkClick r:id="" action="ppaction://media"/>
            <a:extLst>
              <a:ext uri="{FF2B5EF4-FFF2-40B4-BE49-F238E27FC236}">
                <a16:creationId xmlns:a16="http://schemas.microsoft.com/office/drawing/2014/main" id="{3FB69086-850B-4222-8DD8-3ACCFDB0A69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317011" y="5758866"/>
            <a:ext cx="320498" cy="320498"/>
          </a:xfrm>
          <a:prstGeom prst="rect">
            <a:avLst/>
          </a:prstGeom>
        </p:spPr>
      </p:pic>
      <p:pic>
        <p:nvPicPr>
          <p:cNvPr id="10" name="L Admonition 3">
            <a:hlinkClick r:id="" action="ppaction://media"/>
            <a:extLst>
              <a:ext uri="{FF2B5EF4-FFF2-40B4-BE49-F238E27FC236}">
                <a16:creationId xmlns:a16="http://schemas.microsoft.com/office/drawing/2014/main" id="{F6064DA8-B144-4A02-AFA7-BC8A87C6FDE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229853" y="5758866"/>
            <a:ext cx="320498" cy="320498"/>
          </a:xfrm>
          <a:prstGeom prst="rect">
            <a:avLst/>
          </a:prstGeom>
        </p:spPr>
      </p:pic>
      <p:pic>
        <p:nvPicPr>
          <p:cNvPr id="11" name="Skepe Jo Black">
            <a:hlinkClick r:id="" action="ppaction://media"/>
            <a:extLst>
              <a:ext uri="{FF2B5EF4-FFF2-40B4-BE49-F238E27FC236}">
                <a16:creationId xmlns:a16="http://schemas.microsoft.com/office/drawing/2014/main" id="{5D7E99DF-2212-482D-A31E-3324FDFF972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065523" y="5737045"/>
            <a:ext cx="320498" cy="320498"/>
          </a:xfrm>
          <a:prstGeom prst="rect">
            <a:avLst/>
          </a:prstGeom>
        </p:spPr>
      </p:pic>
      <p:pic>
        <p:nvPicPr>
          <p:cNvPr id="12" name="PT SLIDE 34.3 NEW">
            <a:hlinkClick r:id="" action="ppaction://media"/>
            <a:extLst>
              <a:ext uri="{FF2B5EF4-FFF2-40B4-BE49-F238E27FC236}">
                <a16:creationId xmlns:a16="http://schemas.microsoft.com/office/drawing/2014/main" id="{9C1DC827-8684-8191-D0CB-4ED22D158B23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19810" y="3251926"/>
            <a:ext cx="487363" cy="487363"/>
          </a:xfrm>
          <a:prstGeom prst="rect">
            <a:avLst/>
          </a:prstGeom>
        </p:spPr>
      </p:pic>
      <p:pic>
        <p:nvPicPr>
          <p:cNvPr id="13" name="PT SLIDE 36.1">
            <a:hlinkClick r:id="" action="ppaction://media"/>
            <a:extLst>
              <a:ext uri="{FF2B5EF4-FFF2-40B4-BE49-F238E27FC236}">
                <a16:creationId xmlns:a16="http://schemas.microsoft.com/office/drawing/2014/main" id="{24C89B1E-FCF8-F386-AFE3-961F51AA1EC2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594381" y="3242689"/>
            <a:ext cx="487363" cy="487363"/>
          </a:xfrm>
          <a:prstGeom prst="rect">
            <a:avLst/>
          </a:prstGeom>
        </p:spPr>
      </p:pic>
      <p:pic>
        <p:nvPicPr>
          <p:cNvPr id="14" name="PT SLIDE 36.2">
            <a:hlinkClick r:id="" action="ppaction://media"/>
            <a:extLst>
              <a:ext uri="{FF2B5EF4-FFF2-40B4-BE49-F238E27FC236}">
                <a16:creationId xmlns:a16="http://schemas.microsoft.com/office/drawing/2014/main" id="{E6E4E968-FDAD-E264-DFCD-442721077180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637509" y="32561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7666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44000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9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926"/>
                            </p:stCondLst>
                            <p:childTnLst>
                              <p:par>
                                <p:cTn id="2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24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434"/>
                            </p:stCondLst>
                            <p:childTnLst>
                              <p:par>
                                <p:cTn id="38" presetID="42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987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879"/>
                            </p:stCondLst>
                            <p:childTnLst>
                              <p:par>
                                <p:cTn id="5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228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348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1521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574C2927-8799-4725-8644-21FD53C9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 bwMode="auto">
          <a:xfrm>
            <a:off x="2069366" y="601363"/>
            <a:ext cx="9651043" cy="542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3" name="Picture 9">
            <a:extLst>
              <a:ext uri="{FF2B5EF4-FFF2-40B4-BE49-F238E27FC236}">
                <a16:creationId xmlns:a16="http://schemas.microsoft.com/office/drawing/2014/main" id="{0BFB2761-A672-4E61-BB10-AF4C58D15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" r="31"/>
          <a:stretch>
            <a:fillRect/>
          </a:stretch>
        </p:blipFill>
        <p:spPr bwMode="auto">
          <a:xfrm>
            <a:off x="663137" y="589213"/>
            <a:ext cx="3823053" cy="542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8989E7D8-AAA2-4BC7-88E6-08F022152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774" y="90645"/>
            <a:ext cx="4357081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sz="2400" b="1" dirty="0">
                <a:solidFill>
                  <a:srgbClr val="000000"/>
                </a:solidFill>
                <a:latin typeface="Cooper Black" panose="0208090404030B020404" pitchFamily="18" charset="0"/>
              </a:rPr>
              <a:t>O </a:t>
            </a:r>
            <a:r>
              <a:rPr lang="en-ZA" altLang="en-US" sz="2400" b="1" dirty="0" err="1">
                <a:solidFill>
                  <a:srgbClr val="000000"/>
                </a:solidFill>
                <a:latin typeface="Cooper Black" panose="0208090404030B020404" pitchFamily="18" charset="0"/>
              </a:rPr>
              <a:t>CORAÇÃO</a:t>
            </a:r>
            <a:r>
              <a:rPr lang="en-ZA" altLang="en-US" sz="2400" b="1" dirty="0">
                <a:solidFill>
                  <a:srgbClr val="000000"/>
                </a:solidFill>
                <a:latin typeface="Cooper Black" panose="0208090404030B020404" pitchFamily="18" charset="0"/>
              </a:rPr>
              <a:t> DO </a:t>
            </a:r>
            <a:r>
              <a:rPr lang="en-ZA" altLang="en-US" sz="2400" b="1" dirty="0" err="1">
                <a:solidFill>
                  <a:srgbClr val="000000"/>
                </a:solidFill>
                <a:latin typeface="Cooper Black" panose="0208090404030B020404" pitchFamily="18" charset="0"/>
              </a:rPr>
              <a:t>PECADOR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B7F1A-6C3A-48B3-80AE-E382AD02BDEE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21C14-6FDC-43E6-9F4E-F8E13701707E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</p:spTree>
    <p:extLst>
      <p:ext uri="{BB962C8B-B14F-4D97-AF65-F5344CB8AC3E}">
        <p14:creationId xmlns:p14="http://schemas.microsoft.com/office/powerpoint/2010/main" val="2835594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574C2927-8799-4725-8644-21FD53C9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0000"/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 bwMode="auto">
          <a:xfrm>
            <a:off x="2069366" y="601363"/>
            <a:ext cx="9651043" cy="542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3" name="Picture 9">
            <a:extLst>
              <a:ext uri="{FF2B5EF4-FFF2-40B4-BE49-F238E27FC236}">
                <a16:creationId xmlns:a16="http://schemas.microsoft.com/office/drawing/2014/main" id="{0BFB2761-A672-4E61-BB10-AF4C58D15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" r="31"/>
          <a:stretch>
            <a:fillRect/>
          </a:stretch>
        </p:blipFill>
        <p:spPr bwMode="auto">
          <a:xfrm>
            <a:off x="663137" y="589213"/>
            <a:ext cx="3823053" cy="542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8989E7D8-AAA2-4BC7-88E6-08F022152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1314" y="68030"/>
            <a:ext cx="4329371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O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CORAÇÃO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DO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PECADOR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935B1ACF-2DB8-4F42-858B-695180F1F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85" y="559159"/>
            <a:ext cx="7239624" cy="5697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</a:pPr>
            <a:r>
              <a:rPr lang="pt-BR" sz="176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OS OLHOS VERMELHOS TURBOS falam do pecado da embriaguez</a:t>
            </a:r>
          </a:p>
          <a:p>
            <a:pPr algn="ctr">
              <a:spcAft>
                <a:spcPts val="600"/>
              </a:spcAft>
            </a:pPr>
            <a:r>
              <a:rPr lang="pt-BR" sz="176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O PAVÃO: o orgulho se revela de muitas maneiras diferentes</a:t>
            </a:r>
          </a:p>
          <a:p>
            <a:pPr algn="ctr">
              <a:spcAft>
                <a:spcPts val="600"/>
              </a:spcAft>
            </a:pPr>
            <a:r>
              <a:rPr lang="pt-BR" sz="176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A CABRA representa desejos corporais, imoralidade e adultério</a:t>
            </a:r>
          </a:p>
          <a:p>
            <a:pPr algn="ctr">
              <a:spcAft>
                <a:spcPts val="600"/>
              </a:spcAft>
            </a:pPr>
            <a:r>
              <a:rPr lang="pt-BR" sz="176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O PORCO: sugestões imorais, expressões, imagens, literatura</a:t>
            </a:r>
          </a:p>
          <a:p>
            <a:pPr algn="ctr">
              <a:spcAft>
                <a:spcPts val="600"/>
              </a:spcAft>
            </a:pPr>
            <a:r>
              <a:rPr lang="pt-BR" sz="176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A TARTARUGA fala de preguiça, lentidão para obedecer quando Jesus te chama, e bruxaria</a:t>
            </a:r>
          </a:p>
          <a:p>
            <a:pPr algn="ctr">
              <a:spcAft>
                <a:spcPts val="600"/>
              </a:spcAft>
            </a:pPr>
            <a:r>
              <a:rPr lang="pt-BR" sz="176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LEOPARDO: ódio, raiva, mau temperamento e guardar rancor</a:t>
            </a:r>
          </a:p>
          <a:p>
            <a:pPr algn="ctr">
              <a:spcAft>
                <a:spcPts val="600"/>
              </a:spcAft>
            </a:pPr>
            <a:r>
              <a:rPr lang="pt-BR" sz="176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A SERPENTE: o diabo que é muito enganador, inteligente e enganoso</a:t>
            </a:r>
          </a:p>
          <a:p>
            <a:pPr algn="ctr">
              <a:spcAft>
                <a:spcPts val="600"/>
              </a:spcAft>
            </a:pPr>
            <a:r>
              <a:rPr lang="pt-BR" sz="176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O SAPO fala do pecado da ganância e do amor ao dinheiro</a:t>
            </a:r>
          </a:p>
          <a:p>
            <a:pPr algn="ctr">
              <a:spcAft>
                <a:spcPts val="600"/>
              </a:spcAft>
            </a:pPr>
            <a:r>
              <a:rPr lang="pt-BR" sz="176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SATANÁS é o pai de todas as mentiras e daqueles que mentem</a:t>
            </a:r>
          </a:p>
          <a:p>
            <a:pPr algn="ctr">
              <a:spcAft>
                <a:spcPts val="600"/>
              </a:spcAft>
            </a:pPr>
            <a:r>
              <a:rPr lang="pt-BR" sz="176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A ESTRELA fala da consciência de cada pessoa</a:t>
            </a:r>
          </a:p>
          <a:p>
            <a:pPr algn="ctr">
              <a:spcAft>
                <a:spcPts val="600"/>
              </a:spcAft>
            </a:pPr>
            <a:r>
              <a:rPr lang="pt-BR" sz="176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O OLHO DE DEUS vê tudo o que se passa no coração humano</a:t>
            </a:r>
          </a:p>
          <a:p>
            <a:pPr algn="ctr">
              <a:spcAft>
                <a:spcPts val="600"/>
              </a:spcAft>
            </a:pPr>
            <a:r>
              <a:rPr lang="pt-BR" sz="176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LÍNGUAS DE FOGO: O AMOR DE DEUS ENVOLVENDO O CORAÇÃO</a:t>
            </a:r>
          </a:p>
          <a:p>
            <a:pPr algn="ctr">
              <a:spcAft>
                <a:spcPts val="600"/>
              </a:spcAft>
            </a:pPr>
            <a:r>
              <a:rPr lang="pt-BR" sz="176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O ANJO REPRESENTA A PALAVRA DE DEUS</a:t>
            </a:r>
          </a:p>
          <a:p>
            <a:pPr algn="ctr">
              <a:spcAft>
                <a:spcPts val="600"/>
              </a:spcAft>
            </a:pPr>
            <a:r>
              <a:rPr lang="pt-BR" sz="176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A POMBA É UM SINAL DO ESPÍRITO SANTO</a:t>
            </a:r>
            <a:r>
              <a:rPr lang="en-US" sz="176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76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6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B7F1A-6C3A-48B3-80AE-E382AD02BDEE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21C14-6FDC-43E6-9F4E-F8E13701707E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</p:spTree>
    <p:extLst>
      <p:ext uri="{BB962C8B-B14F-4D97-AF65-F5344CB8AC3E}">
        <p14:creationId xmlns:p14="http://schemas.microsoft.com/office/powerpoint/2010/main" val="61866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inners Heart Portuguese">
            <a:hlinkClick r:id="" action="ppaction://media"/>
            <a:extLst>
              <a:ext uri="{FF2B5EF4-FFF2-40B4-BE49-F238E27FC236}">
                <a16:creationId xmlns:a16="http://schemas.microsoft.com/office/drawing/2014/main" id="{1EFFDB8F-C6E0-F002-598B-3E6F73681A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>
            <a:extLst>
              <a:ext uri="{FF2B5EF4-FFF2-40B4-BE49-F238E27FC236}">
                <a16:creationId xmlns:a16="http://schemas.microsoft.com/office/drawing/2014/main" id="{3370AED9-D7A9-4289-911F-F95D8D2EE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>
            <a:fillRect/>
          </a:stretch>
        </p:blipFill>
        <p:spPr bwMode="auto">
          <a:xfrm>
            <a:off x="2015192" y="668796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F0ACC6E6-0FD1-4BE5-B34F-E79399501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" b="313"/>
          <a:stretch>
            <a:fillRect/>
          </a:stretch>
        </p:blipFill>
        <p:spPr bwMode="auto">
          <a:xfrm>
            <a:off x="675290" y="668796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Text Box 11">
            <a:extLst>
              <a:ext uri="{FF2B5EF4-FFF2-40B4-BE49-F238E27FC236}">
                <a16:creationId xmlns:a16="http://schemas.microsoft.com/office/drawing/2014/main" id="{743A8BD8-CF9A-40D3-BC6C-134E48C4E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1981" y="100554"/>
            <a:ext cx="6759474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O CORAÇÃO CONVENCIDO DO PECADO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1C523F-705D-4E72-B308-7284DEDAA87F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7D2563-D43C-4D29-9F02-99C3BEC07C45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</p:spTree>
    <p:extLst>
      <p:ext uri="{BB962C8B-B14F-4D97-AF65-F5344CB8AC3E}">
        <p14:creationId xmlns:p14="http://schemas.microsoft.com/office/powerpoint/2010/main" val="52187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>
            <a:extLst>
              <a:ext uri="{FF2B5EF4-FFF2-40B4-BE49-F238E27FC236}">
                <a16:creationId xmlns:a16="http://schemas.microsoft.com/office/drawing/2014/main" id="{3370AED9-D7A9-4289-911F-F95D8D2EE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8000" contrast="8000"/>
            <a:alphaModFix amt="1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>
            <a:fillRect/>
          </a:stretch>
        </p:blipFill>
        <p:spPr bwMode="auto">
          <a:xfrm>
            <a:off x="2015192" y="668796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F0ACC6E6-0FD1-4BE5-B34F-E79399501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" b="313"/>
          <a:stretch>
            <a:fillRect/>
          </a:stretch>
        </p:blipFill>
        <p:spPr bwMode="auto">
          <a:xfrm>
            <a:off x="675290" y="668796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Text Box 11">
            <a:extLst>
              <a:ext uri="{FF2B5EF4-FFF2-40B4-BE49-F238E27FC236}">
                <a16:creationId xmlns:a16="http://schemas.microsoft.com/office/drawing/2014/main" id="{743A8BD8-CF9A-40D3-BC6C-134E48C4E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1981" y="100554"/>
            <a:ext cx="6657874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O CORAÇÃO CONVENCIDO DO PECADO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C431B08F-6C96-482B-8A0A-9C0B8E131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7084" y="928467"/>
            <a:ext cx="6635218" cy="493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800" b="1" i="0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Aqui vemos o pecador começando a perceber a mensagem de Deus e a abrir seu coração ao amor de Deus.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en-US" b="1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O Espírito Santo começa a brilhar no coração tenebroso e pecaminoso. A luz de Deus entra em seu coração para afastar todas as trevas. Quando a luz de Deus entra, as trevas devem desaparecer.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en-US" b="1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en-US" b="1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en-US" b="1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Jesus disse: “Eu sou a luz do mundo. Quem me segue terá a luz da vida e nunca andará nas trevas.”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(João 8: 12)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en-US" b="1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Se o Filho (Jesus) vos libertar, então vocês serão realmente livres.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(João 8: 36)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1C523F-705D-4E72-B308-7284DEDAA87F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7D2563-D43C-4D29-9F02-99C3BEC07C45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" name="PT SLIDE 9">
            <a:hlinkClick r:id="" action="ppaction://media"/>
            <a:extLst>
              <a:ext uri="{FF2B5EF4-FFF2-40B4-BE49-F238E27FC236}">
                <a16:creationId xmlns:a16="http://schemas.microsoft.com/office/drawing/2014/main" id="{6165247C-AB33-C3C4-7E7D-D164EB7F80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58706" y="54803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68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91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5C0A290-653D-41C9-8A76-A15D0E6C5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" b="24"/>
          <a:stretch>
            <a:fillRect/>
          </a:stretch>
        </p:blipFill>
        <p:spPr bwMode="auto">
          <a:xfrm>
            <a:off x="1999494" y="643365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C12EF411-32E5-4233-8066-48685D356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" r="73"/>
          <a:stretch>
            <a:fillRect/>
          </a:stretch>
        </p:blipFill>
        <p:spPr bwMode="auto">
          <a:xfrm>
            <a:off x="687728" y="643365"/>
            <a:ext cx="3831652" cy="5436000"/>
          </a:xfrm>
          <a:prstGeom prst="rect">
            <a:avLst/>
          </a:prstGeom>
          <a:noFill/>
          <a:ln w="635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9AD5353B-B71C-4A4A-B4F5-45AD526E4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8497" y="69158"/>
            <a:ext cx="4953686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O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CORAÇÃO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ARREPENDIDO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12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3240</TotalTime>
  <Words>3705</Words>
  <Application>Microsoft Office PowerPoint</Application>
  <PresentationFormat>Widescreen</PresentationFormat>
  <Paragraphs>305</Paragraphs>
  <Slides>34</Slides>
  <Notes>0</Notes>
  <HiddenSlides>0</HiddenSlides>
  <MMClips>22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Arial Nova</vt:lpstr>
      <vt:lpstr>Bahnschrift SemiBold</vt:lpstr>
      <vt:lpstr>Calibri</vt:lpstr>
      <vt:lpstr>Calibri Light</vt:lpstr>
      <vt:lpstr>Cooper Black</vt:lpstr>
      <vt:lpstr>Stencil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Christiaan Dorfling</dc:creator>
  <cp:lastModifiedBy>Marelize Dorfling</cp:lastModifiedBy>
  <cp:revision>227</cp:revision>
  <dcterms:created xsi:type="dcterms:W3CDTF">2021-12-18T13:43:39Z</dcterms:created>
  <dcterms:modified xsi:type="dcterms:W3CDTF">2023-10-20T13:17:04Z</dcterms:modified>
</cp:coreProperties>
</file>