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3" r:id="rId2"/>
    <p:sldId id="292" r:id="rId3"/>
    <p:sldId id="294" r:id="rId4"/>
    <p:sldId id="284" r:id="rId5"/>
    <p:sldId id="272" r:id="rId6"/>
    <p:sldId id="258" r:id="rId7"/>
    <p:sldId id="295" r:id="rId8"/>
    <p:sldId id="259" r:id="rId9"/>
    <p:sldId id="273" r:id="rId10"/>
    <p:sldId id="260" r:id="rId11"/>
    <p:sldId id="274" r:id="rId12"/>
    <p:sldId id="297" r:id="rId13"/>
    <p:sldId id="296" r:id="rId14"/>
    <p:sldId id="293" r:id="rId15"/>
    <p:sldId id="261" r:id="rId16"/>
    <p:sldId id="275" r:id="rId17"/>
    <p:sldId id="282" r:id="rId18"/>
    <p:sldId id="262" r:id="rId19"/>
    <p:sldId id="276" r:id="rId20"/>
    <p:sldId id="300" r:id="rId21"/>
    <p:sldId id="266" r:id="rId22"/>
    <p:sldId id="280" r:id="rId23"/>
    <p:sldId id="267" r:id="rId24"/>
    <p:sldId id="281" r:id="rId25"/>
    <p:sldId id="271" r:id="rId26"/>
    <p:sldId id="286" r:id="rId27"/>
    <p:sldId id="263" r:id="rId28"/>
    <p:sldId id="277" r:id="rId29"/>
    <p:sldId id="264" r:id="rId30"/>
    <p:sldId id="278" r:id="rId31"/>
    <p:sldId id="290" r:id="rId32"/>
    <p:sldId id="265" r:id="rId33"/>
    <p:sldId id="279" r:id="rId34"/>
    <p:sldId id="291" r:id="rId35"/>
    <p:sldId id="269"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734" autoAdjust="0"/>
    <p:restoredTop sz="94660"/>
  </p:normalViewPr>
  <p:slideViewPr>
    <p:cSldViewPr snapToGrid="0">
      <p:cViewPr varScale="1">
        <p:scale>
          <a:sx n="64" d="100"/>
          <a:sy n="64" d="100"/>
        </p:scale>
        <p:origin x="84" y="36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131E2-A70C-4D34-BED5-A9173585F8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027DDCE9-C113-4986-A194-DD8FE371F9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0ACB56EF-8F18-4CA3-A3FB-47B4280DF9FE}"/>
              </a:ext>
            </a:extLst>
          </p:cNvPr>
          <p:cNvSpPr>
            <a:spLocks noGrp="1"/>
          </p:cNvSpPr>
          <p:nvPr>
            <p:ph type="dt" sz="half" idx="10"/>
          </p:nvPr>
        </p:nvSpPr>
        <p:spPr/>
        <p:txBody>
          <a:bodyPr/>
          <a:lstStyle/>
          <a:p>
            <a:fld id="{EC3C99E9-E2BA-41CB-B0C3-C367BFB4844D}" type="datetimeFigureOut">
              <a:rPr lang="en-ZA" smtClean="0"/>
              <a:t>2022/04/10</a:t>
            </a:fld>
            <a:endParaRPr lang="en-ZA"/>
          </a:p>
        </p:txBody>
      </p:sp>
      <p:sp>
        <p:nvSpPr>
          <p:cNvPr id="5" name="Footer Placeholder 4">
            <a:extLst>
              <a:ext uri="{FF2B5EF4-FFF2-40B4-BE49-F238E27FC236}">
                <a16:creationId xmlns:a16="http://schemas.microsoft.com/office/drawing/2014/main" id="{30F8C6DE-D9DC-43FE-AC04-42FDCBABA52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6CC6B66-EB50-42AE-BA34-65361B2F61D9}"/>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815986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A620A-3E43-4625-89AE-E36C78BE69D9}"/>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F85FA975-2ADA-4A59-AAA1-A3ECFA829C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A0B893D-BC39-4F33-B439-CB1628163942}"/>
              </a:ext>
            </a:extLst>
          </p:cNvPr>
          <p:cNvSpPr>
            <a:spLocks noGrp="1"/>
          </p:cNvSpPr>
          <p:nvPr>
            <p:ph type="dt" sz="half" idx="10"/>
          </p:nvPr>
        </p:nvSpPr>
        <p:spPr/>
        <p:txBody>
          <a:bodyPr/>
          <a:lstStyle/>
          <a:p>
            <a:fld id="{EC3C99E9-E2BA-41CB-B0C3-C367BFB4844D}" type="datetimeFigureOut">
              <a:rPr lang="en-ZA" smtClean="0"/>
              <a:t>2022/04/10</a:t>
            </a:fld>
            <a:endParaRPr lang="en-ZA"/>
          </a:p>
        </p:txBody>
      </p:sp>
      <p:sp>
        <p:nvSpPr>
          <p:cNvPr id="5" name="Footer Placeholder 4">
            <a:extLst>
              <a:ext uri="{FF2B5EF4-FFF2-40B4-BE49-F238E27FC236}">
                <a16:creationId xmlns:a16="http://schemas.microsoft.com/office/drawing/2014/main" id="{206B9432-099B-4825-805D-B69D3022777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3ABBB05-2474-4993-AE1E-45B38A1E5B19}"/>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236441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D65EEE-F358-4614-9795-DDBC1C93D8B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76B7ABD-4373-4702-8709-666EEC53DD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32AAA2A-A418-45F0-B9F5-CF3FEB75C41D}"/>
              </a:ext>
            </a:extLst>
          </p:cNvPr>
          <p:cNvSpPr>
            <a:spLocks noGrp="1"/>
          </p:cNvSpPr>
          <p:nvPr>
            <p:ph type="dt" sz="half" idx="10"/>
          </p:nvPr>
        </p:nvSpPr>
        <p:spPr/>
        <p:txBody>
          <a:bodyPr/>
          <a:lstStyle/>
          <a:p>
            <a:fld id="{EC3C99E9-E2BA-41CB-B0C3-C367BFB4844D}" type="datetimeFigureOut">
              <a:rPr lang="en-ZA" smtClean="0"/>
              <a:t>2022/04/10</a:t>
            </a:fld>
            <a:endParaRPr lang="en-ZA"/>
          </a:p>
        </p:txBody>
      </p:sp>
      <p:sp>
        <p:nvSpPr>
          <p:cNvPr id="5" name="Footer Placeholder 4">
            <a:extLst>
              <a:ext uri="{FF2B5EF4-FFF2-40B4-BE49-F238E27FC236}">
                <a16:creationId xmlns:a16="http://schemas.microsoft.com/office/drawing/2014/main" id="{CFDE3E8A-34F2-4656-A56D-C577AEF44C8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A5F2CAA-2D91-4327-A66C-7DABEE1D7C8F}"/>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356100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78BD-3829-4CD1-B3CD-0FFAD4944EB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E9B0544-1F7C-4E84-BE2F-BB141E5131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B496A63-4D3D-47FA-8697-EFC224C7BFFE}"/>
              </a:ext>
            </a:extLst>
          </p:cNvPr>
          <p:cNvSpPr>
            <a:spLocks noGrp="1"/>
          </p:cNvSpPr>
          <p:nvPr>
            <p:ph type="dt" sz="half" idx="10"/>
          </p:nvPr>
        </p:nvSpPr>
        <p:spPr/>
        <p:txBody>
          <a:bodyPr/>
          <a:lstStyle/>
          <a:p>
            <a:fld id="{EC3C99E9-E2BA-41CB-B0C3-C367BFB4844D}" type="datetimeFigureOut">
              <a:rPr lang="en-ZA" smtClean="0"/>
              <a:t>2022/04/10</a:t>
            </a:fld>
            <a:endParaRPr lang="en-ZA"/>
          </a:p>
        </p:txBody>
      </p:sp>
      <p:sp>
        <p:nvSpPr>
          <p:cNvPr id="5" name="Footer Placeholder 4">
            <a:extLst>
              <a:ext uri="{FF2B5EF4-FFF2-40B4-BE49-F238E27FC236}">
                <a16:creationId xmlns:a16="http://schemas.microsoft.com/office/drawing/2014/main" id="{455C8D14-B403-4F07-8342-1354576D7BA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5BC94B1-7B5D-4F87-B219-77809AC1274E}"/>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487039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5375F-DA34-415E-B075-8ED2442A52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9A869DC2-BF88-4807-A0EE-FB7CCCC488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747530-B832-4175-8419-0A488728C8BF}"/>
              </a:ext>
            </a:extLst>
          </p:cNvPr>
          <p:cNvSpPr>
            <a:spLocks noGrp="1"/>
          </p:cNvSpPr>
          <p:nvPr>
            <p:ph type="dt" sz="half" idx="10"/>
          </p:nvPr>
        </p:nvSpPr>
        <p:spPr/>
        <p:txBody>
          <a:bodyPr/>
          <a:lstStyle/>
          <a:p>
            <a:fld id="{EC3C99E9-E2BA-41CB-B0C3-C367BFB4844D}" type="datetimeFigureOut">
              <a:rPr lang="en-ZA" smtClean="0"/>
              <a:t>2022/04/10</a:t>
            </a:fld>
            <a:endParaRPr lang="en-ZA"/>
          </a:p>
        </p:txBody>
      </p:sp>
      <p:sp>
        <p:nvSpPr>
          <p:cNvPr id="5" name="Footer Placeholder 4">
            <a:extLst>
              <a:ext uri="{FF2B5EF4-FFF2-40B4-BE49-F238E27FC236}">
                <a16:creationId xmlns:a16="http://schemas.microsoft.com/office/drawing/2014/main" id="{D01DF145-1FCA-4864-86F3-3BF60C0B929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BD945A9-6D5C-47E0-A3E5-6EDC47C0CE60}"/>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1435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E5340-F764-42F8-9B76-F5EF46DBB9F5}"/>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ECCEB88C-4F83-4C17-B3AA-1DDB028F5C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4EA0AFA3-ADB2-461B-AA9B-275F3D2E10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584EF33B-5F42-437D-BF3A-72673F87AF2A}"/>
              </a:ext>
            </a:extLst>
          </p:cNvPr>
          <p:cNvSpPr>
            <a:spLocks noGrp="1"/>
          </p:cNvSpPr>
          <p:nvPr>
            <p:ph type="dt" sz="half" idx="10"/>
          </p:nvPr>
        </p:nvSpPr>
        <p:spPr/>
        <p:txBody>
          <a:bodyPr/>
          <a:lstStyle/>
          <a:p>
            <a:fld id="{EC3C99E9-E2BA-41CB-B0C3-C367BFB4844D}" type="datetimeFigureOut">
              <a:rPr lang="en-ZA" smtClean="0"/>
              <a:t>2022/04/10</a:t>
            </a:fld>
            <a:endParaRPr lang="en-ZA"/>
          </a:p>
        </p:txBody>
      </p:sp>
      <p:sp>
        <p:nvSpPr>
          <p:cNvPr id="6" name="Footer Placeholder 5">
            <a:extLst>
              <a:ext uri="{FF2B5EF4-FFF2-40B4-BE49-F238E27FC236}">
                <a16:creationId xmlns:a16="http://schemas.microsoft.com/office/drawing/2014/main" id="{2558A9EF-C184-48BE-A2C3-195B7B80818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C5C503B-5126-4AD6-8CF5-9DD4B478EA65}"/>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889391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50812-8A56-4CFA-921C-EA99BA71A44D}"/>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EFD8FB5-AE51-4966-BC7A-60D043824A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1726F5-C648-4DD6-827A-7D0CEC4FEE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7D54170E-2513-4CD7-B841-EA6874D18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EBCCCC-44F7-461D-99B9-30266D02CE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5A4B1106-C83C-4268-B122-CFE3DBCDAF9C}"/>
              </a:ext>
            </a:extLst>
          </p:cNvPr>
          <p:cNvSpPr>
            <a:spLocks noGrp="1"/>
          </p:cNvSpPr>
          <p:nvPr>
            <p:ph type="dt" sz="half" idx="10"/>
          </p:nvPr>
        </p:nvSpPr>
        <p:spPr/>
        <p:txBody>
          <a:bodyPr/>
          <a:lstStyle/>
          <a:p>
            <a:fld id="{EC3C99E9-E2BA-41CB-B0C3-C367BFB4844D}" type="datetimeFigureOut">
              <a:rPr lang="en-ZA" smtClean="0"/>
              <a:t>2022/04/10</a:t>
            </a:fld>
            <a:endParaRPr lang="en-ZA"/>
          </a:p>
        </p:txBody>
      </p:sp>
      <p:sp>
        <p:nvSpPr>
          <p:cNvPr id="8" name="Footer Placeholder 7">
            <a:extLst>
              <a:ext uri="{FF2B5EF4-FFF2-40B4-BE49-F238E27FC236}">
                <a16:creationId xmlns:a16="http://schemas.microsoft.com/office/drawing/2014/main" id="{38594A8F-B346-431D-A188-4E72085B38B0}"/>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7060A203-C028-4565-A0E3-28D40835D3FF}"/>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4145012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B1A7B-5B1F-46EE-A119-377594A23CAD}"/>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0A3596D2-7826-4D4B-9C93-EF9DE3315B76}"/>
              </a:ext>
            </a:extLst>
          </p:cNvPr>
          <p:cNvSpPr>
            <a:spLocks noGrp="1"/>
          </p:cNvSpPr>
          <p:nvPr>
            <p:ph type="dt" sz="half" idx="10"/>
          </p:nvPr>
        </p:nvSpPr>
        <p:spPr/>
        <p:txBody>
          <a:bodyPr/>
          <a:lstStyle/>
          <a:p>
            <a:fld id="{EC3C99E9-E2BA-41CB-B0C3-C367BFB4844D}" type="datetimeFigureOut">
              <a:rPr lang="en-ZA" smtClean="0"/>
              <a:t>2022/04/10</a:t>
            </a:fld>
            <a:endParaRPr lang="en-ZA"/>
          </a:p>
        </p:txBody>
      </p:sp>
      <p:sp>
        <p:nvSpPr>
          <p:cNvPr id="4" name="Footer Placeholder 3">
            <a:extLst>
              <a:ext uri="{FF2B5EF4-FFF2-40B4-BE49-F238E27FC236}">
                <a16:creationId xmlns:a16="http://schemas.microsoft.com/office/drawing/2014/main" id="{9D6B21CF-43DD-4AAB-A82D-4704AB15AA2A}"/>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27978798-0B47-46B4-B561-33DFEA4E73A7}"/>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3433891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44A025-757E-4FD2-9304-D103E2A2BBAA}"/>
              </a:ext>
            </a:extLst>
          </p:cNvPr>
          <p:cNvSpPr>
            <a:spLocks noGrp="1"/>
          </p:cNvSpPr>
          <p:nvPr>
            <p:ph type="dt" sz="half" idx="10"/>
          </p:nvPr>
        </p:nvSpPr>
        <p:spPr/>
        <p:txBody>
          <a:bodyPr/>
          <a:lstStyle/>
          <a:p>
            <a:fld id="{EC3C99E9-E2BA-41CB-B0C3-C367BFB4844D}" type="datetimeFigureOut">
              <a:rPr lang="en-ZA" smtClean="0"/>
              <a:t>2022/04/10</a:t>
            </a:fld>
            <a:endParaRPr lang="en-ZA"/>
          </a:p>
        </p:txBody>
      </p:sp>
      <p:sp>
        <p:nvSpPr>
          <p:cNvPr id="3" name="Footer Placeholder 2">
            <a:extLst>
              <a:ext uri="{FF2B5EF4-FFF2-40B4-BE49-F238E27FC236}">
                <a16:creationId xmlns:a16="http://schemas.microsoft.com/office/drawing/2014/main" id="{081FE117-5745-45AD-B64F-C5D0E38554D4}"/>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CF3CA861-41F9-4D21-9DD8-3E19F514B7C5}"/>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319993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65904-EB6E-4744-8C71-BB0D967486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975B5ED9-886F-4AE3-BB2E-812273C140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389FB1A6-67EF-425B-BD57-B7E4B79B85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1C09CB-6915-4455-9E7A-46B5BA94A40B}"/>
              </a:ext>
            </a:extLst>
          </p:cNvPr>
          <p:cNvSpPr>
            <a:spLocks noGrp="1"/>
          </p:cNvSpPr>
          <p:nvPr>
            <p:ph type="dt" sz="half" idx="10"/>
          </p:nvPr>
        </p:nvSpPr>
        <p:spPr/>
        <p:txBody>
          <a:bodyPr/>
          <a:lstStyle/>
          <a:p>
            <a:fld id="{EC3C99E9-E2BA-41CB-B0C3-C367BFB4844D}" type="datetimeFigureOut">
              <a:rPr lang="en-ZA" smtClean="0"/>
              <a:t>2022/04/10</a:t>
            </a:fld>
            <a:endParaRPr lang="en-ZA"/>
          </a:p>
        </p:txBody>
      </p:sp>
      <p:sp>
        <p:nvSpPr>
          <p:cNvPr id="6" name="Footer Placeholder 5">
            <a:extLst>
              <a:ext uri="{FF2B5EF4-FFF2-40B4-BE49-F238E27FC236}">
                <a16:creationId xmlns:a16="http://schemas.microsoft.com/office/drawing/2014/main" id="{6B8612D5-6E90-4928-8D9A-35F0D56EAD5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50665983-6536-4BEC-BBFE-2D65AAF9191A}"/>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536884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DEC9-BB71-4A16-A7F2-236FD94F64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3DD155DE-376C-4052-9C4B-93635F5A46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FD7DAFE9-FB6D-4EB9-82D7-972FD8D487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4897A7-F667-4A55-B5CE-8A4BED7CD92F}"/>
              </a:ext>
            </a:extLst>
          </p:cNvPr>
          <p:cNvSpPr>
            <a:spLocks noGrp="1"/>
          </p:cNvSpPr>
          <p:nvPr>
            <p:ph type="dt" sz="half" idx="10"/>
          </p:nvPr>
        </p:nvSpPr>
        <p:spPr/>
        <p:txBody>
          <a:bodyPr/>
          <a:lstStyle/>
          <a:p>
            <a:fld id="{EC3C99E9-E2BA-41CB-B0C3-C367BFB4844D}" type="datetimeFigureOut">
              <a:rPr lang="en-ZA" smtClean="0"/>
              <a:t>2022/04/10</a:t>
            </a:fld>
            <a:endParaRPr lang="en-ZA"/>
          </a:p>
        </p:txBody>
      </p:sp>
      <p:sp>
        <p:nvSpPr>
          <p:cNvPr id="6" name="Footer Placeholder 5">
            <a:extLst>
              <a:ext uri="{FF2B5EF4-FFF2-40B4-BE49-F238E27FC236}">
                <a16:creationId xmlns:a16="http://schemas.microsoft.com/office/drawing/2014/main" id="{6ACA48AD-63E0-4774-B280-64E6E6DD02B1}"/>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FE8A23A7-3720-4491-AB8A-0B8A7EE2ECB5}"/>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5496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BCC2CC-42FB-46B9-8FCC-DDA020A280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FB1BF9C-88C0-4F2D-A7AA-3C6E7F8BAC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394783B-93F1-4DD0-BD67-CE3AA9731F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3C99E9-E2BA-41CB-B0C3-C367BFB4844D}" type="datetimeFigureOut">
              <a:rPr lang="en-ZA" smtClean="0"/>
              <a:t>2022/04/10</a:t>
            </a:fld>
            <a:endParaRPr lang="en-ZA"/>
          </a:p>
        </p:txBody>
      </p:sp>
      <p:sp>
        <p:nvSpPr>
          <p:cNvPr id="5" name="Footer Placeholder 4">
            <a:extLst>
              <a:ext uri="{FF2B5EF4-FFF2-40B4-BE49-F238E27FC236}">
                <a16:creationId xmlns:a16="http://schemas.microsoft.com/office/drawing/2014/main" id="{C77DBB30-49EB-4E98-8D52-F2DB4D18D6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FFE7965D-493F-4747-BDB2-A51123C6D3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BC9F50-4187-4EC3-8E6D-56ECB61E4D99}" type="slidenum">
              <a:rPr lang="en-ZA" smtClean="0"/>
              <a:t>‹#›</a:t>
            </a:fld>
            <a:endParaRPr lang="en-ZA"/>
          </a:p>
        </p:txBody>
      </p:sp>
    </p:spTree>
    <p:extLst>
      <p:ext uri="{BB962C8B-B14F-4D97-AF65-F5344CB8AC3E}">
        <p14:creationId xmlns:p14="http://schemas.microsoft.com/office/powerpoint/2010/main" val="3217985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3.png"/><Relationship Id="rId5" Type="http://schemas.openxmlformats.org/officeDocument/2006/relationships/image" Target="../media/image12.jpe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3.png"/><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3.png"/><Relationship Id="rId5" Type="http://schemas.openxmlformats.org/officeDocument/2006/relationships/image" Target="../media/image17.jpeg"/><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3.png"/><Relationship Id="rId5" Type="http://schemas.openxmlformats.org/officeDocument/2006/relationships/image" Target="../media/image17.jpeg"/><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3.png"/><Relationship Id="rId5" Type="http://schemas.openxmlformats.org/officeDocument/2006/relationships/image" Target="../media/image19.jpe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3.png"/><Relationship Id="rId4" Type="http://schemas.openxmlformats.org/officeDocument/2006/relationships/image" Target="../media/image20.jpg"/></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3.png"/><Relationship Id="rId5" Type="http://schemas.openxmlformats.org/officeDocument/2006/relationships/image" Target="../media/image22.jpeg"/><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3.png"/><Relationship Id="rId5" Type="http://schemas.openxmlformats.org/officeDocument/2006/relationships/image" Target="../media/image25.jpeg"/><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10.jpeg"/><Relationship Id="rId7" Type="http://schemas.openxmlformats.org/officeDocument/2006/relationships/image" Target="../media/image22.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7.jpeg"/><Relationship Id="rId4" Type="http://schemas.openxmlformats.org/officeDocument/2006/relationships/image" Target="../media/image12.jpeg"/></Relationships>
</file>

<file path=ppt/slides/_rels/slide26.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10.jpeg"/><Relationship Id="rId7" Type="http://schemas.openxmlformats.org/officeDocument/2006/relationships/image" Target="../media/image26.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image" Target="../media/image25.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2.jpeg"/><Relationship Id="rId9" Type="http://schemas.openxmlformats.org/officeDocument/2006/relationships/image" Target="../media/image28.jpeg"/></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3.png"/><Relationship Id="rId5" Type="http://schemas.openxmlformats.org/officeDocument/2006/relationships/image" Target="../media/image26.jpeg"/><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3.png"/><Relationship Id="rId5" Type="http://schemas.openxmlformats.org/officeDocument/2006/relationships/image" Target="../media/image27.jpeg"/><Relationship Id="rId4" Type="http://schemas.openxmlformats.org/officeDocument/2006/relationships/image" Target="../media/image30.jpeg"/></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3.png"/><Relationship Id="rId5" Type="http://schemas.openxmlformats.org/officeDocument/2006/relationships/image" Target="../media/image28.jpeg"/><Relationship Id="rId4" Type="http://schemas.openxmlformats.org/officeDocument/2006/relationships/image" Target="../media/image31.jpeg"/></Relationships>
</file>

<file path=ppt/slides/_rels/slide34.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10.jpeg"/><Relationship Id="rId7" Type="http://schemas.openxmlformats.org/officeDocument/2006/relationships/image" Target="../media/image26.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image" Target="../media/image25.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2.jpeg"/><Relationship Id="rId9" Type="http://schemas.openxmlformats.org/officeDocument/2006/relationships/image" Target="../media/image28.jpeg"/></Relationships>
</file>

<file path=ppt/slides/_rels/slide35.xml.rels><?xml version="1.0" encoding="UTF-8" standalone="yes"?>
<Relationships xmlns="http://schemas.openxmlformats.org/package/2006/relationships"><Relationship Id="rId8" Type="http://schemas.openxmlformats.org/officeDocument/2006/relationships/audio" Target="../media/media21.mp3"/><Relationship Id="rId13" Type="http://schemas.openxmlformats.org/officeDocument/2006/relationships/image" Target="../media/image33.png"/><Relationship Id="rId3" Type="http://schemas.microsoft.com/office/2007/relationships/media" Target="../media/media19.mp3"/><Relationship Id="rId7" Type="http://schemas.microsoft.com/office/2007/relationships/media" Target="../media/media21.mp3"/><Relationship Id="rId12" Type="http://schemas.openxmlformats.org/officeDocument/2006/relationships/image" Target="../media/image3.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audio" Target="../media/media20.mp3"/><Relationship Id="rId11" Type="http://schemas.openxmlformats.org/officeDocument/2006/relationships/image" Target="../media/image22.jpeg"/><Relationship Id="rId5" Type="http://schemas.microsoft.com/office/2007/relationships/media" Target="../media/media20.mp3"/><Relationship Id="rId10" Type="http://schemas.openxmlformats.org/officeDocument/2006/relationships/image" Target="../media/image32.jpeg"/><Relationship Id="rId4" Type="http://schemas.openxmlformats.org/officeDocument/2006/relationships/audio" Target="../media/media19.mp3"/><Relationship Id="rId9"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3.png"/><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24" r="24"/>
          <a:stretch>
            <a:fillRect/>
          </a:stretch>
        </p:blipFill>
        <p:spPr bwMode="auto">
          <a:xfrm>
            <a:off x="564660" y="478804"/>
            <a:ext cx="11018445" cy="542646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263539" y="99391"/>
            <a:ext cx="3249922"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Cooper Black" panose="0208090404030B020404" pitchFamily="18" charset="0"/>
              </a:rPr>
              <a:t>DIE MENS SE HART</a:t>
            </a: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 name="Picture 2" descr="A picture containing text&#10;&#10;Description automatically generated">
            <a:extLst>
              <a:ext uri="{FF2B5EF4-FFF2-40B4-BE49-F238E27FC236}">
                <a16:creationId xmlns:a16="http://schemas.microsoft.com/office/drawing/2014/main" id="{F1B3CFE0-F322-4344-A279-5757CDC5F3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1333" y="707221"/>
            <a:ext cx="4685153" cy="4992122"/>
          </a:xfrm>
          <a:prstGeom prst="rect">
            <a:avLst/>
          </a:prstGeom>
          <a:ln w="12700">
            <a:solidFill>
              <a:srgbClr val="000000"/>
            </a:solidFill>
          </a:ln>
        </p:spPr>
      </p:pic>
      <p:sp>
        <p:nvSpPr>
          <p:cNvPr id="2" name="TextBox 1">
            <a:extLst>
              <a:ext uri="{FF2B5EF4-FFF2-40B4-BE49-F238E27FC236}">
                <a16:creationId xmlns:a16="http://schemas.microsoft.com/office/drawing/2014/main" id="{4A4F32AD-841C-464A-87E3-9844ED09942E}"/>
              </a:ext>
            </a:extLst>
          </p:cNvPr>
          <p:cNvSpPr txBox="1"/>
          <p:nvPr/>
        </p:nvSpPr>
        <p:spPr>
          <a:xfrm>
            <a:off x="6167164" y="2142965"/>
            <a:ext cx="2692593" cy="830997"/>
          </a:xfrm>
          <a:prstGeom prst="rect">
            <a:avLst/>
          </a:prstGeom>
          <a:noFill/>
        </p:spPr>
        <p:txBody>
          <a:bodyPr wrap="square" rtlCol="0">
            <a:spAutoFit/>
          </a:bodyPr>
          <a:lstStyle/>
          <a:p>
            <a:r>
              <a:rPr lang="en-ZA" sz="4800">
                <a:latin typeface="Bahnschrift SemiBold" panose="020B0502040204020203" pitchFamily="34" charset="0"/>
              </a:rPr>
              <a:t>WELKOM</a:t>
            </a:r>
          </a:p>
        </p:txBody>
      </p:sp>
      <p:sp>
        <p:nvSpPr>
          <p:cNvPr id="5" name="TextBox 4">
            <a:extLst>
              <a:ext uri="{FF2B5EF4-FFF2-40B4-BE49-F238E27FC236}">
                <a16:creationId xmlns:a16="http://schemas.microsoft.com/office/drawing/2014/main" id="{3CFE5305-F133-48AD-B706-41DB9D3CD710}"/>
              </a:ext>
            </a:extLst>
          </p:cNvPr>
          <p:cNvSpPr txBox="1"/>
          <p:nvPr/>
        </p:nvSpPr>
        <p:spPr>
          <a:xfrm>
            <a:off x="5888500" y="3884039"/>
            <a:ext cx="4551219" cy="1200329"/>
          </a:xfrm>
          <a:prstGeom prst="rect">
            <a:avLst/>
          </a:prstGeom>
          <a:noFill/>
        </p:spPr>
        <p:txBody>
          <a:bodyPr wrap="square" rtlCol="0">
            <a:spAutoFit/>
          </a:bodyPr>
          <a:lstStyle/>
          <a:p>
            <a:pPr algn="ctr"/>
            <a:r>
              <a:rPr lang="nl-NL" b="1">
                <a:solidFill>
                  <a:srgbClr val="121212"/>
                </a:solidFill>
                <a:effectLst/>
                <a:latin typeface="Arial Nova" panose="020B0504020202020204" pitchFamily="34" charset="0"/>
              </a:rPr>
              <a:t>Genade vir julle en vrede van God, onse Vader, en die Here Jesus Christus. </a:t>
            </a:r>
          </a:p>
          <a:p>
            <a:pPr algn="ctr"/>
            <a:r>
              <a:rPr lang="nl-NL" b="1">
                <a:solidFill>
                  <a:srgbClr val="121212"/>
                </a:solidFill>
                <a:latin typeface="Arial Nova" panose="020B0504020202020204" pitchFamily="34" charset="0"/>
              </a:rPr>
              <a:t>2</a:t>
            </a:r>
            <a:r>
              <a:rPr lang="en-ZA" b="1">
                <a:solidFill>
                  <a:srgbClr val="000000"/>
                </a:solidFill>
                <a:effectLst/>
                <a:latin typeface="Arial Nova" panose="020B0504020202020204" pitchFamily="34" charset="0"/>
              </a:rPr>
              <a:t> KORINTHIËRS 1:2</a:t>
            </a:r>
          </a:p>
          <a:p>
            <a:endParaRPr lang="en-ZA"/>
          </a:p>
        </p:txBody>
      </p:sp>
    </p:spTree>
    <p:extLst>
      <p:ext uri="{BB962C8B-B14F-4D97-AF65-F5344CB8AC3E}">
        <p14:creationId xmlns:p14="http://schemas.microsoft.com/office/powerpoint/2010/main" val="3728735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300" fill="hold"/>
                                        <p:tgtEl>
                                          <p:spTgt spid="4"/>
                                        </p:tgtEl>
                                        <p:attrNameLst>
                                          <p:attrName>ppt_x</p:attrName>
                                        </p:attrNameLst>
                                      </p:cBhvr>
                                      <p:tavLst>
                                        <p:tav tm="0">
                                          <p:val>
                                            <p:strVal val="#ppt_x"/>
                                          </p:val>
                                        </p:tav>
                                        <p:tav tm="100000">
                                          <p:val>
                                            <p:strVal val="#ppt_x"/>
                                          </p:val>
                                        </p:tav>
                                      </p:tavLst>
                                    </p:anim>
                                    <p:anim calcmode="lin" valueType="num">
                                      <p:cBhvr additive="base">
                                        <p:cTn id="8" dur="13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300"/>
                            </p:stCondLst>
                            <p:childTnLst>
                              <p:par>
                                <p:cTn id="10" presetID="6" presetClass="entr" presetSubtype="16" fill="hold" nodeType="after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circle(in)">
                                      <p:cBhvr>
                                        <p:cTn id="12" dur="1300"/>
                                        <p:tgtEl>
                                          <p:spTgt spid="1032"/>
                                        </p:tgtEl>
                                      </p:cBhvr>
                                    </p:animEffect>
                                  </p:childTnLst>
                                </p:cTn>
                              </p:par>
                            </p:childTnLst>
                          </p:cTn>
                        </p:par>
                        <p:par>
                          <p:cTn id="13" fill="hold">
                            <p:stCondLst>
                              <p:cond delay="26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377">
                                          <p:stCondLst>
                                            <p:cond delay="0"/>
                                          </p:stCondLst>
                                        </p:cTn>
                                        <p:tgtEl>
                                          <p:spTgt spid="5"/>
                                        </p:tgtEl>
                                      </p:cBhvr>
                                    </p:animEffect>
                                    <p:anim calcmode="lin" valueType="num">
                                      <p:cBhvr>
                                        <p:cTn id="17" dur="1184"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432"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432" tmFilter="0, 0; 0.125,0.2665; 0.25,0.4; 0.375,0.465; 0.5,0.5;  0.625,0.535; 0.75,0.6; 0.875,0.7335; 1,1">
                                          <p:stCondLst>
                                            <p:cond delay="432"/>
                                          </p:stCondLst>
                                        </p:cTn>
                                        <p:tgtEl>
                                          <p:spTgt spid="5"/>
                                        </p:tgtEl>
                                        <p:attrNameLst>
                                          <p:attrName>ppt_y</p:attrName>
                                        </p:attrNameLst>
                                      </p:cBhvr>
                                      <p:tavLst>
                                        <p:tav tm="0" fmla="#ppt_y-sin(pi*$)/9">
                                          <p:val>
                                            <p:fltVal val="0"/>
                                          </p:val>
                                        </p:tav>
                                        <p:tav tm="100000">
                                          <p:val>
                                            <p:fltVal val="1"/>
                                          </p:val>
                                        </p:tav>
                                      </p:tavLst>
                                    </p:anim>
                                    <p:anim calcmode="lin" valueType="num">
                                      <p:cBhvr>
                                        <p:cTn id="20" dur="216" tmFilter="0, 0; 0.125,0.2665; 0.25,0.4; 0.375,0.465; 0.5,0.5;  0.625,0.535; 0.75,0.6; 0.875,0.7335; 1,1">
                                          <p:stCondLst>
                                            <p:cond delay="861"/>
                                          </p:stCondLst>
                                        </p:cTn>
                                        <p:tgtEl>
                                          <p:spTgt spid="5"/>
                                        </p:tgtEl>
                                        <p:attrNameLst>
                                          <p:attrName>ppt_y</p:attrName>
                                        </p:attrNameLst>
                                      </p:cBhvr>
                                      <p:tavLst>
                                        <p:tav tm="0" fmla="#ppt_y-sin(pi*$)/27">
                                          <p:val>
                                            <p:fltVal val="0"/>
                                          </p:val>
                                        </p:tav>
                                        <p:tav tm="100000">
                                          <p:val>
                                            <p:fltVal val="1"/>
                                          </p:val>
                                        </p:tav>
                                      </p:tavLst>
                                    </p:anim>
                                    <p:anim calcmode="lin" valueType="num">
                                      <p:cBhvr>
                                        <p:cTn id="21" dur="107" tmFilter="0, 0; 0.125,0.2665; 0.25,0.4; 0.375,0.465; 0.5,0.5;  0.625,0.535; 0.75,0.6; 0.875,0.7335; 1,1">
                                          <p:stCondLst>
                                            <p:cond delay="1076"/>
                                          </p:stCondLst>
                                        </p:cTn>
                                        <p:tgtEl>
                                          <p:spTgt spid="5"/>
                                        </p:tgtEl>
                                        <p:attrNameLst>
                                          <p:attrName>ppt_y</p:attrName>
                                        </p:attrNameLst>
                                      </p:cBhvr>
                                      <p:tavLst>
                                        <p:tav tm="0" fmla="#ppt_y-sin(pi*$)/81">
                                          <p:val>
                                            <p:fltVal val="0"/>
                                          </p:val>
                                        </p:tav>
                                        <p:tav tm="100000">
                                          <p:val>
                                            <p:fltVal val="1"/>
                                          </p:val>
                                        </p:tav>
                                      </p:tavLst>
                                    </p:anim>
                                    <p:animScale>
                                      <p:cBhvr>
                                        <p:cTn id="22" dur="17">
                                          <p:stCondLst>
                                            <p:cond delay="423"/>
                                          </p:stCondLst>
                                        </p:cTn>
                                        <p:tgtEl>
                                          <p:spTgt spid="5"/>
                                        </p:tgtEl>
                                      </p:cBhvr>
                                      <p:to x="100000" y="60000"/>
                                    </p:animScale>
                                    <p:animScale>
                                      <p:cBhvr>
                                        <p:cTn id="23" dur="108" decel="50000">
                                          <p:stCondLst>
                                            <p:cond delay="439"/>
                                          </p:stCondLst>
                                        </p:cTn>
                                        <p:tgtEl>
                                          <p:spTgt spid="5"/>
                                        </p:tgtEl>
                                      </p:cBhvr>
                                      <p:to x="100000" y="100000"/>
                                    </p:animScale>
                                    <p:animScale>
                                      <p:cBhvr>
                                        <p:cTn id="24" dur="17">
                                          <p:stCondLst>
                                            <p:cond delay="853"/>
                                          </p:stCondLst>
                                        </p:cTn>
                                        <p:tgtEl>
                                          <p:spTgt spid="5"/>
                                        </p:tgtEl>
                                      </p:cBhvr>
                                      <p:to x="100000" y="80000"/>
                                    </p:animScale>
                                    <p:animScale>
                                      <p:cBhvr>
                                        <p:cTn id="25" dur="108" decel="50000">
                                          <p:stCondLst>
                                            <p:cond delay="870"/>
                                          </p:stCondLst>
                                        </p:cTn>
                                        <p:tgtEl>
                                          <p:spTgt spid="5"/>
                                        </p:tgtEl>
                                      </p:cBhvr>
                                      <p:to x="100000" y="100000"/>
                                    </p:animScale>
                                    <p:animScale>
                                      <p:cBhvr>
                                        <p:cTn id="26" dur="17">
                                          <p:stCondLst>
                                            <p:cond delay="1067"/>
                                          </p:stCondLst>
                                        </p:cTn>
                                        <p:tgtEl>
                                          <p:spTgt spid="5"/>
                                        </p:tgtEl>
                                      </p:cBhvr>
                                      <p:to x="100000" y="90000"/>
                                    </p:animScale>
                                    <p:animScale>
                                      <p:cBhvr>
                                        <p:cTn id="27" dur="108" decel="50000">
                                          <p:stCondLst>
                                            <p:cond delay="1084"/>
                                          </p:stCondLst>
                                        </p:cTn>
                                        <p:tgtEl>
                                          <p:spTgt spid="5"/>
                                        </p:tgtEl>
                                      </p:cBhvr>
                                      <p:to x="100000" y="100000"/>
                                    </p:animScale>
                                    <p:animScale>
                                      <p:cBhvr>
                                        <p:cTn id="28" dur="17">
                                          <p:stCondLst>
                                            <p:cond delay="1175"/>
                                          </p:stCondLst>
                                        </p:cTn>
                                        <p:tgtEl>
                                          <p:spTgt spid="5"/>
                                        </p:tgtEl>
                                      </p:cBhvr>
                                      <p:to x="100000" y="95000"/>
                                    </p:animScale>
                                    <p:animScale>
                                      <p:cBhvr>
                                        <p:cTn id="29" dur="108" decel="50000">
                                          <p:stCondLst>
                                            <p:cond delay="1192"/>
                                          </p:stCondLst>
                                        </p:cTn>
                                        <p:tgtEl>
                                          <p:spTgt spid="5"/>
                                        </p:tgtEl>
                                      </p:cBhvr>
                                      <p:to x="100000" y="100000"/>
                                    </p:animScale>
                                  </p:childTnLst>
                                </p:cTn>
                              </p:par>
                            </p:childTnLst>
                          </p:cTn>
                        </p:par>
                        <p:par>
                          <p:cTn id="30" fill="hold">
                            <p:stCondLst>
                              <p:cond delay="3900"/>
                            </p:stCondLst>
                            <p:childTnLst>
                              <p:par>
                                <p:cTn id="31" presetID="31" presetClass="entr" presetSubtype="0" fill="hold" nodeType="after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1300" fill="hold"/>
                                        <p:tgtEl>
                                          <p:spTgt spid="3"/>
                                        </p:tgtEl>
                                        <p:attrNameLst>
                                          <p:attrName>ppt_w</p:attrName>
                                        </p:attrNameLst>
                                      </p:cBhvr>
                                      <p:tavLst>
                                        <p:tav tm="0">
                                          <p:val>
                                            <p:fltVal val="0"/>
                                          </p:val>
                                        </p:tav>
                                        <p:tav tm="100000">
                                          <p:val>
                                            <p:strVal val="#ppt_w"/>
                                          </p:val>
                                        </p:tav>
                                      </p:tavLst>
                                    </p:anim>
                                    <p:anim calcmode="lin" valueType="num">
                                      <p:cBhvr>
                                        <p:cTn id="34" dur="1300" fill="hold"/>
                                        <p:tgtEl>
                                          <p:spTgt spid="3"/>
                                        </p:tgtEl>
                                        <p:attrNameLst>
                                          <p:attrName>ppt_h</p:attrName>
                                        </p:attrNameLst>
                                      </p:cBhvr>
                                      <p:tavLst>
                                        <p:tav tm="0">
                                          <p:val>
                                            <p:fltVal val="0"/>
                                          </p:val>
                                        </p:tav>
                                        <p:tav tm="100000">
                                          <p:val>
                                            <p:strVal val="#ppt_h"/>
                                          </p:val>
                                        </p:tav>
                                      </p:tavLst>
                                    </p:anim>
                                    <p:anim calcmode="lin" valueType="num">
                                      <p:cBhvr>
                                        <p:cTn id="35" dur="1300" fill="hold"/>
                                        <p:tgtEl>
                                          <p:spTgt spid="3"/>
                                        </p:tgtEl>
                                        <p:attrNameLst>
                                          <p:attrName>style.rotation</p:attrName>
                                        </p:attrNameLst>
                                      </p:cBhvr>
                                      <p:tavLst>
                                        <p:tav tm="0">
                                          <p:val>
                                            <p:fltVal val="90"/>
                                          </p:val>
                                        </p:tav>
                                        <p:tav tm="100000">
                                          <p:val>
                                            <p:fltVal val="0"/>
                                          </p:val>
                                        </p:tav>
                                      </p:tavLst>
                                    </p:anim>
                                    <p:animEffect transition="in" filter="fade">
                                      <p:cBhvr>
                                        <p:cTn id="36" dur="1300"/>
                                        <p:tgtEl>
                                          <p:spTgt spid="3"/>
                                        </p:tgtEl>
                                      </p:cBhvr>
                                    </p:animEffect>
                                  </p:childTnLst>
                                </p:cTn>
                              </p:par>
                            </p:childTnLst>
                          </p:cTn>
                        </p:par>
                        <p:par>
                          <p:cTn id="37" fill="hold">
                            <p:stCondLst>
                              <p:cond delay="5200"/>
                            </p:stCondLst>
                            <p:childTnLst>
                              <p:par>
                                <p:cTn id="38" presetID="45" presetClass="entr" presetSubtype="0" fill="hold" grpId="0" nodeType="after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1700"/>
                                        <p:tgtEl>
                                          <p:spTgt spid="2"/>
                                        </p:tgtEl>
                                      </p:cBhvr>
                                    </p:animEffect>
                                    <p:anim calcmode="lin" valueType="num">
                                      <p:cBhvr>
                                        <p:cTn id="41" dur="1700" fill="hold"/>
                                        <p:tgtEl>
                                          <p:spTgt spid="2"/>
                                        </p:tgtEl>
                                        <p:attrNameLst>
                                          <p:attrName>ppt_w</p:attrName>
                                        </p:attrNameLst>
                                      </p:cBhvr>
                                      <p:tavLst>
                                        <p:tav tm="0" fmla="#ppt_w*sin(2.5*pi*$)">
                                          <p:val>
                                            <p:fltVal val="0"/>
                                          </p:val>
                                        </p:tav>
                                        <p:tav tm="100000">
                                          <p:val>
                                            <p:fltVal val="1"/>
                                          </p:val>
                                        </p:tav>
                                      </p:tavLst>
                                    </p:anim>
                                    <p:anim calcmode="lin" valueType="num">
                                      <p:cBhvr>
                                        <p:cTn id="42" dur="17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2" presetClass="exit" presetSubtype="4" fill="hold" nodeType="clickEffect">
                                  <p:stCondLst>
                                    <p:cond delay="0"/>
                                  </p:stCondLst>
                                  <p:childTnLst>
                                    <p:anim calcmode="lin" valueType="num">
                                      <p:cBhvr additive="base">
                                        <p:cTn id="46" dur="500"/>
                                        <p:tgtEl>
                                          <p:spTgt spid="3"/>
                                        </p:tgtEl>
                                        <p:attrNameLst>
                                          <p:attrName>ppt_x</p:attrName>
                                        </p:attrNameLst>
                                      </p:cBhvr>
                                      <p:tavLst>
                                        <p:tav tm="0">
                                          <p:val>
                                            <p:strVal val="ppt_x"/>
                                          </p:val>
                                        </p:tav>
                                        <p:tav tm="100000">
                                          <p:val>
                                            <p:strVal val="ppt_x"/>
                                          </p:val>
                                        </p:tav>
                                      </p:tavLst>
                                    </p:anim>
                                    <p:anim calcmode="lin" valueType="num">
                                      <p:cBhvr additive="base">
                                        <p:cTn id="47" dur="500"/>
                                        <p:tgtEl>
                                          <p:spTgt spid="3"/>
                                        </p:tgtEl>
                                        <p:attrNameLst>
                                          <p:attrName>ppt_y</p:attrName>
                                        </p:attrNameLst>
                                      </p:cBhvr>
                                      <p:tavLst>
                                        <p:tav tm="0">
                                          <p:val>
                                            <p:strVal val="ppt_y"/>
                                          </p:val>
                                        </p:tav>
                                        <p:tav tm="100000">
                                          <p:val>
                                            <p:strVal val="1+ppt_h/2"/>
                                          </p:val>
                                        </p:tav>
                                      </p:tavLst>
                                    </p:anim>
                                    <p:set>
                                      <p:cBhvr>
                                        <p:cTn id="48" dur="1" fill="hold">
                                          <p:stCondLst>
                                            <p:cond delay="499"/>
                                          </p:stCondLst>
                                        </p:cTn>
                                        <p:tgtEl>
                                          <p:spTgt spid="3"/>
                                        </p:tgtEl>
                                        <p:attrNameLst>
                                          <p:attrName>style.visibility</p:attrName>
                                        </p:attrNameLst>
                                      </p:cBhvr>
                                      <p:to>
                                        <p:strVal val="hidden"/>
                                      </p:to>
                                    </p:set>
                                  </p:childTnLst>
                                </p:cTn>
                              </p:par>
                            </p:childTnLst>
                          </p:cTn>
                        </p:par>
                        <p:par>
                          <p:cTn id="49" fill="hold">
                            <p:stCondLst>
                              <p:cond delay="500"/>
                            </p:stCondLst>
                            <p:childTnLst>
                              <p:par>
                                <p:cTn id="50" presetID="2" presetClass="exit" presetSubtype="4" fill="hold" nodeType="afterEffect">
                                  <p:stCondLst>
                                    <p:cond delay="0"/>
                                  </p:stCondLst>
                                  <p:childTnLst>
                                    <p:anim calcmode="lin" valueType="num">
                                      <p:cBhvr additive="base">
                                        <p:cTn id="51" dur="500"/>
                                        <p:tgtEl>
                                          <p:spTgt spid="1032"/>
                                        </p:tgtEl>
                                        <p:attrNameLst>
                                          <p:attrName>ppt_x</p:attrName>
                                        </p:attrNameLst>
                                      </p:cBhvr>
                                      <p:tavLst>
                                        <p:tav tm="0">
                                          <p:val>
                                            <p:strVal val="ppt_x"/>
                                          </p:val>
                                        </p:tav>
                                        <p:tav tm="100000">
                                          <p:val>
                                            <p:strVal val="ppt_x"/>
                                          </p:val>
                                        </p:tav>
                                      </p:tavLst>
                                    </p:anim>
                                    <p:anim calcmode="lin" valueType="num">
                                      <p:cBhvr additive="base">
                                        <p:cTn id="52" dur="500"/>
                                        <p:tgtEl>
                                          <p:spTgt spid="1032"/>
                                        </p:tgtEl>
                                        <p:attrNameLst>
                                          <p:attrName>ppt_y</p:attrName>
                                        </p:attrNameLst>
                                      </p:cBhvr>
                                      <p:tavLst>
                                        <p:tav tm="0">
                                          <p:val>
                                            <p:strVal val="ppt_y"/>
                                          </p:val>
                                        </p:tav>
                                        <p:tav tm="100000">
                                          <p:val>
                                            <p:strVal val="1+ppt_h/2"/>
                                          </p:val>
                                        </p:tav>
                                      </p:tavLst>
                                    </p:anim>
                                    <p:set>
                                      <p:cBhvr>
                                        <p:cTn id="53" dur="1" fill="hold">
                                          <p:stCondLst>
                                            <p:cond delay="499"/>
                                          </p:stCondLst>
                                        </p:cTn>
                                        <p:tgtEl>
                                          <p:spTgt spid="1032"/>
                                        </p:tgtEl>
                                        <p:attrNameLst>
                                          <p:attrName>style.visibility</p:attrName>
                                        </p:attrNameLst>
                                      </p:cBhvr>
                                      <p:to>
                                        <p:strVal val="hidden"/>
                                      </p:to>
                                    </p:set>
                                  </p:childTnLst>
                                </p:cTn>
                              </p:par>
                            </p:childTnLst>
                          </p:cTn>
                        </p:par>
                        <p:par>
                          <p:cTn id="54" fill="hold">
                            <p:stCondLst>
                              <p:cond delay="1000"/>
                            </p:stCondLst>
                            <p:childTnLst>
                              <p:par>
                                <p:cTn id="55" presetID="2" presetClass="exit" presetSubtype="2" fill="hold" grpId="1" nodeType="afterEffect">
                                  <p:stCondLst>
                                    <p:cond delay="0"/>
                                  </p:stCondLst>
                                  <p:childTnLst>
                                    <p:anim calcmode="lin" valueType="num">
                                      <p:cBhvr additive="base">
                                        <p:cTn id="56" dur="1000"/>
                                        <p:tgtEl>
                                          <p:spTgt spid="2"/>
                                        </p:tgtEl>
                                        <p:attrNameLst>
                                          <p:attrName>ppt_x</p:attrName>
                                        </p:attrNameLst>
                                      </p:cBhvr>
                                      <p:tavLst>
                                        <p:tav tm="0">
                                          <p:val>
                                            <p:strVal val="ppt_x"/>
                                          </p:val>
                                        </p:tav>
                                        <p:tav tm="100000">
                                          <p:val>
                                            <p:strVal val="1+ppt_w/2"/>
                                          </p:val>
                                        </p:tav>
                                      </p:tavLst>
                                    </p:anim>
                                    <p:anim calcmode="lin" valueType="num">
                                      <p:cBhvr additive="base">
                                        <p:cTn id="57" dur="1000"/>
                                        <p:tgtEl>
                                          <p:spTgt spid="2"/>
                                        </p:tgtEl>
                                        <p:attrNameLst>
                                          <p:attrName>ppt_y</p:attrName>
                                        </p:attrNameLst>
                                      </p:cBhvr>
                                      <p:tavLst>
                                        <p:tav tm="0">
                                          <p:val>
                                            <p:strVal val="ppt_y"/>
                                          </p:val>
                                        </p:tav>
                                        <p:tav tm="100000">
                                          <p:val>
                                            <p:strVal val="ppt_y"/>
                                          </p:val>
                                        </p:tav>
                                      </p:tavLst>
                                    </p:anim>
                                    <p:set>
                                      <p:cBhvr>
                                        <p:cTn id="58" dur="1" fill="hold">
                                          <p:stCondLst>
                                            <p:cond delay="999"/>
                                          </p:stCondLst>
                                        </p:cTn>
                                        <p:tgtEl>
                                          <p:spTgt spid="2"/>
                                        </p:tgtEl>
                                        <p:attrNameLst>
                                          <p:attrName>style.visibility</p:attrName>
                                        </p:attrNameLst>
                                      </p:cBhvr>
                                      <p:to>
                                        <p:strVal val="hidden"/>
                                      </p:to>
                                    </p:set>
                                  </p:childTnLst>
                                </p:cTn>
                              </p:par>
                            </p:childTnLst>
                          </p:cTn>
                        </p:par>
                        <p:par>
                          <p:cTn id="59" fill="hold">
                            <p:stCondLst>
                              <p:cond delay="2000"/>
                            </p:stCondLst>
                            <p:childTnLst>
                              <p:par>
                                <p:cTn id="60" presetID="1" presetClass="exit" presetSubtype="0" fill="hold" grpId="1" nodeType="afterEffect">
                                  <p:stCondLst>
                                    <p:cond delay="0"/>
                                  </p:stCondLst>
                                  <p:childTnLst>
                                    <p:set>
                                      <p:cBhvr>
                                        <p:cTn id="61" dur="1" fill="hold">
                                          <p:stCondLst>
                                            <p:cond delay="0"/>
                                          </p:stCondLst>
                                        </p:cTn>
                                        <p:tgtEl>
                                          <p:spTgt spid="4"/>
                                        </p:tgtEl>
                                        <p:attrNameLst>
                                          <p:attrName>style.visibility</p:attrName>
                                        </p:attrNameLst>
                                      </p:cBhvr>
                                      <p:to>
                                        <p:strVal val="hidden"/>
                                      </p:to>
                                    </p:set>
                                  </p:childTnLst>
                                </p:cTn>
                              </p:par>
                            </p:childTnLst>
                          </p:cTn>
                        </p:par>
                        <p:par>
                          <p:cTn id="62" fill="hold">
                            <p:stCondLst>
                              <p:cond delay="2000"/>
                            </p:stCondLst>
                            <p:childTnLst>
                              <p:par>
                                <p:cTn id="63" presetID="53" presetClass="exit" presetSubtype="32" fill="hold" grpId="1" nodeType="afterEffect">
                                  <p:stCondLst>
                                    <p:cond delay="0"/>
                                  </p:stCondLst>
                                  <p:childTnLst>
                                    <p:anim calcmode="lin" valueType="num">
                                      <p:cBhvr>
                                        <p:cTn id="64" dur="1200"/>
                                        <p:tgtEl>
                                          <p:spTgt spid="5"/>
                                        </p:tgtEl>
                                        <p:attrNameLst>
                                          <p:attrName>ppt_w</p:attrName>
                                        </p:attrNameLst>
                                      </p:cBhvr>
                                      <p:tavLst>
                                        <p:tav tm="0">
                                          <p:val>
                                            <p:strVal val="ppt_w"/>
                                          </p:val>
                                        </p:tav>
                                        <p:tav tm="100000">
                                          <p:val>
                                            <p:fltVal val="0"/>
                                          </p:val>
                                        </p:tav>
                                      </p:tavLst>
                                    </p:anim>
                                    <p:anim calcmode="lin" valueType="num">
                                      <p:cBhvr>
                                        <p:cTn id="65" dur="1200"/>
                                        <p:tgtEl>
                                          <p:spTgt spid="5"/>
                                        </p:tgtEl>
                                        <p:attrNameLst>
                                          <p:attrName>ppt_h</p:attrName>
                                        </p:attrNameLst>
                                      </p:cBhvr>
                                      <p:tavLst>
                                        <p:tav tm="0">
                                          <p:val>
                                            <p:strVal val="ppt_h"/>
                                          </p:val>
                                        </p:tav>
                                        <p:tav tm="100000">
                                          <p:val>
                                            <p:fltVal val="0"/>
                                          </p:val>
                                        </p:tav>
                                      </p:tavLst>
                                    </p:anim>
                                    <p:animEffect transition="out" filter="fade">
                                      <p:cBhvr>
                                        <p:cTn id="66" dur="1200"/>
                                        <p:tgtEl>
                                          <p:spTgt spid="5"/>
                                        </p:tgtEl>
                                      </p:cBhvr>
                                    </p:animEffect>
                                    <p:set>
                                      <p:cBhvr>
                                        <p:cTn id="67" dur="1" fill="hold">
                                          <p:stCondLst>
                                            <p:cond delay="11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2" grpId="0"/>
      <p:bldP spid="2" grpId="1"/>
      <p:bldP spid="5" grpId="0"/>
      <p:bldP spid="5"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2050" name="Picture 2">
            <a:extLst>
              <a:ext uri="{FF2B5EF4-FFF2-40B4-BE49-F238E27FC236}">
                <a16:creationId xmlns:a16="http://schemas.microsoft.com/office/drawing/2014/main" id="{65C0A290-653D-41C9-8A76-A15D0E6C53B2}"/>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24" b="24"/>
          <a:stretch>
            <a:fillRect/>
          </a:stretch>
        </p:blipFill>
        <p:spPr bwMode="auto">
          <a:xfrm>
            <a:off x="1999494"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1" name="Picture 3">
            <a:extLst>
              <a:ext uri="{FF2B5EF4-FFF2-40B4-BE49-F238E27FC236}">
                <a16:creationId xmlns:a16="http://schemas.microsoft.com/office/drawing/2014/main" id="{C12EF411-32E5-4233-8066-48685D356D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3" r="73"/>
          <a:stretch>
            <a:fillRect/>
          </a:stretch>
        </p:blipFill>
        <p:spPr bwMode="auto">
          <a:xfrm>
            <a:off x="687728" y="643365"/>
            <a:ext cx="3831652" cy="5436000"/>
          </a:xfrm>
          <a:prstGeom prst="rect">
            <a:avLst/>
          </a:prstGeom>
          <a:noFill/>
          <a:ln w="635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9AD5353B-B71C-4A4A-B4F5-45AD526E44B0}"/>
              </a:ext>
            </a:extLst>
          </p:cNvPr>
          <p:cNvSpPr txBox="1">
            <a:spLocks noChangeArrowheads="1"/>
          </p:cNvSpPr>
          <p:nvPr/>
        </p:nvSpPr>
        <p:spPr bwMode="auto">
          <a:xfrm>
            <a:off x="3728496" y="68532"/>
            <a:ext cx="4320007" cy="4873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DIE BEROUVOLLE HART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691241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2050" name="Picture 2">
            <a:extLst>
              <a:ext uri="{FF2B5EF4-FFF2-40B4-BE49-F238E27FC236}">
                <a16:creationId xmlns:a16="http://schemas.microsoft.com/office/drawing/2014/main" id="{65C0A290-653D-41C9-8A76-A15D0E6C53B2}"/>
              </a:ext>
            </a:extLst>
          </p:cNvPr>
          <p:cNvPicPr>
            <a:picLocks noChangeAspect="1" noChangeArrowheads="1"/>
          </p:cNvPicPr>
          <p:nvPr/>
        </p:nvPicPr>
        <p:blipFill>
          <a:blip r:embed="rId4">
            <a:lum bright="10000"/>
            <a:alphaModFix amt="20000"/>
            <a:extLst>
              <a:ext uri="{28A0092B-C50C-407E-A947-70E740481C1C}">
                <a14:useLocalDpi xmlns:a14="http://schemas.microsoft.com/office/drawing/2010/main" val="0"/>
              </a:ext>
            </a:extLst>
          </a:blip>
          <a:srcRect t="24" b="24"/>
          <a:stretch>
            <a:fillRect/>
          </a:stretch>
        </p:blipFill>
        <p:spPr bwMode="auto">
          <a:xfrm>
            <a:off x="1999494"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1" name="Picture 3">
            <a:extLst>
              <a:ext uri="{FF2B5EF4-FFF2-40B4-BE49-F238E27FC236}">
                <a16:creationId xmlns:a16="http://schemas.microsoft.com/office/drawing/2014/main" id="{C12EF411-32E5-4233-8066-48685D356D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73" r="73"/>
          <a:stretch>
            <a:fillRect/>
          </a:stretch>
        </p:blipFill>
        <p:spPr bwMode="auto">
          <a:xfrm>
            <a:off x="687728" y="643365"/>
            <a:ext cx="3831652" cy="5436000"/>
          </a:xfrm>
          <a:prstGeom prst="rect">
            <a:avLst/>
          </a:prstGeom>
          <a:noFill/>
          <a:ln w="635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5">
            <a:extLst>
              <a:ext uri="{FF2B5EF4-FFF2-40B4-BE49-F238E27FC236}">
                <a16:creationId xmlns:a16="http://schemas.microsoft.com/office/drawing/2014/main" id="{3803C1A6-4247-4934-99BE-5DE1B7548C29}"/>
              </a:ext>
            </a:extLst>
          </p:cNvPr>
          <p:cNvSpPr txBox="1">
            <a:spLocks noChangeArrowheads="1"/>
          </p:cNvSpPr>
          <p:nvPr/>
        </p:nvSpPr>
        <p:spPr bwMode="auto">
          <a:xfrm>
            <a:off x="4698720" y="726142"/>
            <a:ext cx="6777416" cy="50735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r>
              <a:rPr lang="en-ZA" b="1">
                <a:latin typeface="Arial Nova" panose="020B0504020202020204" pitchFamily="34" charset="0"/>
              </a:rPr>
              <a:t>Hierdie prentjie toon die hart van iemand wat ernstig is om die regte verhouding met God te vind.</a:t>
            </a:r>
          </a:p>
          <a:p>
            <a:pPr algn="ctr"/>
            <a:endParaRPr lang="en-ZA" sz="800" b="1">
              <a:latin typeface="Arial Nova" panose="020B0504020202020204" pitchFamily="34" charset="0"/>
            </a:endParaRPr>
          </a:p>
          <a:p>
            <a:pPr algn="ctr"/>
            <a:r>
              <a:rPr lang="en-ZA" b="1">
                <a:latin typeface="Arial Nova" panose="020B0504020202020204" pitchFamily="34" charset="0"/>
              </a:rPr>
              <a:t> Terwyl hy die kruis sien wat die engel, die Woord van God, aan hom wys, breek dit sy hartseer hart. Hy word ontroer met diepe, opregte spyt en hartseer oor sy vele sondes. Terwyl hy die groot liefde van God in Christus Jesus uitgedruk sien, smelt hierdie liefde sy hart. Hy begin verstaan ​​dat Jesus Christus, die Seun van God, sy vele sondes kom wegneem het. Jesus was bereid om in sy plek aan die kruis te sterf.</a:t>
            </a:r>
          </a:p>
          <a:p>
            <a:pPr algn="ctr"/>
            <a:r>
              <a:rPr lang="en-US" b="1">
                <a:latin typeface="Arial Nova" panose="020B0504020202020204" pitchFamily="34" charset="0"/>
              </a:rPr>
              <a:t> </a:t>
            </a:r>
          </a:p>
          <a:p>
            <a:pPr algn="ctr"/>
            <a:r>
              <a:rPr lang="nl-NL" b="1">
                <a:latin typeface="Arial Nova" panose="020B0504020202020204" pitchFamily="34" charset="0"/>
              </a:rPr>
              <a:t>Skep vir my 'n rein hart, o God, </a:t>
            </a:r>
          </a:p>
          <a:p>
            <a:pPr algn="ctr"/>
            <a:r>
              <a:rPr lang="nl-NL" b="1">
                <a:latin typeface="Arial Nova" panose="020B0504020202020204" pitchFamily="34" charset="0"/>
              </a:rPr>
              <a:t>en gee opnuut in die binneste van my 'n vaste gees.</a:t>
            </a:r>
          </a:p>
          <a:p>
            <a:pPr algn="ctr"/>
            <a:r>
              <a:rPr lang="en-US" b="1">
                <a:latin typeface="Arial Nova" panose="020B0504020202020204" pitchFamily="34" charset="0"/>
              </a:rPr>
              <a:t>(Psalms 51: 12)</a:t>
            </a:r>
          </a:p>
          <a:p>
            <a:pPr algn="ctr"/>
            <a:r>
              <a:rPr lang="en-US" b="1">
                <a:latin typeface="Arial Nova" panose="020B0504020202020204" pitchFamily="34" charset="0"/>
              </a:rPr>
              <a:t> </a:t>
            </a:r>
          </a:p>
          <a:p>
            <a:pPr algn="ctr"/>
            <a:r>
              <a:rPr lang="en-US" b="1">
                <a:latin typeface="Arial Nova" panose="020B0504020202020204" pitchFamily="34" charset="0"/>
              </a:rPr>
              <a:t> Die Woord van God sê: “</a:t>
            </a:r>
            <a:r>
              <a:rPr lang="nl-NL" b="1">
                <a:latin typeface="Arial Nova" panose="020B0504020202020204" pitchFamily="34" charset="0"/>
              </a:rPr>
              <a:t>Maar op hierdie een sal Ek let: </a:t>
            </a:r>
          </a:p>
          <a:p>
            <a:pPr algn="ctr"/>
            <a:r>
              <a:rPr lang="nl-NL" b="1">
                <a:latin typeface="Arial Nova" panose="020B0504020202020204" pitchFamily="34" charset="0"/>
              </a:rPr>
              <a:t>op hom wat arm is en verslae van gees, </a:t>
            </a:r>
          </a:p>
          <a:p>
            <a:pPr algn="ctr"/>
            <a:r>
              <a:rPr lang="nl-NL" b="1">
                <a:latin typeface="Arial Nova" panose="020B0504020202020204" pitchFamily="34" charset="0"/>
              </a:rPr>
              <a:t>en wat bewe vir my woord.</a:t>
            </a:r>
            <a:r>
              <a:rPr lang="en-US" b="1">
                <a:latin typeface="Arial Nova" panose="020B0504020202020204" pitchFamily="34" charset="0"/>
              </a:rPr>
              <a:t>”</a:t>
            </a:r>
          </a:p>
          <a:p>
            <a:pPr algn="ctr"/>
            <a:r>
              <a:rPr lang="en-US" b="1">
                <a:latin typeface="Arial Nova" panose="020B0504020202020204" pitchFamily="34" charset="0"/>
              </a:rPr>
              <a:t>(Jesaja 66: 2)</a:t>
            </a:r>
          </a:p>
          <a:p>
            <a:r>
              <a:rPr lang="en-US"/>
              <a:t> </a:t>
            </a:r>
          </a:p>
        </p:txBody>
      </p:sp>
      <p:sp>
        <p:nvSpPr>
          <p:cNvPr id="9" name="Text Box 4">
            <a:extLst>
              <a:ext uri="{FF2B5EF4-FFF2-40B4-BE49-F238E27FC236}">
                <a16:creationId xmlns:a16="http://schemas.microsoft.com/office/drawing/2014/main" id="{4F346E8E-6377-4D5C-8F2C-79BBCF06A36D}"/>
              </a:ext>
            </a:extLst>
          </p:cNvPr>
          <p:cNvSpPr txBox="1">
            <a:spLocks noChangeArrowheads="1"/>
          </p:cNvSpPr>
          <p:nvPr/>
        </p:nvSpPr>
        <p:spPr bwMode="auto">
          <a:xfrm>
            <a:off x="3728496" y="68532"/>
            <a:ext cx="4320007" cy="4873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DIE BEROUVOLLE HART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pic>
        <p:nvPicPr>
          <p:cNvPr id="4" name="Prent 3">
            <a:hlinkClick r:id="" action="ppaction://media"/>
            <a:extLst>
              <a:ext uri="{FF2B5EF4-FFF2-40B4-BE49-F238E27FC236}">
                <a16:creationId xmlns:a16="http://schemas.microsoft.com/office/drawing/2014/main" id="{041B74E1-7510-4B59-8AED-41DF5F71181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05155" y="5667425"/>
            <a:ext cx="398234" cy="398234"/>
          </a:xfrm>
          <a:prstGeom prst="rect">
            <a:avLst/>
          </a:prstGeom>
        </p:spPr>
      </p:pic>
    </p:spTree>
    <p:extLst>
      <p:ext uri="{BB962C8B-B14F-4D97-AF65-F5344CB8AC3E}">
        <p14:creationId xmlns:p14="http://schemas.microsoft.com/office/powerpoint/2010/main" val="281154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500" fill="hold"/>
                                        <p:tgtEl>
                                          <p:spTgt spid="5"/>
                                        </p:tgtEl>
                                        <p:attrNameLst>
                                          <p:attrName>ppt_w</p:attrName>
                                        </p:attrNameLst>
                                      </p:cBhvr>
                                      <p:tavLst>
                                        <p:tav tm="0">
                                          <p:val>
                                            <p:fltVal val="0"/>
                                          </p:val>
                                        </p:tav>
                                        <p:tav tm="100000">
                                          <p:val>
                                            <p:strVal val="#ppt_w"/>
                                          </p:val>
                                        </p:tav>
                                      </p:tavLst>
                                    </p:anim>
                                    <p:anim calcmode="lin" valueType="num">
                                      <p:cBhvr>
                                        <p:cTn id="8" dur="1500" fill="hold"/>
                                        <p:tgtEl>
                                          <p:spTgt spid="5"/>
                                        </p:tgtEl>
                                        <p:attrNameLst>
                                          <p:attrName>ppt_h</p:attrName>
                                        </p:attrNameLst>
                                      </p:cBhvr>
                                      <p:tavLst>
                                        <p:tav tm="0">
                                          <p:val>
                                            <p:fltVal val="0"/>
                                          </p:val>
                                        </p:tav>
                                        <p:tav tm="100000">
                                          <p:val>
                                            <p:strVal val="#ppt_h"/>
                                          </p:val>
                                        </p:tav>
                                      </p:tavLst>
                                    </p:anim>
                                    <p:animEffect transition="in" filter="fade">
                                      <p:cBhvr>
                                        <p:cTn id="9" dur="1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566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4"/>
                </p:tgtEl>
              </p:cMediaNode>
            </p:audio>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009665-A8DB-4D63-A829-4ADEED35DE87}"/>
              </a:ext>
            </a:extLst>
          </p:cNvPr>
          <p:cNvSpPr txBox="1"/>
          <p:nvPr/>
        </p:nvSpPr>
        <p:spPr>
          <a:xfrm>
            <a:off x="5804918" y="1288074"/>
            <a:ext cx="5924811" cy="5156796"/>
          </a:xfrm>
          <a:prstGeom prst="rect">
            <a:avLst/>
          </a:prstGeom>
          <a:noFill/>
        </p:spPr>
        <p:txBody>
          <a:bodyPr wrap="square" rtlCol="0">
            <a:spAutoFit/>
          </a:bodyPr>
          <a:lstStyle/>
          <a:p>
            <a:pPr marL="285750" marR="0" lvl="0" indent="-285750" algn="ctr"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ZA" sz="1800" b="1" i="0" u="none" strike="noStrike" kern="1200" cap="none" spc="0" normalizeH="0" baseline="0" noProof="0">
                <a:ln>
                  <a:noFill/>
                </a:ln>
                <a:solidFill>
                  <a:prstClr val="black"/>
                </a:solidFill>
                <a:effectLst/>
                <a:uLnTx/>
                <a:uFillTx/>
                <a:latin typeface="Arial Nova" panose="020B0504020202020204" pitchFamily="34" charset="0"/>
                <a:ea typeface="Calibri" panose="020F0502020204030204" pitchFamily="34" charset="0"/>
                <a:cs typeface="Arial" panose="020B0604020202020204" pitchFamily="34" charset="0"/>
              </a:rPr>
              <a:t>DIE KEUSE VAN DIE PAD</a:t>
            </a:r>
          </a:p>
          <a:p>
            <a:pPr marL="285750" marR="0" lvl="0" indent="-285750" algn="ctr"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b="1">
                <a:solidFill>
                  <a:prstClr val="black"/>
                </a:solidFill>
                <a:latin typeface="Arial Nova" panose="020B0504020202020204" pitchFamily="34" charset="0"/>
                <a:ea typeface="Calibri" panose="020F0502020204030204" pitchFamily="34" charset="0"/>
                <a:cs typeface="Arial" panose="020B0604020202020204" pitchFamily="34" charset="0"/>
              </a:rPr>
              <a:t>ONS GIDSBOEK</a:t>
            </a:r>
            <a:endParaRPr kumimoji="0" lang="en-ZA" sz="1800" b="1" i="0" u="none" strike="noStrike" kern="1200" cap="none" spc="0" normalizeH="0" baseline="0" noProof="0">
              <a:ln>
                <a:noFill/>
              </a:ln>
              <a:solidFill>
                <a:prstClr val="black"/>
              </a:solidFill>
              <a:effectLst/>
              <a:uLnTx/>
              <a:uFillTx/>
              <a:latin typeface="Arial Nova" panose="020B0504020202020204" pitchFamily="34" charset="0"/>
              <a:ea typeface="Calibri" panose="020F0502020204030204" pitchFamily="34" charset="0"/>
              <a:cs typeface="Arial" panose="020B0604020202020204" pitchFamily="34" charset="0"/>
            </a:endParaRPr>
          </a:p>
          <a:p>
            <a:pPr marL="285750" marR="0" lvl="0" indent="-285750" algn="ctr"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b="1">
                <a:solidFill>
                  <a:prstClr val="black"/>
                </a:solidFill>
                <a:latin typeface="Arial Nova" panose="020B0504020202020204" pitchFamily="34" charset="0"/>
                <a:ea typeface="Calibri" panose="020F0502020204030204" pitchFamily="34" charset="0"/>
                <a:cs typeface="Arial" panose="020B0604020202020204" pitchFamily="34" charset="0"/>
              </a:rPr>
              <a:t>DIE BREË WEG</a:t>
            </a:r>
            <a:endParaRPr kumimoji="0" lang="en-ZA" sz="1800" b="1" i="0" u="none" strike="noStrike" kern="1200" cap="none" spc="0" normalizeH="0" baseline="0" noProof="0">
              <a:ln>
                <a:noFill/>
              </a:ln>
              <a:solidFill>
                <a:prstClr val="black"/>
              </a:solidFill>
              <a:effectLst/>
              <a:uLnTx/>
              <a:uFillTx/>
              <a:latin typeface="Arial Nova" panose="020B0504020202020204" pitchFamily="34" charset="0"/>
              <a:ea typeface="Calibri" panose="020F0502020204030204" pitchFamily="34" charset="0"/>
              <a:cs typeface="Arial" panose="020B0604020202020204" pitchFamily="34" charset="0"/>
            </a:endParaRPr>
          </a:p>
          <a:p>
            <a:pPr marL="285750" marR="0" lvl="0" indent="-285750" algn="ctr"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Calibri" panose="020F0502020204030204" pitchFamily="34" charset="0"/>
                <a:cs typeface="Arial" panose="020B0604020202020204" pitchFamily="34" charset="0"/>
              </a:rPr>
              <a:t>DIE LASTE</a:t>
            </a:r>
            <a:endParaRPr kumimoji="0" lang="en-ZA" sz="1800" b="1" i="0" u="none" strike="noStrike" kern="1200" cap="none" spc="0" normalizeH="0" baseline="0" noProof="0">
              <a:ln>
                <a:noFill/>
              </a:ln>
              <a:solidFill>
                <a:prstClr val="black"/>
              </a:solidFill>
              <a:effectLst/>
              <a:uLnTx/>
              <a:uFillTx/>
              <a:latin typeface="Arial Nova" panose="020B0504020202020204" pitchFamily="34" charset="0"/>
              <a:ea typeface="Calibri" panose="020F0502020204030204" pitchFamily="34" charset="0"/>
              <a:cs typeface="Arial" panose="020B0604020202020204" pitchFamily="34" charset="0"/>
            </a:endParaRPr>
          </a:p>
          <a:p>
            <a:pPr marL="285750" marR="0" lvl="0" indent="-285750" algn="ctr"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Calibri" panose="020F0502020204030204" pitchFamily="34" charset="0"/>
                <a:cs typeface="Arial" panose="020B0604020202020204" pitchFamily="34" charset="0"/>
              </a:rPr>
              <a:t>DIE WEERLIGSTRAAL</a:t>
            </a:r>
            <a:endParaRPr kumimoji="0" lang="en-ZA" sz="1800" b="1" i="0" u="none" strike="noStrike" kern="1200" cap="none" spc="0" normalizeH="0" baseline="0" noProof="0">
              <a:ln>
                <a:noFill/>
              </a:ln>
              <a:solidFill>
                <a:prstClr val="black"/>
              </a:solidFill>
              <a:effectLst/>
              <a:uLnTx/>
              <a:uFillTx/>
              <a:latin typeface="Arial Nova" panose="020B0504020202020204" pitchFamily="34" charset="0"/>
              <a:ea typeface="Calibri" panose="020F0502020204030204" pitchFamily="34" charset="0"/>
              <a:cs typeface="Arial" panose="020B0604020202020204" pitchFamily="34" charset="0"/>
            </a:endParaRPr>
          </a:p>
          <a:p>
            <a:pPr marL="285750" marR="0" lvl="0" indent="-285750" algn="ctr"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Calibri" panose="020F0502020204030204" pitchFamily="34" charset="0"/>
                <a:cs typeface="Arial" panose="020B0604020202020204" pitchFamily="34" charset="0"/>
              </a:rPr>
              <a:t>DIE VUUR</a:t>
            </a:r>
            <a:endParaRPr kumimoji="0" lang="en-ZA" sz="1800" b="1" i="0" u="none" strike="noStrike" kern="1200" cap="none" spc="0" normalizeH="0" baseline="0" noProof="0">
              <a:ln>
                <a:noFill/>
              </a:ln>
              <a:solidFill>
                <a:prstClr val="black"/>
              </a:solidFill>
              <a:effectLst/>
              <a:uLnTx/>
              <a:uFillTx/>
              <a:latin typeface="Arial Nova" panose="020B0504020202020204" pitchFamily="34" charset="0"/>
              <a:ea typeface="Calibri" panose="020F0502020204030204" pitchFamily="34" charset="0"/>
              <a:cs typeface="Arial" panose="020B0604020202020204" pitchFamily="34" charset="0"/>
            </a:endParaRPr>
          </a:p>
          <a:p>
            <a:pPr marL="285750" marR="0" lvl="0" indent="-285750" algn="ctr"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Calibri" panose="020F0502020204030204" pitchFamily="34" charset="0"/>
                <a:cs typeface="Arial" panose="020B0604020202020204" pitchFamily="34" charset="0"/>
              </a:rPr>
              <a:t>DIE WEG VAN DIE LEWE – DIE SALIGMAKER</a:t>
            </a:r>
            <a:endParaRPr kumimoji="0" lang="en-ZA" sz="1800" b="1" i="0" u="none" strike="noStrike" kern="1200" cap="none" spc="0" normalizeH="0" baseline="0" noProof="0">
              <a:ln>
                <a:noFill/>
              </a:ln>
              <a:solidFill>
                <a:prstClr val="black"/>
              </a:solidFill>
              <a:effectLst/>
              <a:uLnTx/>
              <a:uFillTx/>
              <a:latin typeface="Arial Nova" panose="020B0504020202020204" pitchFamily="34" charset="0"/>
              <a:ea typeface="Calibri" panose="020F0502020204030204" pitchFamily="34" charset="0"/>
              <a:cs typeface="Arial" panose="020B0604020202020204" pitchFamily="34" charset="0"/>
            </a:endParaRPr>
          </a:p>
          <a:p>
            <a:pPr marL="285750" marR="0" lvl="0" indent="-285750" algn="ctr"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Calibri" panose="020F0502020204030204" pitchFamily="34" charset="0"/>
                <a:cs typeface="Arial" panose="020B0604020202020204" pitchFamily="34" charset="0"/>
              </a:rPr>
              <a:t>DIE WEDEROPSTANDING</a:t>
            </a:r>
            <a:endParaRPr kumimoji="0" lang="en-ZA" sz="1800" b="1" i="0" u="none" strike="noStrike" kern="1200" cap="none" spc="0" normalizeH="0" baseline="0" noProof="0">
              <a:ln>
                <a:noFill/>
              </a:ln>
              <a:solidFill>
                <a:prstClr val="black"/>
              </a:solidFill>
              <a:effectLst/>
              <a:uLnTx/>
              <a:uFillTx/>
              <a:latin typeface="Arial Nova" panose="020B0504020202020204" pitchFamily="34" charset="0"/>
              <a:ea typeface="Calibri" panose="020F0502020204030204" pitchFamily="34" charset="0"/>
              <a:cs typeface="Arial" panose="020B0604020202020204" pitchFamily="34" charset="0"/>
            </a:endParaRPr>
          </a:p>
          <a:p>
            <a:pPr marL="285750" marR="0" lvl="0" indent="-285750" algn="ctr"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Calibri" panose="020F0502020204030204" pitchFamily="34" charset="0"/>
                <a:cs typeface="Arial" panose="020B0604020202020204" pitchFamily="34" charset="0"/>
              </a:rPr>
              <a:t>DIE HEMEL</a:t>
            </a:r>
            <a:endParaRPr kumimoji="0" lang="en-ZA" sz="1800" b="1" i="0" u="none" strike="noStrike" kern="1200" cap="none" spc="0" normalizeH="0" baseline="0" noProof="0">
              <a:ln>
                <a:noFill/>
              </a:ln>
              <a:solidFill>
                <a:prstClr val="black"/>
              </a:solidFill>
              <a:effectLst/>
              <a:uLnTx/>
              <a:uFillTx/>
              <a:latin typeface="Arial Nova" panose="020B0504020202020204" pitchFamily="34" charset="0"/>
              <a:ea typeface="Calibri" panose="020F0502020204030204" pitchFamily="34" charset="0"/>
              <a:cs typeface="Arial" panose="020B0604020202020204" pitchFamily="34" charset="0"/>
            </a:endParaRPr>
          </a:p>
          <a:p>
            <a:pPr marL="285750" marR="0" lvl="0" indent="-285750" algn="ctr"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1" i="0" u="none" strike="noStrike" kern="1200" cap="none" spc="0" normalizeH="0" baseline="0" noProof="0">
                <a:ln>
                  <a:noFill/>
                </a:ln>
                <a:solidFill>
                  <a:srgbClr val="FF0000"/>
                </a:solidFill>
                <a:effectLst/>
                <a:uLnTx/>
                <a:uFillTx/>
                <a:latin typeface="Arial Nova" panose="020B0504020202020204" pitchFamily="34" charset="0"/>
                <a:ea typeface="Calibri" panose="020F0502020204030204" pitchFamily="34" charset="0"/>
                <a:cs typeface="Arial" panose="020B0604020202020204" pitchFamily="34" charset="0"/>
              </a:rPr>
              <a:t>HOE KAN ONS OP DIE PAD NA DIE HEMEL TOE KOM?</a:t>
            </a:r>
            <a:endParaRPr kumimoji="0" lang="en-ZA" sz="1800" b="1" i="0" u="none" strike="noStrike" kern="1200" cap="none" spc="0" normalizeH="0" baseline="0" noProof="0">
              <a:ln>
                <a:noFill/>
              </a:ln>
              <a:solidFill>
                <a:srgbClr val="FF0000"/>
              </a:solidFill>
              <a:effectLst/>
              <a:uLnTx/>
              <a:uFillTx/>
              <a:latin typeface="Arial Nova" panose="020B0504020202020204" pitchFamily="34" charset="0"/>
              <a:ea typeface="Calibri" panose="020F0502020204030204" pitchFamily="34" charset="0"/>
              <a:cs typeface="Arial" panose="020B0604020202020204" pitchFamily="34" charset="0"/>
            </a:endParaRPr>
          </a:p>
          <a:p>
            <a:pPr marL="285750" marR="0" lvl="0" indent="-285750" algn="ctr"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1" i="0" u="none" strike="noStrike" kern="1200" cap="none" spc="0" normalizeH="0" baseline="0" noProof="0">
                <a:ln>
                  <a:noFill/>
                </a:ln>
                <a:solidFill>
                  <a:srgbClr val="FF0000"/>
                </a:solidFill>
                <a:effectLst/>
                <a:uLnTx/>
                <a:uFillTx/>
                <a:latin typeface="Arial Nova" panose="020B0504020202020204" pitchFamily="34" charset="0"/>
                <a:ea typeface="Calibri" panose="020F0502020204030204" pitchFamily="34" charset="0"/>
                <a:cs typeface="Arial" panose="020B0604020202020204" pitchFamily="34" charset="0"/>
              </a:rPr>
              <a:t>HOE OM DIE NUWE LEWE TE BEOEFEN</a:t>
            </a:r>
            <a:endParaRPr kumimoji="0" lang="en-ZA" sz="1800" b="1" i="0" u="none" strike="noStrike" kern="1200" cap="none" spc="0" normalizeH="0" baseline="0" noProof="0">
              <a:ln>
                <a:noFill/>
              </a:ln>
              <a:solidFill>
                <a:srgbClr val="FF0000"/>
              </a:solidFill>
              <a:effectLst/>
              <a:uLnTx/>
              <a:uFillTx/>
              <a:latin typeface="Arial Nova" panose="020B05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1" i="0" u="none" strike="noStrike" kern="1200" cap="none" spc="0" normalizeH="0" baseline="0" noProof="0">
              <a:ln>
                <a:noFill/>
              </a:ln>
              <a:solidFill>
                <a:prstClr val="black"/>
              </a:solidFill>
              <a:effectLst/>
              <a:uLnTx/>
              <a:uFillTx/>
              <a:latin typeface="Arial Nova" panose="020B0504020202020204" pitchFamily="34" charset="0"/>
              <a:ea typeface="+mn-ea"/>
              <a:cs typeface="+mn-cs"/>
            </a:endParaRPr>
          </a:p>
        </p:txBody>
      </p:sp>
      <p:sp>
        <p:nvSpPr>
          <p:cNvPr id="5" name="TextBox 4">
            <a:extLst>
              <a:ext uri="{FF2B5EF4-FFF2-40B4-BE49-F238E27FC236}">
                <a16:creationId xmlns:a16="http://schemas.microsoft.com/office/drawing/2014/main" id="{A045CC6E-C67C-4C7B-A407-D1ECC8E9D9E5}"/>
              </a:ext>
            </a:extLst>
          </p:cNvPr>
          <p:cNvSpPr txBox="1"/>
          <p:nvPr/>
        </p:nvSpPr>
        <p:spPr>
          <a:xfrm>
            <a:off x="6350696" y="288099"/>
            <a:ext cx="4833256" cy="5386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33CC"/>
                </a:solidFill>
                <a:effectLst/>
                <a:uLnTx/>
                <a:uFillTx/>
                <a:latin typeface="Arial Nova" panose="020B0504020202020204" pitchFamily="34" charset="0"/>
                <a:ea typeface="+mn-ea"/>
                <a:cs typeface="+mn-cs"/>
              </a:rPr>
              <a:t>DIE TWEE WEË</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Arial Nova" panose="020B0504020202020204" pitchFamily="34" charset="0"/>
                <a:ea typeface="+mn-ea"/>
                <a:cs typeface="+mn-cs"/>
              </a:rPr>
              <a:t>ALL NATIONS GOSPEL PUBLISHERS</a:t>
            </a:r>
            <a:endParaRPr kumimoji="0" lang="en-ZA" sz="1100" b="1" i="0" u="none" strike="noStrike" kern="1200" cap="none" spc="0" normalizeH="0" baseline="0" noProof="0">
              <a:ln>
                <a:noFill/>
              </a:ln>
              <a:solidFill>
                <a:prstClr val="black"/>
              </a:solidFill>
              <a:effectLst/>
              <a:uLnTx/>
              <a:uFillTx/>
              <a:latin typeface="Arial Nova" panose="020B0504020202020204" pitchFamily="34" charset="0"/>
              <a:ea typeface="+mn-ea"/>
              <a:cs typeface="+mn-cs"/>
            </a:endParaRPr>
          </a:p>
        </p:txBody>
      </p:sp>
      <p:sp>
        <p:nvSpPr>
          <p:cNvPr id="6" name="TextBox 5">
            <a:extLst>
              <a:ext uri="{FF2B5EF4-FFF2-40B4-BE49-F238E27FC236}">
                <a16:creationId xmlns:a16="http://schemas.microsoft.com/office/drawing/2014/main" id="{ED6A3B94-C613-4D39-A2B4-CCAD4F20552D}"/>
              </a:ext>
            </a:extLst>
          </p:cNvPr>
          <p:cNvSpPr txBox="1"/>
          <p:nvPr/>
        </p:nvSpPr>
        <p:spPr>
          <a:xfrm>
            <a:off x="7910404" y="6108236"/>
            <a:ext cx="298704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400" b="0" i="0" u="sng" strike="noStrike" kern="1200" cap="none" spc="0" normalizeH="0" baseline="0" noProof="0">
                <a:ln>
                  <a:noFill/>
                </a:ln>
                <a:solidFill>
                  <a:srgbClr val="0070C0"/>
                </a:solidFill>
                <a:effectLst/>
                <a:uLnTx/>
                <a:uFillTx/>
                <a:latin typeface="Calibri" panose="020F0502020204030204"/>
                <a:ea typeface="+mn-ea"/>
                <a:cs typeface="+mn-cs"/>
              </a:rPr>
              <a:t>www.angp-hb.co.za</a:t>
            </a:r>
          </a:p>
        </p:txBody>
      </p:sp>
      <p:pic>
        <p:nvPicPr>
          <p:cNvPr id="8" name="Picture 7">
            <a:extLst>
              <a:ext uri="{FF2B5EF4-FFF2-40B4-BE49-F238E27FC236}">
                <a16:creationId xmlns:a16="http://schemas.microsoft.com/office/drawing/2014/main" id="{7667E4D6-48A8-415D-907A-F7DE6707F8AC}"/>
              </a:ext>
            </a:extLst>
          </p:cNvPr>
          <p:cNvPicPr>
            <a:picLocks noChangeAspect="1"/>
          </p:cNvPicPr>
          <p:nvPr/>
        </p:nvPicPr>
        <p:blipFill>
          <a:blip r:embed="rId2"/>
          <a:stretch>
            <a:fillRect/>
          </a:stretch>
        </p:blipFill>
        <p:spPr>
          <a:xfrm>
            <a:off x="611065" y="288099"/>
            <a:ext cx="4667728" cy="6281802"/>
          </a:xfrm>
          <a:prstGeom prst="rect">
            <a:avLst/>
          </a:prstGeom>
        </p:spPr>
      </p:pic>
    </p:spTree>
    <p:extLst>
      <p:ext uri="{BB962C8B-B14F-4D97-AF65-F5344CB8AC3E}">
        <p14:creationId xmlns:p14="http://schemas.microsoft.com/office/powerpoint/2010/main" val="1692445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tanding next to a sign&#10;&#10;Description automatically generated with medium confidence">
            <a:extLst>
              <a:ext uri="{FF2B5EF4-FFF2-40B4-BE49-F238E27FC236}">
                <a16:creationId xmlns:a16="http://schemas.microsoft.com/office/drawing/2014/main" id="{803D0DB7-00C8-4272-A52D-22E5306AFD2A}"/>
              </a:ext>
            </a:extLst>
          </p:cNvPr>
          <p:cNvPicPr>
            <a:picLocks noChangeAspect="1"/>
          </p:cNvPicPr>
          <p:nvPr/>
        </p:nvPicPr>
        <p:blipFill>
          <a:blip r:embed="rId4">
            <a:alphaModFix amt="16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DD1E6DD5-3087-4EAD-A641-A3F6AFA4E44A}"/>
              </a:ext>
            </a:extLst>
          </p:cNvPr>
          <p:cNvSpPr txBox="1"/>
          <p:nvPr/>
        </p:nvSpPr>
        <p:spPr>
          <a:xfrm>
            <a:off x="783771" y="232228"/>
            <a:ext cx="10624457" cy="5940088"/>
          </a:xfrm>
          <a:prstGeom prst="rect">
            <a:avLst/>
          </a:prstGeom>
          <a:noFill/>
        </p:spPr>
        <p:txBody>
          <a:bodyPr wrap="square" rtlCol="0">
            <a:spAutoFit/>
          </a:bodyPr>
          <a:lstStyle/>
          <a:p>
            <a:pPr algn="ctr"/>
            <a:r>
              <a:rPr lang="en-US" sz="2800" b="1">
                <a:solidFill>
                  <a:srgbClr val="FF0000"/>
                </a:solidFill>
                <a:effectLst/>
                <a:latin typeface="Arial Nova" panose="020B0504020202020204" pitchFamily="34" charset="0"/>
                <a:ea typeface="Arial" panose="020B0604020202020204" pitchFamily="34" charset="0"/>
              </a:rPr>
              <a:t>HOE KAN ONS OP DIE PAD NA DIE HEMEL TOE KOM?</a:t>
            </a:r>
          </a:p>
          <a:p>
            <a:endParaRPr lang="en-ZA" sz="2800">
              <a:effectLst/>
              <a:latin typeface="Arial Nova" panose="020B0504020202020204" pitchFamily="34" charset="0"/>
              <a:ea typeface="Times New Roman" panose="02020603050405020304" pitchFamily="18" charset="0"/>
            </a:endParaRPr>
          </a:p>
          <a:p>
            <a:pPr marL="342900" lvl="0" indent="-342900" algn="just">
              <a:buFont typeface="+mj-lt"/>
              <a:buAutoNum type="arabicPeriod"/>
            </a:pPr>
            <a:r>
              <a:rPr lang="en-US" sz="1800" b="1">
                <a:effectLst/>
                <a:latin typeface="Arial Nova" panose="020B0504020202020204" pitchFamily="34" charset="0"/>
                <a:ea typeface="Arial" panose="020B0604020202020204" pitchFamily="34" charset="0"/>
              </a:rPr>
              <a:t>"Bekeer julle, en glo die evangelie." </a:t>
            </a:r>
            <a:r>
              <a:rPr lang="en-US" sz="1800">
                <a:effectLst/>
                <a:latin typeface="Arial Nova" panose="020B0504020202020204" pitchFamily="34" charset="0"/>
                <a:ea typeface="Arial" panose="020B0604020202020204" pitchFamily="34" charset="0"/>
              </a:rPr>
              <a:t>(Mark 1:15). Om berou te hê, is om die sonde te versaak en na God te keer met ons hele hart.</a:t>
            </a:r>
            <a:endParaRPr lang="en-ZA" sz="1800">
              <a:effectLst/>
              <a:latin typeface="Arial Nova" panose="020B0504020202020204" pitchFamily="34" charset="0"/>
              <a:ea typeface="Times New Roman" panose="02020603050405020304" pitchFamily="18" charset="0"/>
            </a:endParaRPr>
          </a:p>
          <a:p>
            <a:pPr marL="342900" lvl="0" indent="-342900" algn="just">
              <a:buFont typeface="+mj-lt"/>
              <a:buAutoNum type="arabicPeriod"/>
            </a:pPr>
            <a:r>
              <a:rPr lang="en-US" sz="1800" b="1">
                <a:effectLst/>
                <a:latin typeface="Arial Nova" panose="020B0504020202020204" pitchFamily="34" charset="0"/>
                <a:ea typeface="Arial" panose="020B0604020202020204" pitchFamily="34" charset="0"/>
              </a:rPr>
              <a:t> Gaan na die Here Jesus Christus</a:t>
            </a:r>
            <a:r>
              <a:rPr lang="en-US" sz="1800">
                <a:effectLst/>
                <a:latin typeface="Arial Nova" panose="020B0504020202020204" pitchFamily="34" charset="0"/>
                <a:ea typeface="Arial" panose="020B0604020202020204" pitchFamily="34" charset="0"/>
              </a:rPr>
              <a:t>, in gebed, net soos u is met u sondelas, en vra Hom om vergifnis aan u te skenk. Hy sê: "En ek sal hom wat na My toe kom, nooit uitwerp nie." (Joh. 6:37). "Kom na My toe almal wat vermoeid en belas is, en Ek sal julle rus gee." (Matt. 11:28).</a:t>
            </a:r>
            <a:endParaRPr lang="en-ZA" sz="1800">
              <a:effectLst/>
              <a:latin typeface="Arial Nova" panose="020B0504020202020204" pitchFamily="34" charset="0"/>
              <a:ea typeface="Times New Roman" panose="02020603050405020304" pitchFamily="18" charset="0"/>
            </a:endParaRPr>
          </a:p>
          <a:p>
            <a:pPr marL="342900" lvl="0" indent="-342900" algn="just">
              <a:buFont typeface="+mj-lt"/>
              <a:buAutoNum type="arabicPeriod"/>
            </a:pPr>
            <a:r>
              <a:rPr lang="en-US" sz="1800" b="1">
                <a:effectLst/>
                <a:latin typeface="Arial Nova" panose="020B0504020202020204" pitchFamily="34" charset="0"/>
                <a:ea typeface="Arial" panose="020B0604020202020204" pitchFamily="34" charset="0"/>
              </a:rPr>
              <a:t>Glo alleen in God vir u redding. </a:t>
            </a:r>
            <a:r>
              <a:rPr lang="en-US" sz="1800">
                <a:effectLst/>
                <a:latin typeface="Arial Nova" panose="020B0504020202020204" pitchFamily="34" charset="0"/>
                <a:ea typeface="Arial" panose="020B0604020202020204" pitchFamily="34" charset="0"/>
              </a:rPr>
              <a:t>"Die bloed van Jesus Christus, sy Seun, reinig ons van alle sonde." (1 Joh. 1:7). </a:t>
            </a:r>
            <a:endParaRPr lang="en-ZA" sz="1800">
              <a:effectLst/>
              <a:latin typeface="Arial Nova" panose="020B0504020202020204" pitchFamily="34" charset="0"/>
              <a:ea typeface="Times New Roman" panose="02020603050405020304" pitchFamily="18" charset="0"/>
            </a:endParaRPr>
          </a:p>
          <a:p>
            <a:pPr marL="342900" lvl="0" indent="-342900" algn="just">
              <a:buFont typeface="+mj-lt"/>
              <a:buAutoNum type="arabicPeriod"/>
            </a:pPr>
            <a:r>
              <a:rPr lang="en-US" sz="1800" b="1">
                <a:effectLst/>
                <a:latin typeface="Arial Nova" panose="020B0504020202020204" pitchFamily="34" charset="0"/>
                <a:ea typeface="Arial" panose="020B0604020202020204" pitchFamily="34" charset="0"/>
              </a:rPr>
              <a:t>Hy sal u 'n nuwe lewe skenk ... ewigdurende lewe. </a:t>
            </a:r>
            <a:r>
              <a:rPr lang="en-US" sz="1800">
                <a:effectLst/>
                <a:latin typeface="Arial Nova" panose="020B0504020202020204" pitchFamily="34" charset="0"/>
                <a:ea typeface="Arial" panose="020B0604020202020204" pitchFamily="34" charset="0"/>
              </a:rPr>
              <a:t>Christus het gesê: "Wie My Woord hoor en Hom glo wat My gestuur het, het die ewige lewe en kom nie in die oordeel nie, maar het oorgegaan uit die dood in die lewe." (Joh. 5:24). "Daarom as iemand in Christus is, is hy 'n nuwe skepsel; die ou dinge het verbygegaan, kyk, dit het alles nuut geword." (2 Kor. 5:17).</a:t>
            </a:r>
            <a:endParaRPr lang="en-ZA" sz="1800">
              <a:effectLst/>
              <a:latin typeface="Arial Nova" panose="020B0504020202020204" pitchFamily="34" charset="0"/>
              <a:ea typeface="Times New Roman" panose="02020603050405020304" pitchFamily="18" charset="0"/>
            </a:endParaRPr>
          </a:p>
          <a:p>
            <a:pPr marL="342900" lvl="0" indent="-342900" algn="just">
              <a:buFont typeface="+mj-lt"/>
              <a:buAutoNum type="arabicPeriod"/>
            </a:pPr>
            <a:r>
              <a:rPr lang="en-US" sz="1800" b="1">
                <a:effectLst/>
                <a:latin typeface="Arial Nova" panose="020B0504020202020204" pitchFamily="34" charset="0"/>
                <a:ea typeface="Arial" panose="020B0604020202020204" pitchFamily="34" charset="0"/>
              </a:rPr>
              <a:t>U sal vrede en die versekering hê. </a:t>
            </a:r>
            <a:r>
              <a:rPr lang="en-US" sz="1800">
                <a:effectLst/>
                <a:latin typeface="Arial Nova" panose="020B0504020202020204" pitchFamily="34" charset="0"/>
                <a:ea typeface="Arial" panose="020B0604020202020204" pitchFamily="34" charset="0"/>
              </a:rPr>
              <a:t>"Omdat ons dan uit die geloof geregverdig is, het ons vrede by God deur onse Here Jesus Christus." (Rom. 5:1). "En dit is die getuienis: dat God ons ewige lewe gegee het, en dié lewe is in sy Seun. Hy wat die Seun het, het die lewe; wie die Seun van God nie het nie, het die lewe nie. Dit het ek geskrywe aan julle wat glo in die Naam van die Seun van God, sodat julle kan weet dat julle die ewige lewe het en kan glo in die Naam van die Seun van God." </a:t>
            </a:r>
          </a:p>
          <a:p>
            <a:pPr lvl="0" algn="just"/>
            <a:r>
              <a:rPr lang="en-US" sz="1800">
                <a:effectLst/>
                <a:latin typeface="Arial Nova" panose="020B0504020202020204" pitchFamily="34" charset="0"/>
                <a:ea typeface="Arial" panose="020B0604020202020204" pitchFamily="34" charset="0"/>
              </a:rPr>
              <a:t>      (1 Joh. 5:11-13).</a:t>
            </a:r>
          </a:p>
          <a:p>
            <a:pPr lvl="0"/>
            <a:endParaRPr lang="en-ZA" sz="1800">
              <a:effectLst/>
              <a:latin typeface="Arial Nova" panose="020B0504020202020204" pitchFamily="34" charset="0"/>
              <a:ea typeface="Times New Roman" panose="02020603050405020304" pitchFamily="18" charset="0"/>
            </a:endParaRPr>
          </a:p>
        </p:txBody>
      </p:sp>
      <p:pic>
        <p:nvPicPr>
          <p:cNvPr id="3" name="Two Roads 1">
            <a:hlinkClick r:id="" action="ppaction://media"/>
            <a:extLst>
              <a:ext uri="{FF2B5EF4-FFF2-40B4-BE49-F238E27FC236}">
                <a16:creationId xmlns:a16="http://schemas.microsoft.com/office/drawing/2014/main" id="{CFB1381C-2E11-405A-8A99-9AE82970FEF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70686" y="6172316"/>
            <a:ext cx="458856" cy="458856"/>
          </a:xfrm>
          <a:prstGeom prst="rect">
            <a:avLst/>
          </a:prstGeom>
        </p:spPr>
      </p:pic>
    </p:spTree>
    <p:extLst>
      <p:ext uri="{BB962C8B-B14F-4D97-AF65-F5344CB8AC3E}">
        <p14:creationId xmlns:p14="http://schemas.microsoft.com/office/powerpoint/2010/main" val="422966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99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5" name="The Cross hand drawing">
            <a:hlinkClick r:id="" action="ppaction://media"/>
            <a:extLst>
              <a:ext uri="{FF2B5EF4-FFF2-40B4-BE49-F238E27FC236}">
                <a16:creationId xmlns:a16="http://schemas.microsoft.com/office/drawing/2014/main" id="{D740439F-356C-4DCC-BFEC-0A1080C5566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6024606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328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75758">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after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074" name="Picture 2">
            <a:extLst>
              <a:ext uri="{FF2B5EF4-FFF2-40B4-BE49-F238E27FC236}">
                <a16:creationId xmlns:a16="http://schemas.microsoft.com/office/drawing/2014/main" id="{4DCFA0A4-66BB-4658-80E9-566A85A5160E}"/>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t="21" r="17874" b="21"/>
          <a:stretch/>
        </p:blipFill>
        <p:spPr bwMode="auto">
          <a:xfrm>
            <a:off x="3764060" y="640191"/>
            <a:ext cx="7938414"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5" name="Picture 3">
            <a:extLst>
              <a:ext uri="{FF2B5EF4-FFF2-40B4-BE49-F238E27FC236}">
                <a16:creationId xmlns:a16="http://schemas.microsoft.com/office/drawing/2014/main" id="{1A2ABC2B-4B8E-4667-A836-5D93B17B1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2" r="102"/>
          <a:stretch>
            <a:fillRect/>
          </a:stretch>
        </p:blipFill>
        <p:spPr bwMode="auto">
          <a:xfrm>
            <a:off x="701797"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7" name="Text Box 4">
            <a:extLst>
              <a:ext uri="{FF2B5EF4-FFF2-40B4-BE49-F238E27FC236}">
                <a16:creationId xmlns:a16="http://schemas.microsoft.com/office/drawing/2014/main" id="{7108FCAD-530B-4C07-8693-F893050CFA2C}"/>
              </a:ext>
            </a:extLst>
          </p:cNvPr>
          <p:cNvSpPr txBox="1">
            <a:spLocks noChangeArrowheads="1"/>
          </p:cNvSpPr>
          <p:nvPr/>
        </p:nvSpPr>
        <p:spPr bwMode="auto">
          <a:xfrm>
            <a:off x="3679032" y="94183"/>
            <a:ext cx="4833935" cy="4032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MET CHRISTUS GEKRUISIG</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215053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074" name="Picture 2">
            <a:extLst>
              <a:ext uri="{FF2B5EF4-FFF2-40B4-BE49-F238E27FC236}">
                <a16:creationId xmlns:a16="http://schemas.microsoft.com/office/drawing/2014/main" id="{4DCFA0A4-66BB-4658-80E9-566A85A5160E}"/>
              </a:ext>
            </a:extLst>
          </p:cNvPr>
          <p:cNvPicPr>
            <a:picLocks noChangeAspect="1" noChangeArrowheads="1"/>
          </p:cNvPicPr>
          <p:nvPr/>
        </p:nvPicPr>
        <p:blipFill>
          <a:blip r:embed="rId4">
            <a:lum bright="-10000"/>
            <a:alphaModFix amt="23000"/>
            <a:extLst>
              <a:ext uri="{28A0092B-C50C-407E-A947-70E740481C1C}">
                <a14:useLocalDpi xmlns:a14="http://schemas.microsoft.com/office/drawing/2010/main" val="0"/>
              </a:ext>
            </a:extLst>
          </a:blip>
          <a:srcRect t="21" b="21"/>
          <a:stretch>
            <a:fillRect/>
          </a:stretch>
        </p:blipFill>
        <p:spPr bwMode="auto">
          <a:xfrm>
            <a:off x="2027631"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5" name="Picture 3">
            <a:extLst>
              <a:ext uri="{FF2B5EF4-FFF2-40B4-BE49-F238E27FC236}">
                <a16:creationId xmlns:a16="http://schemas.microsoft.com/office/drawing/2014/main" id="{1A2ABC2B-4B8E-4667-A836-5D93B17B1E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2" r="102"/>
          <a:stretch>
            <a:fillRect/>
          </a:stretch>
        </p:blipFill>
        <p:spPr bwMode="auto">
          <a:xfrm>
            <a:off x="701797"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83A8CABF-C9ED-43E4-B406-5A126649694B}"/>
              </a:ext>
            </a:extLst>
          </p:cNvPr>
          <p:cNvSpPr txBox="1">
            <a:spLocks noChangeArrowheads="1"/>
          </p:cNvSpPr>
          <p:nvPr/>
        </p:nvSpPr>
        <p:spPr bwMode="auto">
          <a:xfrm>
            <a:off x="3679032" y="94183"/>
            <a:ext cx="4833935" cy="4032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MET CHRISTUS GEKRUISIG</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5FE2BA2D-752D-4064-9080-A7FF5EDCF473}"/>
              </a:ext>
            </a:extLst>
          </p:cNvPr>
          <p:cNvSpPr txBox="1"/>
          <p:nvPr/>
        </p:nvSpPr>
        <p:spPr>
          <a:xfrm>
            <a:off x="4698722" y="736433"/>
            <a:ext cx="6777413" cy="5464958"/>
          </a:xfrm>
          <a:prstGeom prst="rect">
            <a:avLst/>
          </a:prstGeom>
          <a:noFill/>
        </p:spPr>
        <p:txBody>
          <a:bodyPr wrap="square">
            <a:spAutoFit/>
          </a:bodyPr>
          <a:lstStyle/>
          <a:p>
            <a:pPr algn="ctr"/>
            <a:r>
              <a:rPr lang="en-ZA" b="1">
                <a:latin typeface="Arial Nova" panose="020B0504020202020204" pitchFamily="34" charset="0"/>
              </a:rPr>
              <a:t>Hierdie prentjie spreek van 'n Christen wat volmaakte vrede en ewige redding gevind het deur die dood van ons Here en Verlosser , Jesus Christus.</a:t>
            </a:r>
          </a:p>
          <a:p>
            <a:pPr algn="ctr"/>
            <a:r>
              <a:rPr lang="en-ZA" sz="2000" b="1">
                <a:latin typeface="Arial Nova" panose="020B0504020202020204" pitchFamily="34" charset="0"/>
              </a:rPr>
              <a:t> </a:t>
            </a:r>
          </a:p>
          <a:p>
            <a:pPr algn="ctr"/>
            <a:r>
              <a:rPr lang="en-ZA" b="1">
                <a:latin typeface="Arial Nova" panose="020B0504020202020204" pitchFamily="34" charset="0"/>
              </a:rPr>
              <a:t>Hierdie persoon spog met niks anders as:</a:t>
            </a:r>
          </a:p>
          <a:p>
            <a:pPr algn="ctr"/>
            <a:r>
              <a:rPr lang="en-ZA" b="1">
                <a:latin typeface="Arial Nova" panose="020B0504020202020204" pitchFamily="34" charset="0"/>
              </a:rPr>
              <a:t>“Maar wat my betref, mag ek nooit roem nie, behalwe in die kruis van onse Here Jesus Christus, deur wie die wêreld vir my gekruisig is en ek vir die wêreld.” (Galasiërs 6: 14). </a:t>
            </a:r>
          </a:p>
          <a:p>
            <a:pPr algn="ctr"/>
            <a:r>
              <a:rPr lang="en-ZA" sz="800" b="1">
                <a:latin typeface="Arial Nova" panose="020B0504020202020204" pitchFamily="34" charset="0"/>
              </a:rPr>
              <a:t> </a:t>
            </a:r>
          </a:p>
          <a:p>
            <a:pPr algn="ctr"/>
            <a:r>
              <a:rPr lang="en-ZA" b="1">
                <a:latin typeface="Arial Nova" panose="020B0504020202020204" pitchFamily="34" charset="0"/>
              </a:rPr>
              <a:t>Jesus het aan die kruis gesterf: “…..sodat ons die sondes kan afsterwe en vir die geregtigheid lewe…” (1 Petrus 2: 24). </a:t>
            </a:r>
          </a:p>
          <a:p>
            <a:pPr algn="ctr"/>
            <a:endParaRPr lang="en-ZA" sz="800" b="1">
              <a:latin typeface="Arial Nova" panose="020B0504020202020204" pitchFamily="34" charset="0"/>
            </a:endParaRPr>
          </a:p>
          <a:p>
            <a:pPr algn="ctr"/>
            <a:r>
              <a:rPr lang="en-ZA" sz="1200" b="1">
                <a:latin typeface="Arial Nova" panose="020B0504020202020204" pitchFamily="34" charset="0"/>
              </a:rPr>
              <a:t>Verklaar u openlik dat u u hart aan Jesus Christus gegee het deur wat u sê en doen, of is u skaam om ander te laat weet?</a:t>
            </a:r>
          </a:p>
          <a:p>
            <a:pPr algn="ctr"/>
            <a:endParaRPr lang="en-ZA" sz="800" b="1">
              <a:latin typeface="Arial Nova" panose="020B0504020202020204" pitchFamily="34" charset="0"/>
            </a:endParaRPr>
          </a:p>
          <a:p>
            <a:pPr algn="ctr"/>
            <a:r>
              <a:rPr lang="en-ZA" b="1">
                <a:latin typeface="Arial Nova" panose="020B0504020202020204" pitchFamily="34" charset="0"/>
              </a:rPr>
              <a:t>Jesus het gesê: </a:t>
            </a:r>
          </a:p>
          <a:p>
            <a:pPr algn="ctr"/>
            <a:r>
              <a:rPr lang="en-ZA" b="1">
                <a:latin typeface="Arial Nova" panose="020B0504020202020204" pitchFamily="34" charset="0"/>
              </a:rPr>
              <a:t>Elkeen dan wat My sal bely voor die mense, hom sal Ek ook bely voor my Vader wat in die hemele is.</a:t>
            </a:r>
          </a:p>
          <a:p>
            <a:pPr algn="ctr"/>
            <a:r>
              <a:rPr lang="en-ZA" b="1">
                <a:latin typeface="Arial Nova" panose="020B0504020202020204" pitchFamily="34" charset="0"/>
              </a:rPr>
              <a:t>Maar elkeen wat My verloën voor die mense, hom sal Ek ook verloën voor my Vader wat in die hemele is.</a:t>
            </a:r>
          </a:p>
          <a:p>
            <a:pPr algn="ctr"/>
            <a:r>
              <a:rPr lang="en-ZA" b="1">
                <a:latin typeface="Arial Nova" panose="020B0504020202020204" pitchFamily="34" charset="0"/>
              </a:rPr>
              <a:t>(Matteus 10: 32 - 33). </a:t>
            </a:r>
          </a:p>
          <a:p>
            <a:pPr marL="0" marR="0" indent="0" algn="l">
              <a:lnSpc>
                <a:spcPct val="119000"/>
              </a:lnSpc>
              <a:spcBef>
                <a:spcPts val="0"/>
              </a:spcBef>
              <a:spcAft>
                <a:spcPts val="600"/>
              </a:spcAft>
            </a:pPr>
            <a:r>
              <a:rPr lang="en-US" sz="1000" kern="1400">
                <a:ln>
                  <a:noFill/>
                </a:ln>
                <a:solidFill>
                  <a:srgbClr val="000000"/>
                </a:solidFill>
                <a:effectLst/>
                <a:latin typeface="Calibri" panose="020F0502020204030204" pitchFamily="34" charset="0"/>
              </a:rPr>
              <a:t> </a:t>
            </a:r>
          </a:p>
        </p:txBody>
      </p:sp>
      <p:pic>
        <p:nvPicPr>
          <p:cNvPr id="7" name="Prent 4">
            <a:hlinkClick r:id="" action="ppaction://media"/>
            <a:extLst>
              <a:ext uri="{FF2B5EF4-FFF2-40B4-BE49-F238E27FC236}">
                <a16:creationId xmlns:a16="http://schemas.microsoft.com/office/drawing/2014/main" id="{3517B5D2-0FAC-4917-93EB-3342B1F7A70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57051" y="5678129"/>
            <a:ext cx="372011" cy="372011"/>
          </a:xfrm>
          <a:prstGeom prst="rect">
            <a:avLst/>
          </a:prstGeom>
        </p:spPr>
      </p:pic>
    </p:spTree>
    <p:extLst>
      <p:ext uri="{BB962C8B-B14F-4D97-AF65-F5344CB8AC3E}">
        <p14:creationId xmlns:p14="http://schemas.microsoft.com/office/powerpoint/2010/main" val="1236342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
                                  </p:stCondLst>
                                  <p:childTnLst>
                                    <p:set>
                                      <p:cBhvr>
                                        <p:cTn id="6" dur="1" fill="hold">
                                          <p:stCondLst>
                                            <p:cond delay="0"/>
                                          </p:stCondLst>
                                        </p:cTn>
                                        <p:tgtEl>
                                          <p:spTgt spid="8"/>
                                        </p:tgtEl>
                                        <p:attrNameLst>
                                          <p:attrName>style.visibility</p:attrName>
                                        </p:attrNameLst>
                                      </p:cBhvr>
                                      <p:to>
                                        <p:strVal val="visible"/>
                                      </p:to>
                                    </p:set>
                                    <p:anim calcmode="lin" valueType="num">
                                      <p:cBhvr>
                                        <p:cTn id="7" dur="1400" fill="hold"/>
                                        <p:tgtEl>
                                          <p:spTgt spid="8"/>
                                        </p:tgtEl>
                                        <p:attrNameLst>
                                          <p:attrName>ppt_w</p:attrName>
                                        </p:attrNameLst>
                                      </p:cBhvr>
                                      <p:tavLst>
                                        <p:tav tm="0">
                                          <p:val>
                                            <p:fltVal val="0"/>
                                          </p:val>
                                        </p:tav>
                                        <p:tav tm="100000">
                                          <p:val>
                                            <p:strVal val="#ppt_w"/>
                                          </p:val>
                                        </p:tav>
                                      </p:tavLst>
                                    </p:anim>
                                    <p:anim calcmode="lin" valueType="num">
                                      <p:cBhvr>
                                        <p:cTn id="8" dur="1400" fill="hold"/>
                                        <p:tgtEl>
                                          <p:spTgt spid="8"/>
                                        </p:tgtEl>
                                        <p:attrNameLst>
                                          <p:attrName>ppt_h</p:attrName>
                                        </p:attrNameLst>
                                      </p:cBhvr>
                                      <p:tavLst>
                                        <p:tav tm="0">
                                          <p:val>
                                            <p:fltVal val="0"/>
                                          </p:val>
                                        </p:tav>
                                        <p:tav tm="100000">
                                          <p:val>
                                            <p:strVal val="#ppt_h"/>
                                          </p:val>
                                        </p:tav>
                                      </p:tavLst>
                                    </p:anim>
                                    <p:animEffect transition="in" filter="fade">
                                      <p:cBhvr>
                                        <p:cTn id="9" dur="14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5746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92424">
                <p:cTn id="14" fill="hold" display="0">
                  <p:stCondLst>
                    <p:cond delay="indefinite"/>
                  </p:stCondLst>
                  <p:endCondLst>
                    <p:cond evt="onStopAudio" delay="0">
                      <p:tgtEl>
                        <p:sldTgt/>
                      </p:tgtEl>
                    </p:cond>
                  </p:endCondLst>
                </p:cTn>
                <p:tgtEl>
                  <p:spTgt spid="7"/>
                </p:tgtEl>
              </p:cMediaNode>
            </p:audio>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074" name="Picture 2">
            <a:extLst>
              <a:ext uri="{FF2B5EF4-FFF2-40B4-BE49-F238E27FC236}">
                <a16:creationId xmlns:a16="http://schemas.microsoft.com/office/drawing/2014/main" id="{4DCFA0A4-66BB-4658-80E9-566A85A5160E}"/>
              </a:ext>
            </a:extLst>
          </p:cNvPr>
          <p:cNvPicPr>
            <a:picLocks noChangeAspect="1" noChangeArrowheads="1"/>
          </p:cNvPicPr>
          <p:nvPr/>
        </p:nvPicPr>
        <p:blipFill>
          <a:blip r:embed="rId4">
            <a:lum bright="-10000"/>
            <a:alphaModFix amt="23000"/>
            <a:extLst>
              <a:ext uri="{28A0092B-C50C-407E-A947-70E740481C1C}">
                <a14:useLocalDpi xmlns:a14="http://schemas.microsoft.com/office/drawing/2010/main" val="0"/>
              </a:ext>
            </a:extLst>
          </a:blip>
          <a:srcRect t="21" b="21"/>
          <a:stretch>
            <a:fillRect/>
          </a:stretch>
        </p:blipFill>
        <p:spPr bwMode="auto">
          <a:xfrm>
            <a:off x="2027631"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5" name="Picture 3">
            <a:extLst>
              <a:ext uri="{FF2B5EF4-FFF2-40B4-BE49-F238E27FC236}">
                <a16:creationId xmlns:a16="http://schemas.microsoft.com/office/drawing/2014/main" id="{1A2ABC2B-4B8E-4667-A836-5D93B17B1E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2" r="102"/>
          <a:stretch>
            <a:fillRect/>
          </a:stretch>
        </p:blipFill>
        <p:spPr bwMode="auto">
          <a:xfrm>
            <a:off x="701797"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83A8CABF-C9ED-43E4-B406-5A126649694B}"/>
              </a:ext>
            </a:extLst>
          </p:cNvPr>
          <p:cNvSpPr txBox="1">
            <a:spLocks noChangeArrowheads="1"/>
          </p:cNvSpPr>
          <p:nvPr/>
        </p:nvSpPr>
        <p:spPr bwMode="auto">
          <a:xfrm>
            <a:off x="564660" y="106161"/>
            <a:ext cx="11375775" cy="4032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ZA" altLang="en-US" sz="2400" b="1">
                <a:solidFill>
                  <a:srgbClr val="000000"/>
                </a:solidFill>
                <a:latin typeface="Cooper Black" panose="0208090404030B020404" pitchFamily="18" charset="0"/>
              </a:rPr>
              <a:t>MET CHRISTUS GEKRUISIG</a:t>
            </a:r>
            <a:r>
              <a:rPr kumimoji="0" lang="en-ZA" altLang="en-US" sz="2400" b="1" i="0" u="none" strike="noStrike" cap="none" normalizeH="0" baseline="0">
                <a:ln>
                  <a:noFill/>
                </a:ln>
                <a:solidFill>
                  <a:srgbClr val="000000"/>
                </a:solidFill>
                <a:effectLst/>
                <a:latin typeface="Cooper Black" panose="0208090404030B020404" pitchFamily="18" charset="0"/>
              </a:rPr>
              <a:t> – </a:t>
            </a:r>
            <a:r>
              <a:rPr kumimoji="0" lang="en-ZA" altLang="en-US" sz="2400" b="1" i="0" u="none" strike="noStrike" cap="none" normalizeH="0" baseline="0">
                <a:ln>
                  <a:noFill/>
                </a:ln>
                <a:solidFill>
                  <a:srgbClr val="FF0000"/>
                </a:solidFill>
                <a:effectLst/>
                <a:latin typeface="Cooper Black" panose="0208090404030B020404" pitchFamily="18" charset="0"/>
              </a:rPr>
              <a:t>HOEKOM IS DIE KERK BUITE DIE HART?</a:t>
            </a:r>
            <a:endParaRPr kumimoji="0" lang="en-US" altLang="en-US" sz="2400" b="0" i="0" u="none" strike="noStrike" cap="none" normalizeH="0" baseline="0">
              <a:ln>
                <a:noFill/>
              </a:ln>
              <a:solidFill>
                <a:srgbClr val="FF0000"/>
              </a:solidFill>
              <a:effectLst/>
              <a:latin typeface="Arial" panose="020B0604020202020204" pitchFamily="34" charset="0"/>
            </a:endParaRPr>
          </a:p>
        </p:txBody>
      </p:sp>
      <p:sp>
        <p:nvSpPr>
          <p:cNvPr id="8" name="TextBox 7">
            <a:extLst>
              <a:ext uri="{FF2B5EF4-FFF2-40B4-BE49-F238E27FC236}">
                <a16:creationId xmlns:a16="http://schemas.microsoft.com/office/drawing/2014/main" id="{5FE2BA2D-752D-4064-9080-A7FF5EDCF473}"/>
              </a:ext>
            </a:extLst>
          </p:cNvPr>
          <p:cNvSpPr txBox="1"/>
          <p:nvPr/>
        </p:nvSpPr>
        <p:spPr>
          <a:xfrm>
            <a:off x="4712790" y="781809"/>
            <a:ext cx="6777413" cy="5152564"/>
          </a:xfrm>
          <a:prstGeom prst="rect">
            <a:avLst/>
          </a:prstGeom>
          <a:noFill/>
        </p:spPr>
        <p:txBody>
          <a:bodyPr wrap="square">
            <a:spAutoFit/>
          </a:bodyPr>
          <a:lstStyle/>
          <a:p>
            <a:pPr algn="ctr">
              <a:lnSpc>
                <a:spcPct val="115000"/>
              </a:lnSpc>
            </a:pPr>
            <a:r>
              <a:rPr lang="en-GB" b="1">
                <a:latin typeface="Arial Nova" panose="020B0504020202020204" pitchFamily="34" charset="0"/>
              </a:rPr>
              <a:t>Daar is baie sogenaamde Christene wat in kerke bid en deelneem aan die nagmaal van die Here, en liedere sing tot lof van God, en tog is hulle gedurig besig om die Here Jesus deur hulle dade opnuut te kruisig. </a:t>
            </a:r>
            <a:r>
              <a:rPr lang="en-US" sz="1800" b="1">
                <a:solidFill>
                  <a:srgbClr val="333333"/>
                </a:solidFill>
                <a:effectLst/>
                <a:latin typeface="Arial Nova" panose="020B0504020202020204" pitchFamily="34" charset="0"/>
                <a:ea typeface="Times New Roman" panose="02020603050405020304" pitchFamily="18" charset="0"/>
              </a:rPr>
              <a:t>(lees Hebreërs 6: 6). </a:t>
            </a:r>
          </a:p>
          <a:p>
            <a:pPr algn="ctr">
              <a:lnSpc>
                <a:spcPct val="115000"/>
              </a:lnSpc>
            </a:pPr>
            <a:endParaRPr lang="en-US" sz="1800" b="1">
              <a:solidFill>
                <a:srgbClr val="333333"/>
              </a:solidFill>
              <a:effectLst/>
              <a:latin typeface="Arial Nova" panose="020B0504020202020204" pitchFamily="34" charset="0"/>
              <a:ea typeface="Times New Roman" panose="02020603050405020304" pitchFamily="18" charset="0"/>
            </a:endParaRPr>
          </a:p>
          <a:p>
            <a:pPr algn="ctr"/>
            <a:r>
              <a:rPr lang="en-GB" b="1">
                <a:latin typeface="Arial Nova" panose="020B0504020202020204" pitchFamily="34" charset="0"/>
              </a:rPr>
              <a:t>Die mens is oor die algemeen gretig om al die seëninge van God te ontvang, al die reën en al die sonskyn, maar hulle wil hulleself nie onderwerp aan die heerskappy van God nie. Vir baie is God maar net goed genoeg om na te hardloop in tye van moeilikheid en bekommernis.</a:t>
            </a:r>
            <a:endParaRPr lang="en-ZA" b="1">
              <a:latin typeface="Arial Nova" panose="020B0504020202020204" pitchFamily="34" charset="0"/>
            </a:endParaRPr>
          </a:p>
          <a:p>
            <a:pPr algn="ctr">
              <a:lnSpc>
                <a:spcPct val="115000"/>
              </a:lnSpc>
            </a:pPr>
            <a:endParaRPr lang="en-US" b="1">
              <a:solidFill>
                <a:srgbClr val="333333"/>
              </a:solidFill>
              <a:latin typeface="Arial Nova" panose="020B0504020202020204" pitchFamily="34" charset="0"/>
              <a:ea typeface="Times New Roman" panose="02020603050405020304" pitchFamily="18" charset="0"/>
            </a:endParaRPr>
          </a:p>
          <a:p>
            <a:pPr algn="ctr">
              <a:lnSpc>
                <a:spcPct val="115000"/>
              </a:lnSpc>
            </a:pPr>
            <a:endParaRPr lang="en-US" b="1">
              <a:solidFill>
                <a:srgbClr val="333333"/>
              </a:solidFill>
              <a:latin typeface="Arial Nova" panose="020B0504020202020204" pitchFamily="34" charset="0"/>
              <a:ea typeface="Times New Roman" panose="02020603050405020304" pitchFamily="18" charset="0"/>
            </a:endParaRPr>
          </a:p>
          <a:p>
            <a:pPr algn="ctr">
              <a:lnSpc>
                <a:spcPct val="115000"/>
              </a:lnSpc>
            </a:pPr>
            <a:r>
              <a:rPr lang="en-US" b="1">
                <a:effectLst/>
                <a:latin typeface="Arial Nova" panose="020B0504020202020204" pitchFamily="34" charset="0"/>
                <a:ea typeface="Times New Roman" panose="02020603050405020304" pitchFamily="18" charset="0"/>
              </a:rPr>
              <a:t>“</a:t>
            </a:r>
            <a:r>
              <a:rPr lang="nl-NL" b="1">
                <a:latin typeface="Arial Nova" panose="020B0504020202020204" pitchFamily="34" charset="0"/>
              </a:rPr>
              <a:t>Nie elkeen wat vir My sê: Here, Here! sal ingaan in die koninkryk van die hemele nie, maar hy wat die wil doen van my Vader wat in die hemele is.</a:t>
            </a:r>
            <a:r>
              <a:rPr lang="en-US" b="1">
                <a:effectLst/>
                <a:latin typeface="Arial Nova" panose="020B0504020202020204" pitchFamily="34" charset="0"/>
                <a:ea typeface="Times New Roman" panose="02020603050405020304" pitchFamily="18" charset="0"/>
              </a:rPr>
              <a:t>” </a:t>
            </a:r>
          </a:p>
          <a:p>
            <a:pPr algn="ctr">
              <a:lnSpc>
                <a:spcPct val="115000"/>
              </a:lnSpc>
            </a:pPr>
            <a:r>
              <a:rPr lang="en-US" b="1">
                <a:effectLst/>
                <a:latin typeface="Arial Nova" panose="020B0504020202020204" pitchFamily="34" charset="0"/>
                <a:ea typeface="Times New Roman" panose="02020603050405020304" pitchFamily="18" charset="0"/>
              </a:rPr>
              <a:t>(lees Matteus 7: 21 - 27).</a:t>
            </a:r>
            <a:endParaRPr lang="en-ZA" b="1">
              <a:effectLst/>
              <a:latin typeface="Arial Nova" panose="020B0504020202020204" pitchFamily="34" charset="0"/>
              <a:ea typeface="Times New Roman" panose="02020603050405020304" pitchFamily="18" charset="0"/>
            </a:endParaRPr>
          </a:p>
          <a:p>
            <a:pPr marL="0" marR="0" indent="0" algn="l">
              <a:lnSpc>
                <a:spcPct val="119000"/>
              </a:lnSpc>
              <a:spcBef>
                <a:spcPts val="0"/>
              </a:spcBef>
              <a:spcAft>
                <a:spcPts val="600"/>
              </a:spcAft>
            </a:pPr>
            <a:r>
              <a:rPr lang="en-US" sz="1000" kern="1400">
                <a:ln>
                  <a:noFill/>
                </a:ln>
                <a:solidFill>
                  <a:srgbClr val="000000"/>
                </a:solidFill>
                <a:effectLst/>
                <a:latin typeface="Calibri" panose="020F0502020204030204" pitchFamily="34" charset="0"/>
              </a:rPr>
              <a:t> </a:t>
            </a:r>
          </a:p>
        </p:txBody>
      </p:sp>
      <p:pic>
        <p:nvPicPr>
          <p:cNvPr id="6" name="Prent 4 kerk">
            <a:hlinkClick r:id="" action="ppaction://media"/>
            <a:extLst>
              <a:ext uri="{FF2B5EF4-FFF2-40B4-BE49-F238E27FC236}">
                <a16:creationId xmlns:a16="http://schemas.microsoft.com/office/drawing/2014/main" id="{838DF57A-A921-471D-A34F-8AF06FD6B09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68950" y="5683527"/>
            <a:ext cx="400594" cy="400594"/>
          </a:xfrm>
          <a:prstGeom prst="rect">
            <a:avLst/>
          </a:prstGeom>
        </p:spPr>
      </p:pic>
    </p:spTree>
    <p:extLst>
      <p:ext uri="{BB962C8B-B14F-4D97-AF65-F5344CB8AC3E}">
        <p14:creationId xmlns:p14="http://schemas.microsoft.com/office/powerpoint/2010/main" val="2987762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4850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4098" name="Picture 2">
            <a:extLst>
              <a:ext uri="{FF2B5EF4-FFF2-40B4-BE49-F238E27FC236}">
                <a16:creationId xmlns:a16="http://schemas.microsoft.com/office/drawing/2014/main" id="{6194FA1B-2E97-495F-9375-BF2848C03F98}"/>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14" b="14"/>
          <a:stretch>
            <a:fillRect/>
          </a:stretch>
        </p:blipFill>
        <p:spPr bwMode="auto">
          <a:xfrm>
            <a:off x="2003038"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099" name="Picture 3">
            <a:extLst>
              <a:ext uri="{FF2B5EF4-FFF2-40B4-BE49-F238E27FC236}">
                <a16:creationId xmlns:a16="http://schemas.microsoft.com/office/drawing/2014/main" id="{6087EEF2-E952-4441-892A-41890C337B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28" r="528"/>
          <a:stretch>
            <a:fillRect/>
          </a:stretch>
        </p:blipFill>
        <p:spPr bwMode="auto">
          <a:xfrm>
            <a:off x="663136"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16E63B80-5BB2-4B0C-8719-3B0E4E9B08A7}"/>
              </a:ext>
            </a:extLst>
          </p:cNvPr>
          <p:cNvSpPr txBox="1">
            <a:spLocks noChangeArrowheads="1"/>
          </p:cNvSpPr>
          <p:nvPr/>
        </p:nvSpPr>
        <p:spPr bwMode="auto">
          <a:xfrm>
            <a:off x="3993818" y="102280"/>
            <a:ext cx="3789363" cy="3683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DIE TEMPEL VAN GOD</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934580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4098" name="Picture 2">
            <a:extLst>
              <a:ext uri="{FF2B5EF4-FFF2-40B4-BE49-F238E27FC236}">
                <a16:creationId xmlns:a16="http://schemas.microsoft.com/office/drawing/2014/main" id="{6194FA1B-2E97-495F-9375-BF2848C03F98}"/>
              </a:ext>
            </a:extLst>
          </p:cNvPr>
          <p:cNvPicPr>
            <a:picLocks noChangeAspect="1" noChangeArrowheads="1"/>
          </p:cNvPicPr>
          <p:nvPr/>
        </p:nvPicPr>
        <p:blipFill>
          <a:blip r:embed="rId4">
            <a:alphaModFix amt="18000"/>
            <a:extLst>
              <a:ext uri="{28A0092B-C50C-407E-A947-70E740481C1C}">
                <a14:useLocalDpi xmlns:a14="http://schemas.microsoft.com/office/drawing/2010/main" val="0"/>
              </a:ext>
            </a:extLst>
          </a:blip>
          <a:srcRect t="14" b="14"/>
          <a:stretch>
            <a:fillRect/>
          </a:stretch>
        </p:blipFill>
        <p:spPr bwMode="auto">
          <a:xfrm>
            <a:off x="2003038"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099" name="Picture 3">
            <a:extLst>
              <a:ext uri="{FF2B5EF4-FFF2-40B4-BE49-F238E27FC236}">
                <a16:creationId xmlns:a16="http://schemas.microsoft.com/office/drawing/2014/main" id="{6087EEF2-E952-4441-892A-41890C337B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28" r="528"/>
          <a:stretch>
            <a:fillRect/>
          </a:stretch>
        </p:blipFill>
        <p:spPr bwMode="auto">
          <a:xfrm>
            <a:off x="663136"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8" name="TextBox 7">
            <a:extLst>
              <a:ext uri="{FF2B5EF4-FFF2-40B4-BE49-F238E27FC236}">
                <a16:creationId xmlns:a16="http://schemas.microsoft.com/office/drawing/2014/main" id="{AC169028-8CFE-4268-AC4D-12A04713662F}"/>
              </a:ext>
            </a:extLst>
          </p:cNvPr>
          <p:cNvSpPr txBox="1"/>
          <p:nvPr/>
        </p:nvSpPr>
        <p:spPr>
          <a:xfrm>
            <a:off x="4686860" y="778635"/>
            <a:ext cx="6780628" cy="5511124"/>
          </a:xfrm>
          <a:prstGeom prst="rect">
            <a:avLst/>
          </a:prstGeom>
          <a:noFill/>
        </p:spPr>
        <p:txBody>
          <a:bodyPr wrap="square">
            <a:spAutoFit/>
          </a:bodyPr>
          <a:lstStyle/>
          <a:p>
            <a:pPr algn="ctr"/>
            <a:r>
              <a:rPr lang="en-ZA" b="1">
                <a:latin typeface="Arial Nova" panose="020B0504020202020204" pitchFamily="34" charset="0"/>
              </a:rPr>
              <a:t>Hierdie prentjie toon die rein en gesuiwerde hart van die sondaar wat deur God se genade en barmhartigheid gered is.</a:t>
            </a:r>
          </a:p>
          <a:p>
            <a:pPr algn="ctr"/>
            <a:r>
              <a:rPr lang="en-ZA" b="1">
                <a:latin typeface="Arial Nova" panose="020B0504020202020204" pitchFamily="34" charset="0"/>
              </a:rPr>
              <a:t> </a:t>
            </a:r>
          </a:p>
          <a:p>
            <a:pPr algn="ctr"/>
            <a:r>
              <a:rPr lang="en-ZA" b="1">
                <a:latin typeface="Arial Nova" panose="020B0504020202020204" pitchFamily="34" charset="0"/>
              </a:rPr>
              <a:t>Die hart het nou 'n ware tempel van God geword. Sonde is uitgedrywe. In plaas van die verskillende diere wat deur Satan, die vader van die leuen beheer word, sien ons die Heilige Gees, die Gees van die Waarheid, nou in die hart woon.</a:t>
            </a:r>
          </a:p>
          <a:p>
            <a:pPr marL="0" marR="0" indent="0" algn="ctr">
              <a:lnSpc>
                <a:spcPct val="125000"/>
              </a:lnSpc>
              <a:spcBef>
                <a:spcPts val="0"/>
              </a:spcBef>
              <a:spcAft>
                <a:spcPts val="0"/>
              </a:spcAft>
            </a:pPr>
            <a:endParaRPr lang="en-US" b="1"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endParaRPr lang="en-US" sz="800" b="1" kern="1400">
              <a:ln>
                <a:noFill/>
              </a:ln>
              <a:solidFill>
                <a:srgbClr val="000000"/>
              </a:solidFill>
              <a:effectLst/>
              <a:latin typeface="Arial Nova" panose="020B0504020202020204" pitchFamily="34" charset="0"/>
            </a:endParaRPr>
          </a:p>
          <a:p>
            <a:pPr algn="ctr"/>
            <a:r>
              <a:rPr lang="en-ZA" b="1">
                <a:latin typeface="Arial Nova" panose="020B0504020202020204" pitchFamily="34" charset="0"/>
              </a:rPr>
              <a:t>In plaas daarvan om die broeiplek van die sonde te wees, </a:t>
            </a:r>
          </a:p>
          <a:p>
            <a:pPr algn="ctr"/>
            <a:r>
              <a:rPr lang="en-ZA" b="1">
                <a:latin typeface="Arial Nova" panose="020B0504020202020204" pitchFamily="34" charset="0"/>
              </a:rPr>
              <a:t>het die hart 'n pragtige boom  geword </a:t>
            </a:r>
          </a:p>
          <a:p>
            <a:pPr algn="ctr"/>
            <a:r>
              <a:rPr lang="en-ZA" b="1">
                <a:latin typeface="Arial Nova" panose="020B0504020202020204" pitchFamily="34" charset="0"/>
              </a:rPr>
              <a:t>wat die vrugte van die Gees dra:</a:t>
            </a:r>
          </a:p>
          <a:p>
            <a:pPr algn="ctr"/>
            <a:endParaRPr lang="en-ZA" sz="800" b="1">
              <a:latin typeface="Arial Nova" panose="020B0504020202020204" pitchFamily="34" charset="0"/>
            </a:endParaRPr>
          </a:p>
          <a:p>
            <a:pPr algn="ctr"/>
            <a:r>
              <a:rPr lang="en-ZA" b="1">
                <a:latin typeface="Arial Nova" panose="020B0504020202020204" pitchFamily="34" charset="0"/>
              </a:rPr>
              <a:t>“Maar die vrug van die Gees is </a:t>
            </a:r>
          </a:p>
          <a:p>
            <a:pPr algn="ctr"/>
            <a:r>
              <a:rPr lang="en-ZA" b="1">
                <a:latin typeface="Arial Nova" panose="020B0504020202020204" pitchFamily="34" charset="0"/>
              </a:rPr>
              <a:t>liefde, blydskap, vrede, lankmoedigheid, vriendelikheid, goedheid, getrouheid, sagmoedigheid, selfbeheersing. </a:t>
            </a:r>
          </a:p>
          <a:p>
            <a:pPr algn="ctr"/>
            <a:r>
              <a:rPr lang="en-ZA" b="1">
                <a:latin typeface="Arial Nova" panose="020B0504020202020204" pitchFamily="34" charset="0"/>
              </a:rPr>
              <a:t>Teen sulke dinge is die wet nie.”</a:t>
            </a:r>
          </a:p>
          <a:p>
            <a:pPr algn="ctr"/>
            <a:r>
              <a:rPr lang="en-ZA" b="1">
                <a:latin typeface="Arial Nova" panose="020B0504020202020204" pitchFamily="34" charset="0"/>
              </a:rPr>
              <a:t>(Galasiërs 5: 22 - 23).     </a:t>
            </a:r>
            <a:r>
              <a:rPr lang="en-ZA"/>
              <a:t>      </a:t>
            </a:r>
          </a:p>
          <a:p>
            <a:pPr marL="0" marR="0" indent="0" algn="l">
              <a:lnSpc>
                <a:spcPct val="119000"/>
              </a:lnSpc>
              <a:spcBef>
                <a:spcPts val="0"/>
              </a:spcBef>
              <a:spcAft>
                <a:spcPts val="600"/>
              </a:spcAft>
            </a:pPr>
            <a:r>
              <a:rPr lang="en-US" sz="1000" kern="1400">
                <a:ln>
                  <a:noFill/>
                </a:ln>
                <a:solidFill>
                  <a:srgbClr val="000000"/>
                </a:solidFill>
                <a:effectLst/>
                <a:latin typeface="Calibri" panose="020F0502020204030204" pitchFamily="34" charset="0"/>
              </a:rPr>
              <a:t> </a:t>
            </a:r>
          </a:p>
        </p:txBody>
      </p:sp>
      <p:sp>
        <p:nvSpPr>
          <p:cNvPr id="9" name="Text Box 4">
            <a:extLst>
              <a:ext uri="{FF2B5EF4-FFF2-40B4-BE49-F238E27FC236}">
                <a16:creationId xmlns:a16="http://schemas.microsoft.com/office/drawing/2014/main" id="{57D1B38D-53E3-4B99-9F55-175D4A9E2D32}"/>
              </a:ext>
            </a:extLst>
          </p:cNvPr>
          <p:cNvSpPr txBox="1">
            <a:spLocks noChangeArrowheads="1"/>
          </p:cNvSpPr>
          <p:nvPr/>
        </p:nvSpPr>
        <p:spPr bwMode="auto">
          <a:xfrm>
            <a:off x="3993818" y="102280"/>
            <a:ext cx="3789363" cy="3683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DIE TEMPEL VAN GOD</a:t>
            </a:r>
            <a:endParaRPr kumimoji="0" lang="en-US" altLang="en-US" sz="2400" b="0" i="0" u="none" strike="noStrike" cap="none" normalizeH="0" baseline="0">
              <a:ln>
                <a:noFill/>
              </a:ln>
              <a:solidFill>
                <a:schemeClr val="tx1"/>
              </a:solidFill>
              <a:effectLst/>
              <a:latin typeface="Arial" panose="020B0604020202020204" pitchFamily="34" charset="0"/>
            </a:endParaRPr>
          </a:p>
        </p:txBody>
      </p:sp>
      <p:pic>
        <p:nvPicPr>
          <p:cNvPr id="4" name="Prent 5">
            <a:hlinkClick r:id="" action="ppaction://media"/>
            <a:extLst>
              <a:ext uri="{FF2B5EF4-FFF2-40B4-BE49-F238E27FC236}">
                <a16:creationId xmlns:a16="http://schemas.microsoft.com/office/drawing/2014/main" id="{E6812AD1-8ACF-4C43-AF4D-48E1234CCDA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38200" y="5617700"/>
            <a:ext cx="435429" cy="435429"/>
          </a:xfrm>
          <a:prstGeom prst="rect">
            <a:avLst/>
          </a:prstGeom>
        </p:spPr>
      </p:pic>
    </p:spTree>
    <p:extLst>
      <p:ext uri="{BB962C8B-B14F-4D97-AF65-F5344CB8AC3E}">
        <p14:creationId xmlns:p14="http://schemas.microsoft.com/office/powerpoint/2010/main" val="2208625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4822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4"/>
                </p:tgtEl>
              </p:cMediaNode>
            </p:audio>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4">
            <a:alphaModFix amt="28000"/>
            <a:extLst>
              <a:ext uri="{28A0092B-C50C-407E-A947-70E740481C1C}">
                <a14:useLocalDpi xmlns:a14="http://schemas.microsoft.com/office/drawing/2010/main" val="0"/>
              </a:ext>
            </a:extLst>
          </a:blip>
          <a:srcRect l="24" r="24"/>
          <a:stretch>
            <a:fillRect/>
          </a:stretch>
        </p:blipFill>
        <p:spPr bwMode="auto">
          <a:xfrm>
            <a:off x="701964" y="601363"/>
            <a:ext cx="11018445" cy="542646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12">
            <a:extLst>
              <a:ext uri="{FF2B5EF4-FFF2-40B4-BE49-F238E27FC236}">
                <a16:creationId xmlns:a16="http://schemas.microsoft.com/office/drawing/2014/main" id="{935B1ACF-2DB8-4F42-858B-695180F1FB65}"/>
              </a:ext>
            </a:extLst>
          </p:cNvPr>
          <p:cNvSpPr txBox="1">
            <a:spLocks noChangeArrowheads="1"/>
          </p:cNvSpPr>
          <p:nvPr/>
        </p:nvSpPr>
        <p:spPr bwMode="auto">
          <a:xfrm>
            <a:off x="4347539" y="886449"/>
            <a:ext cx="6781372" cy="53701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lnSpc>
                <a:spcPct val="115000"/>
              </a:lnSpc>
            </a:pPr>
            <a:r>
              <a:rPr lang="en-GB" sz="1800" b="1">
                <a:solidFill>
                  <a:srgbClr val="181717"/>
                </a:solidFill>
                <a:effectLst/>
                <a:latin typeface="Arial Nova" panose="020B0504020202020204" pitchFamily="34" charset="0"/>
                <a:ea typeface="Arial" panose="020B0604020202020204" pitchFamily="34" charset="0"/>
                <a:cs typeface="Arial" panose="020B0604020202020204" pitchFamily="34" charset="0"/>
              </a:rPr>
              <a:t>Hierdie boekie het in 1732 in Frankryk ontstaan, was hersien en oorgeskryf vir die sendingvelde van Afrika deur </a:t>
            </a:r>
          </a:p>
          <a:p>
            <a:pPr algn="ctr">
              <a:lnSpc>
                <a:spcPct val="115000"/>
              </a:lnSpc>
            </a:pPr>
            <a:r>
              <a:rPr lang="en-GB" sz="1800" b="1">
                <a:solidFill>
                  <a:srgbClr val="181717"/>
                </a:solidFill>
                <a:effectLst/>
                <a:latin typeface="Arial Nova" panose="020B0504020202020204" pitchFamily="34" charset="0"/>
                <a:ea typeface="Arial" panose="020B0604020202020204" pitchFamily="34" charset="0"/>
                <a:cs typeface="Arial" panose="020B0604020202020204" pitchFamily="34" charset="0"/>
              </a:rPr>
              <a:t>Eerw. J.R. Gschwend in 1929, en is sedertdien vertaal en onder kopiereg in meer as 538 inboorlingtale gedruk deur All Nations Gospel Publishers wat dit vandag </a:t>
            </a:r>
            <a:r>
              <a:rPr lang="en-GB" b="1">
                <a:solidFill>
                  <a:srgbClr val="181717"/>
                </a:solidFill>
                <a:latin typeface="Arial Nova" panose="020B0504020202020204" pitchFamily="34" charset="0"/>
                <a:ea typeface="Arial" panose="020B0604020202020204" pitchFamily="34" charset="0"/>
                <a:cs typeface="Arial" panose="020B0604020202020204" pitchFamily="34" charset="0"/>
              </a:rPr>
              <a:t>in</a:t>
            </a:r>
            <a:r>
              <a:rPr lang="en-GB" sz="1800" b="1">
                <a:solidFill>
                  <a:srgbClr val="181717"/>
                </a:solidFill>
                <a:effectLst/>
                <a:latin typeface="Arial Nova" panose="020B0504020202020204" pitchFamily="34" charset="0"/>
                <a:ea typeface="Arial" panose="020B0604020202020204" pitchFamily="34" charset="0"/>
                <a:cs typeface="Arial" panose="020B0604020202020204" pitchFamily="34" charset="0"/>
              </a:rPr>
              <a:t> </a:t>
            </a:r>
          </a:p>
          <a:p>
            <a:pPr algn="ctr">
              <a:lnSpc>
                <a:spcPct val="115000"/>
              </a:lnSpc>
            </a:pPr>
            <a:r>
              <a:rPr lang="en-GB" sz="1800" b="1">
                <a:solidFill>
                  <a:srgbClr val="181717"/>
                </a:solidFill>
                <a:effectLst/>
                <a:latin typeface="Arial Nova" panose="020B0504020202020204" pitchFamily="34" charset="0"/>
                <a:ea typeface="Arial" panose="020B0604020202020204" pitchFamily="34" charset="0"/>
                <a:cs typeface="Arial" panose="020B0604020202020204" pitchFamily="34" charset="0"/>
              </a:rPr>
              <a:t>127 sendinglande versprei. </a:t>
            </a:r>
            <a:endParaRPr lang="en-ZA" b="1">
              <a:solidFill>
                <a:srgbClr val="333333"/>
              </a:solidFill>
              <a:latin typeface="Arial Nova" panose="020B0504020202020204" pitchFamily="34" charset="0"/>
              <a:ea typeface="Times New Roman" panose="02020603050405020304" pitchFamily="18" charset="0"/>
            </a:endParaRPr>
          </a:p>
          <a:p>
            <a:pPr algn="ctr">
              <a:lnSpc>
                <a:spcPct val="115000"/>
              </a:lnSpc>
            </a:pPr>
            <a:endParaRPr lang="en-ZA" b="1">
              <a:solidFill>
                <a:srgbClr val="333333"/>
              </a:solidFill>
              <a:latin typeface="Arial Nova" panose="020B0504020202020204" pitchFamily="34" charset="0"/>
              <a:ea typeface="Times New Roman" panose="02020603050405020304" pitchFamily="18" charset="0"/>
            </a:endParaRPr>
          </a:p>
          <a:p>
            <a:pPr algn="ctr">
              <a:lnSpc>
                <a:spcPct val="115000"/>
              </a:lnSpc>
            </a:pPr>
            <a:r>
              <a:rPr lang="en-GB" sz="1800" b="1">
                <a:solidFill>
                  <a:srgbClr val="181717"/>
                </a:solidFill>
                <a:effectLst/>
                <a:latin typeface="Arial Nova" panose="020B0504020202020204" pitchFamily="34" charset="0"/>
                <a:ea typeface="Arial" panose="020B0604020202020204" pitchFamily="34" charset="0"/>
                <a:cs typeface="Arial" panose="020B0604020202020204" pitchFamily="34" charset="0"/>
              </a:rPr>
              <a:t>Mense van alle tale, klasse en godsdienste word deur hierdie boekie gelei om die diep geestelike waarheid en betekenis van God se boodskap aan die mens te ervaar, soos deur die profeet Esegiël 586 jaar voor Christus verkondig, </a:t>
            </a:r>
          </a:p>
          <a:p>
            <a:pPr algn="ctr">
              <a:lnSpc>
                <a:spcPct val="115000"/>
              </a:lnSpc>
            </a:pPr>
            <a:endParaRPr lang="en-GB" b="1">
              <a:solidFill>
                <a:srgbClr val="181717"/>
              </a:solidFill>
              <a:latin typeface="Arial Nova" panose="020B0504020202020204" pitchFamily="34" charset="0"/>
              <a:ea typeface="Arial" panose="020B0604020202020204" pitchFamily="34" charset="0"/>
              <a:cs typeface="Arial" panose="020B0604020202020204" pitchFamily="34" charset="0"/>
            </a:endParaRPr>
          </a:p>
          <a:p>
            <a:pPr algn="ctr">
              <a:lnSpc>
                <a:spcPct val="115000"/>
              </a:lnSpc>
            </a:pPr>
            <a:r>
              <a:rPr lang="en-GB" sz="1800" b="1">
                <a:solidFill>
                  <a:srgbClr val="181717"/>
                </a:solidFill>
                <a:effectLst/>
                <a:latin typeface="Arial Nova" panose="020B0504020202020204" pitchFamily="34" charset="0"/>
                <a:ea typeface="Arial" panose="020B0604020202020204" pitchFamily="34" charset="0"/>
                <a:cs typeface="Arial" panose="020B0604020202020204" pitchFamily="34" charset="0"/>
              </a:rPr>
              <a:t>“Ek sal julle ’n nuwe hart en ’n nuwe gees gee ..... dan sal julle my volk wees, en Ek sal julle God wees!” </a:t>
            </a:r>
          </a:p>
          <a:p>
            <a:pPr algn="ctr">
              <a:lnSpc>
                <a:spcPct val="115000"/>
              </a:lnSpc>
            </a:pPr>
            <a:r>
              <a:rPr lang="en-GB" sz="1800" b="1">
                <a:solidFill>
                  <a:srgbClr val="181717"/>
                </a:solidFill>
                <a:effectLst/>
                <a:latin typeface="Arial Nova" panose="020B0504020202020204" pitchFamily="34" charset="0"/>
                <a:ea typeface="Arial" panose="020B0604020202020204" pitchFamily="34" charset="0"/>
                <a:cs typeface="Arial" panose="020B0604020202020204" pitchFamily="34" charset="0"/>
              </a:rPr>
              <a:t>Esegiël 36 : 26 - 28.</a:t>
            </a:r>
            <a:r>
              <a:rPr lang="en-US" sz="1800" kern="1400">
                <a:ln>
                  <a:noFill/>
                </a:ln>
                <a:solidFill>
                  <a:srgbClr val="000000"/>
                </a:solidFill>
                <a:effectLst/>
                <a:latin typeface="Calibri" panose="020F0502020204030204" pitchFamily="34" charset="0"/>
              </a:rPr>
              <a:t> </a:t>
            </a:r>
          </a:p>
          <a:p>
            <a:pPr marL="0" marR="0" indent="0" algn="ctr">
              <a:lnSpc>
                <a:spcPct val="119000"/>
              </a:lnSpc>
              <a:spcBef>
                <a:spcPts val="0"/>
              </a:spcBef>
              <a:spcAft>
                <a:spcPts val="600"/>
              </a:spcAft>
            </a:pPr>
            <a:r>
              <a:rPr lang="en-US" sz="1800" kern="1400">
                <a:ln>
                  <a:noFill/>
                </a:ln>
                <a:solidFill>
                  <a:srgbClr val="000000"/>
                </a:solidFill>
                <a:effectLst/>
                <a:latin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 name="Picture 2" descr="A picture containing text&#10;&#10;Description automatically generated">
            <a:extLst>
              <a:ext uri="{FF2B5EF4-FFF2-40B4-BE49-F238E27FC236}">
                <a16:creationId xmlns:a16="http://schemas.microsoft.com/office/drawing/2014/main" id="{F1B3CFE0-F322-4344-A279-5757CDC5F3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104" y="2455785"/>
            <a:ext cx="3186670" cy="3395459"/>
          </a:xfrm>
          <a:prstGeom prst="rect">
            <a:avLst/>
          </a:prstGeom>
          <a:ln w="12700">
            <a:solidFill>
              <a:srgbClr val="000000"/>
            </a:solidFill>
          </a:ln>
        </p:spPr>
      </p:pic>
      <p:sp>
        <p:nvSpPr>
          <p:cNvPr id="8" name="Text Box 11">
            <a:extLst>
              <a:ext uri="{FF2B5EF4-FFF2-40B4-BE49-F238E27FC236}">
                <a16:creationId xmlns:a16="http://schemas.microsoft.com/office/drawing/2014/main" id="{DCD56913-A519-49D0-91FB-40B39569BD1D}"/>
              </a:ext>
            </a:extLst>
          </p:cNvPr>
          <p:cNvSpPr txBox="1">
            <a:spLocks noChangeArrowheads="1"/>
          </p:cNvSpPr>
          <p:nvPr/>
        </p:nvSpPr>
        <p:spPr bwMode="auto">
          <a:xfrm>
            <a:off x="4263539" y="99391"/>
            <a:ext cx="3249922"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Cooper Black" panose="0208090404030B020404" pitchFamily="18" charset="0"/>
              </a:rPr>
              <a:t>DIE MENS SE HART</a:t>
            </a:r>
          </a:p>
        </p:txBody>
      </p:sp>
      <p:pic>
        <p:nvPicPr>
          <p:cNvPr id="2" name="Int 1">
            <a:hlinkClick r:id="" action="ppaction://media"/>
            <a:extLst>
              <a:ext uri="{FF2B5EF4-FFF2-40B4-BE49-F238E27FC236}">
                <a16:creationId xmlns:a16="http://schemas.microsoft.com/office/drawing/2014/main" id="{2E66C1A7-3AE1-404E-A508-5B04CA0DA1E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3990" y="5607602"/>
            <a:ext cx="356419" cy="356419"/>
          </a:xfrm>
          <a:prstGeom prst="rect">
            <a:avLst/>
          </a:prstGeom>
        </p:spPr>
      </p:pic>
    </p:spTree>
    <p:extLst>
      <p:ext uri="{BB962C8B-B14F-4D97-AF65-F5344CB8AC3E}">
        <p14:creationId xmlns:p14="http://schemas.microsoft.com/office/powerpoint/2010/main" val="26871358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9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D1E6DD5-3087-4EAD-A641-A3F6AFA4E44A}"/>
              </a:ext>
            </a:extLst>
          </p:cNvPr>
          <p:cNvSpPr txBox="1"/>
          <p:nvPr/>
        </p:nvSpPr>
        <p:spPr>
          <a:xfrm>
            <a:off x="553232" y="207176"/>
            <a:ext cx="11085535" cy="784830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Arial" panose="020B0604020202020204" pitchFamily="34" charset="0"/>
                <a:ea typeface="Arial" panose="020B0604020202020204" pitchFamily="34" charset="0"/>
                <a:cs typeface="+mn-cs"/>
              </a:rPr>
              <a:t>HOE OM DIE NUWE LEWE TE BEOEFEN</a:t>
            </a:r>
            <a:endParaRPr kumimoji="0" lang="en-ZA" sz="2800" b="0" i="0" u="none" strike="noStrike" kern="1200" cap="none" spc="0" normalizeH="0" baseline="0" noProof="0">
              <a:ln>
                <a:noFill/>
              </a:ln>
              <a:solidFill>
                <a:srgbClr val="FF0000"/>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Nova" panose="020B0504020202020204" pitchFamily="34" charset="0"/>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Arial" panose="020B0604020202020204" pitchFamily="34" charset="0"/>
                <a:cs typeface="+mn-cs"/>
              </a:rPr>
              <a:t>Lees die Bybel elke dag.</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Arial" panose="020B0604020202020204" pitchFamily="34" charset="0"/>
                <a:cs typeface="+mn-cs"/>
              </a:rPr>
              <a:t> Behalwe dat dit 'n lig vir ons pad is, is dit voedsel vir ons siel. "En verlang sterk soos pasgebore kindertjies na die onvervalste melk van die woord dat julle daardeur kan opgroei."        (1 Pet. 2:2). Vra God om julle te lei en te onderrig terwyl julle lees, deur Sy Heilige Gees. </a:t>
            </a:r>
            <a:endParaRPr kumimoji="0" lang="en-ZA" sz="1800" b="0" i="0" u="none" strike="noStrike" kern="1200" cap="none" spc="0" normalizeH="0" baseline="0" noProof="0">
              <a:ln>
                <a:noFill/>
              </a:ln>
              <a:solidFill>
                <a:prstClr val="black"/>
              </a:solidFill>
              <a:effectLst/>
              <a:uLnTx/>
              <a:uFillTx/>
              <a:latin typeface="Arial Nova" panose="020B0504020202020204" pitchFamily="34" charset="0"/>
              <a:ea typeface="Times New Roman" panose="02020603050405020304" pitchFamily="18" charset="0"/>
              <a:cs typeface="+mn-cs"/>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Arial" panose="020B0604020202020204" pitchFamily="34" charset="0"/>
                <a:cs typeface="+mn-cs"/>
              </a:rPr>
              <a:t>Kom nader tot God in die gebed elke dag</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Arial" panose="020B0604020202020204" pitchFamily="34" charset="0"/>
                <a:cs typeface="+mn-cs"/>
              </a:rPr>
              <a:t>, bid in die naam van Jesus. ''Wees oor niks besorg nie maar laat julle begeertes in alles deur gebed en smeking met danksegging bekend word by God. En die vrede van God wat alle verstand te bowe gaan, sal julle harte en julle sinne bewaar in Christus Jesus."          (Fil. 4:6,7). </a:t>
            </a:r>
            <a:endParaRPr kumimoji="0" lang="en-ZA" sz="1800" b="0" i="0" u="none" strike="noStrike" kern="1200" cap="none" spc="0" normalizeH="0" baseline="0" noProof="0">
              <a:ln>
                <a:noFill/>
              </a:ln>
              <a:solidFill>
                <a:prstClr val="black"/>
              </a:solidFill>
              <a:effectLst/>
              <a:uLnTx/>
              <a:uFillTx/>
              <a:latin typeface="Arial Nova" panose="020B0504020202020204" pitchFamily="34" charset="0"/>
              <a:ea typeface="Times New Roman" panose="02020603050405020304" pitchFamily="18" charset="0"/>
              <a:cs typeface="+mn-cs"/>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Arial" panose="020B0604020202020204" pitchFamily="34" charset="0"/>
                <a:cs typeface="+mn-cs"/>
              </a:rPr>
              <a:t>Praat met ander oor Christus.</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Arial" panose="020B0604020202020204" pitchFamily="34" charset="0"/>
                <a:cs typeface="+mn-cs"/>
              </a:rPr>
              <a:t> "Gaan na jou huis, na jou mense toe, en vertel hulle watter groot dinge die Here aan jou gedoen het." (Mark 5:19). </a:t>
            </a:r>
            <a:endParaRPr kumimoji="0" lang="en-ZA" sz="1800" b="0" i="0" u="none" strike="noStrike" kern="1200" cap="none" spc="0" normalizeH="0" baseline="0" noProof="0">
              <a:ln>
                <a:noFill/>
              </a:ln>
              <a:solidFill>
                <a:prstClr val="black"/>
              </a:solidFill>
              <a:effectLst/>
              <a:uLnTx/>
              <a:uFillTx/>
              <a:latin typeface="Arial Nova" panose="020B0504020202020204" pitchFamily="34" charset="0"/>
              <a:ea typeface="Times New Roman" panose="02020603050405020304" pitchFamily="18" charset="0"/>
              <a:cs typeface="+mn-cs"/>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Arial" panose="020B0604020202020204" pitchFamily="34" charset="0"/>
                <a:cs typeface="+mn-cs"/>
              </a:rPr>
              <a:t>Roep tot God in die versoeking.</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Arial" panose="020B0604020202020204" pitchFamily="34" charset="0"/>
                <a:cs typeface="+mn-cs"/>
              </a:rPr>
              <a:t> Want deurdat Hy self onder versoeking gely het, kan Hy dié help wat versoek word." (Heb. 2:18). </a:t>
            </a:r>
            <a:endParaRPr kumimoji="0" lang="en-ZA" sz="1800" b="0" i="0" u="none" strike="noStrike" kern="1200" cap="none" spc="0" normalizeH="0" baseline="0" noProof="0">
              <a:ln>
                <a:noFill/>
              </a:ln>
              <a:solidFill>
                <a:prstClr val="black"/>
              </a:solidFill>
              <a:effectLst/>
              <a:uLnTx/>
              <a:uFillTx/>
              <a:latin typeface="Arial Nova" panose="020B0504020202020204" pitchFamily="34" charset="0"/>
              <a:ea typeface="Times New Roman" panose="02020603050405020304" pitchFamily="18" charset="0"/>
              <a:cs typeface="+mn-cs"/>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Arial" panose="020B0604020202020204" pitchFamily="34" charset="0"/>
                <a:cs typeface="+mn-cs"/>
              </a:rPr>
              <a:t>Probeer om saam met ander wat In die Here Jesus Christus glo, te verkeer.</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Arial" panose="020B0604020202020204" pitchFamily="34" charset="0"/>
                <a:cs typeface="+mn-cs"/>
              </a:rPr>
              <a:t> "Dit is my gebod, dat julle mekaar moet liefhê net soos Ek julle lief gehad het." (Joh. 15:12). </a:t>
            </a:r>
            <a:endParaRPr kumimoji="0" lang="en-ZA" sz="1800" b="0" i="0" u="none" strike="noStrike" kern="1200" cap="none" spc="0" normalizeH="0" baseline="0" noProof="0">
              <a:ln>
                <a:noFill/>
              </a:ln>
              <a:solidFill>
                <a:prstClr val="black"/>
              </a:solidFill>
              <a:effectLst/>
              <a:uLnTx/>
              <a:uFillTx/>
              <a:latin typeface="Arial Nova" panose="020B0504020202020204" pitchFamily="34" charset="0"/>
              <a:ea typeface="Times New Roman" panose="02020603050405020304" pitchFamily="18" charset="0"/>
              <a:cs typeface="+mn-cs"/>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Arial" panose="020B0604020202020204" pitchFamily="34" charset="0"/>
                <a:cs typeface="+mn-cs"/>
              </a:rPr>
              <a:t>As u in sonde verval, bely dit dan gou tot God.</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Arial" panose="020B0604020202020204" pitchFamily="34" charset="0"/>
                <a:cs typeface="+mn-cs"/>
              </a:rPr>
              <a:t> "As ons ons sondes bely. Hy is getrou en regverdig om ons die sondes te vergewe en ons van alle ongeregtigheid te reinig." (1 Joh. 1 :9) </a:t>
            </a:r>
            <a:endParaRPr kumimoji="0" lang="en-ZA" sz="1800" b="0" i="0" u="none" strike="noStrike" kern="1200" cap="none" spc="0" normalizeH="0" baseline="0" noProof="0">
              <a:ln>
                <a:noFill/>
              </a:ln>
              <a:solidFill>
                <a:prstClr val="black"/>
              </a:solidFill>
              <a:effectLst/>
              <a:uLnTx/>
              <a:uFillTx/>
              <a:latin typeface="Arial Nova" panose="020B0504020202020204" pitchFamily="34" charset="0"/>
              <a:ea typeface="Times New Roman" panose="02020603050405020304" pitchFamily="18" charset="0"/>
              <a:cs typeface="+mn-cs"/>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Arial" panose="020B0604020202020204" pitchFamily="34" charset="0"/>
                <a:cs typeface="+mn-cs"/>
              </a:rPr>
              <a:t>Wees God altyd gehoorsaam.</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Arial" panose="020B0604020202020204" pitchFamily="34" charset="0"/>
                <a:cs typeface="+mn-cs"/>
              </a:rPr>
              <a:t> "As iemand My liefhet, sal hy My woord bewaar." (Joh. 14:23). </a:t>
            </a:r>
            <a:endParaRPr kumimoji="0" lang="en-ZA" sz="1800" b="0" i="0" u="none" strike="noStrike" kern="1200" cap="none" spc="0" normalizeH="0" baseline="0" noProof="0">
              <a:ln>
                <a:noFill/>
              </a:ln>
              <a:solidFill>
                <a:prstClr val="black"/>
              </a:solidFill>
              <a:effectLst/>
              <a:uLnTx/>
              <a:uFillTx/>
              <a:latin typeface="Arial Nova" panose="020B0504020202020204" pitchFamily="34" charset="0"/>
              <a:ea typeface="Times New Roman" panose="02020603050405020304" pitchFamily="18" charset="0"/>
              <a:cs typeface="+mn-cs"/>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Arial" panose="020B0604020202020204" pitchFamily="34" charset="0"/>
                <a:cs typeface="+mn-cs"/>
              </a:rPr>
              <a:t>Moenie bevrees wees nie, want God is met </a:t>
            </a: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Times New Roman" panose="02020603050405020304" pitchFamily="18" charset="0"/>
                <a:cs typeface="+mn-cs"/>
              </a:rPr>
              <a:t>u.</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Times New Roman" panose="02020603050405020304" pitchFamily="18" charset="0"/>
                <a:cs typeface="+mn-cs"/>
              </a:rPr>
              <a:t> </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Arial" panose="020B0604020202020204" pitchFamily="34" charset="0"/>
                <a:cs typeface="+mn-cs"/>
              </a:rPr>
              <a:t>Hy het gesê: "Ek sal jou nooit begewe en jou nooit verlaat nie." (Heb. 13:5). </a:t>
            </a:r>
            <a:endParaRPr kumimoji="0" lang="en-ZA" sz="1800" b="0" i="0" u="none" strike="noStrike" kern="1200" cap="none" spc="0" normalizeH="0" baseline="0" noProof="0">
              <a:ln>
                <a:noFill/>
              </a:ln>
              <a:solidFill>
                <a:prstClr val="black"/>
              </a:solidFill>
              <a:effectLst/>
              <a:uLnTx/>
              <a:uFillTx/>
              <a:latin typeface="Arial Nova" panose="020B0504020202020204" pitchFamily="34" charset="0"/>
              <a:ea typeface="Times New Roman" panose="02020603050405020304" pitchFamily="18" charset="0"/>
              <a:cs typeface="+mn-cs"/>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a:ln>
                  <a:noFill/>
                </a:ln>
                <a:solidFill>
                  <a:prstClr val="black"/>
                </a:solidFill>
                <a:effectLst/>
                <a:uLnTx/>
                <a:uFillTx/>
                <a:latin typeface="Arial Nova" panose="020B0504020202020204" pitchFamily="34" charset="0"/>
                <a:ea typeface="Arial" panose="020B0604020202020204" pitchFamily="34" charset="0"/>
                <a:cs typeface="+mn-cs"/>
              </a:rPr>
              <a:t>Gee uself geheel en al aan die Here Jesus Christus.</a:t>
            </a:r>
            <a:r>
              <a:rPr kumimoji="0" lang="en-US" sz="1800" b="0" i="0" u="none" strike="noStrike" kern="1200" cap="none" spc="0" normalizeH="0" baseline="0" noProof="0">
                <a:ln>
                  <a:noFill/>
                </a:ln>
                <a:solidFill>
                  <a:prstClr val="black"/>
                </a:solidFill>
                <a:effectLst/>
                <a:uLnTx/>
                <a:uFillTx/>
                <a:latin typeface="Arial Nova" panose="020B0504020202020204" pitchFamily="34" charset="0"/>
                <a:ea typeface="Arial" panose="020B0604020202020204" pitchFamily="34" charset="0"/>
                <a:cs typeface="+mn-cs"/>
              </a:rPr>
              <a:t> Laat Hy u lewe vir u bestuur volgens Sy wil. Op hierdie manier</a:t>
            </a:r>
            <a:r>
              <a:rPr kumimoji="0" lang="en-US" sz="1800" b="0" i="0" u="none" strike="noStrike" kern="1200" cap="none" spc="15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 </a:t>
            </a:r>
            <a:r>
              <a:rPr kumimoji="0" lang="en-US" sz="1800" b="0"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sal u </a:t>
            </a:r>
            <a:r>
              <a:rPr kumimoji="0" lang="en-US" sz="1800" b="0" i="0" u="none" strike="noStrike" kern="1200" cap="none" spc="-2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w</a:t>
            </a:r>
            <a:r>
              <a:rPr kumimoji="0" lang="en-US" sz="1800" b="0"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a</a:t>
            </a:r>
            <a:r>
              <a:rPr kumimoji="0" lang="en-US" sz="1800" b="0" i="0" u="none" strike="noStrike" kern="1200" cap="none" spc="-1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r</a:t>
            </a:r>
            <a:r>
              <a:rPr kumimoji="0" lang="en-US" sz="1800" b="0"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e</a:t>
            </a:r>
            <a:r>
              <a:rPr kumimoji="0" lang="en-US" sz="1800" b="0" i="0" u="none" strike="noStrike" kern="1200" cap="none" spc="25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 </a:t>
            </a:r>
            <a:r>
              <a:rPr kumimoji="0" lang="en-US" sz="1800" b="0"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g</a:t>
            </a:r>
            <a:r>
              <a:rPr kumimoji="0" lang="en-US" sz="1800" b="0" i="0" u="none" strike="noStrike" kern="1200" cap="none" spc="-2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e</a:t>
            </a:r>
            <a:r>
              <a:rPr kumimoji="0" lang="en-US" sz="1800" b="0" i="0" u="none" strike="noStrike" kern="1200" cap="none" spc="-1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l</a:t>
            </a:r>
            <a:r>
              <a:rPr kumimoji="0" lang="en-US" sz="1800" b="0"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uk</a:t>
            </a:r>
            <a:r>
              <a:rPr kumimoji="0" lang="en-US" sz="1800" b="0" i="0" u="none" strike="noStrike" kern="1200" cap="none" spc="18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 </a:t>
            </a:r>
            <a:r>
              <a:rPr kumimoji="0" lang="en-US" sz="1800" b="0" i="0" u="none" strike="noStrike" kern="1200" cap="none" spc="-2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v</a:t>
            </a:r>
            <a:r>
              <a:rPr kumimoji="0" lang="en-US" sz="1800" b="0" i="0" u="none" strike="noStrike" kern="1200" cap="none" spc="-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i</a:t>
            </a:r>
            <a:r>
              <a:rPr kumimoji="0" lang="en-US" sz="1800" b="0"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n</a:t>
            </a:r>
            <a:r>
              <a:rPr kumimoji="0" lang="en-US" sz="1800" b="0" i="0" u="none" strike="noStrike" kern="1200" cap="none" spc="-2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d</a:t>
            </a:r>
            <a:r>
              <a:rPr kumimoji="0" lang="en-US" sz="1800" b="0"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2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D</a:t>
            </a:r>
            <a:r>
              <a:rPr kumimoji="0" lang="en-US" sz="1600" b="1" i="0" u="none" strike="noStrike" kern="1200" cap="none" spc="-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i</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e </a:t>
            </a:r>
            <a:r>
              <a:rPr kumimoji="0" lang="en-US" sz="1600" b="1" i="0" u="none" strike="noStrike" kern="1200" cap="none" spc="-2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H</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e</a:t>
            </a:r>
            <a:r>
              <a:rPr kumimoji="0" lang="en-US" sz="1600" b="1" i="0" u="none" strike="noStrike" kern="1200" cap="none" spc="-1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r</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e</a:t>
            </a:r>
            <a:r>
              <a:rPr kumimoji="0" lang="en-US" sz="1600" b="1" i="0" u="none" strike="noStrike" kern="1200" cap="none" spc="23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 </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J</a:t>
            </a:r>
            <a:r>
              <a:rPr kumimoji="0" lang="en-US" sz="1600" b="1" i="0" u="none" strike="noStrike" kern="1200" cap="none" spc="-1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e</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su</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s </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Ch</a:t>
            </a:r>
            <a:r>
              <a:rPr kumimoji="0" lang="en-US" sz="1600" b="1" i="0" u="none" strike="noStrike" kern="1200" cap="none" spc="-1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r</a:t>
            </a:r>
            <a:r>
              <a:rPr kumimoji="0" lang="en-US" sz="1600" b="1" i="0" u="none" strike="noStrike" kern="1200" cap="none" spc="-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i</a:t>
            </a:r>
            <a:r>
              <a:rPr kumimoji="0" lang="en-US" sz="1600" b="1" i="0" u="none" strike="noStrike" kern="1200" cap="none" spc="-1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st</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u</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s </a:t>
            </a:r>
            <a:r>
              <a:rPr kumimoji="0" lang="en-US" sz="1600" b="1" i="0" u="none" strike="noStrike" kern="1200" cap="none" spc="-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i</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s </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d</a:t>
            </a:r>
            <a:r>
              <a:rPr kumimoji="0" lang="en-US" sz="1600" b="1" i="0" u="none" strike="noStrike" kern="1200" cap="none" spc="-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i</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e</a:t>
            </a:r>
            <a:r>
              <a:rPr kumimoji="0" lang="en-US" sz="1600" b="1" i="0" u="none" strike="noStrike" kern="1200" cap="none" spc="27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 </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en</a:t>
            </a:r>
            <a:r>
              <a:rPr kumimoji="0" lang="en-US" sz="1600" b="1" i="0" u="none" strike="noStrike" kern="1200" cap="none" spc="-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i</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gs</a:t>
            </a:r>
            <a:r>
              <a:rPr kumimoji="0" lang="en-US" sz="1600" b="1" i="0" u="none" strike="noStrike" kern="1200" cap="none" spc="-1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t</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e </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s</a:t>
            </a:r>
            <a:r>
              <a:rPr kumimoji="0" lang="en-US" sz="1600" b="1" i="0" u="none" strike="noStrike" kern="1200" cap="none" spc="-1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a</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l</a:t>
            </a:r>
            <a:r>
              <a:rPr kumimoji="0" lang="en-US" sz="1600" b="1" i="0" u="none" strike="noStrike" kern="1200" cap="none" spc="-1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i</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g</a:t>
            </a:r>
            <a:r>
              <a:rPr kumimoji="0" lang="en-US" sz="1600" b="1" i="0" u="none" strike="noStrike" kern="1200" cap="none" spc="-2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m</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a</a:t>
            </a:r>
            <a:r>
              <a:rPr kumimoji="0" lang="en-US" sz="1600" b="1" i="0" u="none" strike="noStrike" kern="1200" cap="none" spc="-1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ke</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r</a:t>
            </a:r>
            <a:r>
              <a:rPr kumimoji="0" lang="en-US" sz="1600" b="1" i="0" u="none" strike="noStrike" kern="1200" cap="none" spc="18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 </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e</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n </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H</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y </a:t>
            </a:r>
            <a:r>
              <a:rPr kumimoji="0" lang="en-US" sz="1600" b="1" i="0" u="none" strike="noStrike" kern="1200" cap="none" spc="-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i</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s </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oo</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k </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d</a:t>
            </a:r>
            <a:r>
              <a:rPr kumimoji="0" lang="en-US" sz="1600" b="1" i="0" u="none" strike="noStrike" kern="1200" cap="none" spc="-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i</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e </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vo</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l</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l</a:t>
            </a:r>
            <a:r>
              <a:rPr kumimoji="0" lang="en-US" sz="1600" b="1" i="0" u="none" strike="noStrike" kern="1200" cap="none" spc="-1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e</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d</a:t>
            </a:r>
            <a:r>
              <a:rPr kumimoji="0" lang="en-US" sz="1600" b="1" i="0" u="none" strike="noStrike" kern="1200" cap="none" spc="-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i</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g</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e</a:t>
            </a:r>
            <a:r>
              <a:rPr kumimoji="0" lang="en-US" sz="1600" b="1" i="0" u="none" strike="noStrike" kern="1200" cap="none" spc="16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 </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s</a:t>
            </a:r>
            <a:r>
              <a:rPr kumimoji="0" lang="en-US" sz="1600" b="1" i="0" u="none" strike="noStrike" kern="1200" cap="none" spc="-1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a</a:t>
            </a:r>
            <a:r>
              <a:rPr kumimoji="0" lang="en-US" sz="1600" b="1" i="0" u="none" strike="noStrike" kern="1200" cap="none" spc="-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li</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g</a:t>
            </a:r>
            <a:r>
              <a:rPr kumimoji="0" lang="en-US" sz="1600" b="1" i="0" u="none" strike="noStrike" kern="1200" cap="none" spc="-2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m</a:t>
            </a:r>
            <a:r>
              <a:rPr kumimoji="0" lang="en-US" sz="1600" b="1" i="0" u="none" strike="noStrike" kern="1200" cap="none" spc="-1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ake</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r.</a:t>
            </a:r>
            <a:r>
              <a:rPr kumimoji="0" lang="en-US" sz="1600" b="1" i="0" u="none" strike="noStrike" kern="1200" cap="none" spc="13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 </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H</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y</a:t>
            </a:r>
            <a:r>
              <a:rPr kumimoji="0" lang="en-US" sz="1600" b="1" i="0" u="none" strike="noStrike" kern="1200" cap="none" spc="18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 </a:t>
            </a:r>
            <a:r>
              <a:rPr kumimoji="0" lang="en-US" sz="1600" b="1" i="0" u="none" strike="noStrike" kern="1200" cap="none" spc="-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i</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s </a:t>
            </a:r>
            <a:r>
              <a:rPr kumimoji="0" lang="en-US" sz="1600" b="1" i="0" u="none" strike="noStrike" kern="1200" cap="none" spc="-1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a</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l </a:t>
            </a:r>
            <a:r>
              <a:rPr kumimoji="0" lang="en-US" sz="1600" b="1" i="0" u="none" strike="noStrike" kern="1200" cap="none" spc="-2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w</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a</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t</a:t>
            </a:r>
            <a:r>
              <a:rPr kumimoji="0" lang="en-US" sz="1600" b="1" i="0" u="none" strike="noStrike" kern="1200" cap="none" spc="22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 </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u </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nod</a:t>
            </a:r>
            <a:r>
              <a:rPr kumimoji="0" lang="en-US" sz="1600" b="1" i="0" u="none" strike="noStrike" kern="1200" cap="none" spc="-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i</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g </a:t>
            </a:r>
            <a:r>
              <a:rPr kumimoji="0" lang="en-US" sz="1600" b="1" i="0" u="none" strike="noStrike" kern="1200" cap="none" spc="-15"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he</a:t>
            </a:r>
            <a:r>
              <a:rPr kumimoji="0" lang="en-US" sz="1600" b="1" i="0" u="none" strike="noStrike" kern="1200" cap="none" spc="-1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t</a:t>
            </a:r>
            <a:r>
              <a:rPr kumimoji="0" lang="en-US" sz="1600" b="1" i="0" u="none" strike="noStrike" kern="1200" cap="none" spc="0" normalizeH="0" baseline="0" noProof="0">
                <a:ln>
                  <a:noFill/>
                </a:ln>
                <a:solidFill>
                  <a:srgbClr val="262123"/>
                </a:solidFill>
                <a:effectLst/>
                <a:uLnTx/>
                <a:uFillTx/>
                <a:latin typeface="Arial Nova" panose="020B0504020202020204" pitchFamily="34" charset="0"/>
                <a:ea typeface="Arial" panose="020B0604020202020204" pitchFamily="34" charset="0"/>
                <a:cs typeface="+mn-cs"/>
              </a:rPr>
              <a:t>!</a:t>
            </a:r>
            <a:endParaRPr kumimoji="0" lang="en-ZA" sz="1600" b="1" i="0" u="none" strike="noStrike" kern="1200" cap="none" spc="0" normalizeH="0" baseline="0" noProof="0">
              <a:ln>
                <a:noFill/>
              </a:ln>
              <a:solidFill>
                <a:prstClr val="black"/>
              </a:solidFill>
              <a:effectLst/>
              <a:uLnTx/>
              <a:uFillTx/>
              <a:latin typeface="Arial Nova" panose="020B0504020202020204" pitchFamily="34"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600" b="0" i="0" u="none" strike="noStrike" kern="1200" cap="none" spc="0" normalizeH="0" baseline="0" noProof="0">
              <a:ln>
                <a:noFill/>
              </a:ln>
              <a:solidFill>
                <a:prstClr val="black"/>
              </a:solidFill>
              <a:effectLst/>
              <a:uLnTx/>
              <a:uFillTx/>
              <a:latin typeface="Arial Nova" panose="020B0504020202020204" pitchFamily="34"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Nova" panose="020B0504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Nova" panose="020B0504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Nova" panose="020B0504020202020204" pitchFamily="34" charset="0"/>
              <a:ea typeface="+mn-ea"/>
              <a:cs typeface="+mn-cs"/>
            </a:endParaRPr>
          </a:p>
        </p:txBody>
      </p:sp>
      <p:pic>
        <p:nvPicPr>
          <p:cNvPr id="14" name="Picture 13" descr="A group of men posing for a photo&#10;&#10;Description automatically generated with medium confidence">
            <a:extLst>
              <a:ext uri="{FF2B5EF4-FFF2-40B4-BE49-F238E27FC236}">
                <a16:creationId xmlns:a16="http://schemas.microsoft.com/office/drawing/2014/main" id="{257990DA-EDF0-45AA-8B85-035940C830F3}"/>
              </a:ext>
            </a:extLst>
          </p:cNvPr>
          <p:cNvPicPr>
            <a:picLocks noChangeAspect="1"/>
          </p:cNvPicPr>
          <p:nvPr/>
        </p:nvPicPr>
        <p:blipFill>
          <a:blip r:embed="rId4">
            <a:alphaModFix amt="10000"/>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pic>
        <p:nvPicPr>
          <p:cNvPr id="3" name="Two Roads 2">
            <a:hlinkClick r:id="" action="ppaction://media"/>
            <a:extLst>
              <a:ext uri="{FF2B5EF4-FFF2-40B4-BE49-F238E27FC236}">
                <a16:creationId xmlns:a16="http://schemas.microsoft.com/office/drawing/2014/main" id="{42CD9451-E6B8-4E8A-A535-322555507D4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777915" y="6375361"/>
            <a:ext cx="327946" cy="327946"/>
          </a:xfrm>
          <a:prstGeom prst="rect">
            <a:avLst/>
          </a:prstGeom>
        </p:spPr>
      </p:pic>
    </p:spTree>
    <p:extLst>
      <p:ext uri="{BB962C8B-B14F-4D97-AF65-F5344CB8AC3E}">
        <p14:creationId xmlns:p14="http://schemas.microsoft.com/office/powerpoint/2010/main" val="2608267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07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8194" name="Picture 2">
            <a:extLst>
              <a:ext uri="{FF2B5EF4-FFF2-40B4-BE49-F238E27FC236}">
                <a16:creationId xmlns:a16="http://schemas.microsoft.com/office/drawing/2014/main" id="{452407CB-1A09-475D-AB18-09B0774FAC9C}"/>
              </a:ext>
            </a:extLst>
          </p:cNvPr>
          <p:cNvPicPr>
            <a:picLocks noChangeAspect="1" noChangeArrowheads="1"/>
          </p:cNvPicPr>
          <p:nvPr/>
        </p:nvPicPr>
        <p:blipFill>
          <a:blip r:embed="rId2">
            <a:alphaModFix/>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t="14" b="14"/>
          <a:stretch>
            <a:fillRect/>
          </a:stretch>
        </p:blipFill>
        <p:spPr bwMode="auto">
          <a:xfrm>
            <a:off x="2013564"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195" name="Picture 3">
            <a:extLst>
              <a:ext uri="{FF2B5EF4-FFF2-40B4-BE49-F238E27FC236}">
                <a16:creationId xmlns:a16="http://schemas.microsoft.com/office/drawing/2014/main" id="{9390C39D-71BA-4563-ADC2-BD94639FD5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662" y="646539"/>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FCCE2075-D34E-442A-8C16-C1015B22D04A}"/>
              </a:ext>
            </a:extLst>
          </p:cNvPr>
          <p:cNvSpPr txBox="1">
            <a:spLocks noChangeArrowheads="1"/>
          </p:cNvSpPr>
          <p:nvPr/>
        </p:nvSpPr>
        <p:spPr bwMode="auto">
          <a:xfrm>
            <a:off x="3755952" y="95744"/>
            <a:ext cx="4680096" cy="4587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ZA" altLang="en-US" sz="2400" b="1">
                <a:solidFill>
                  <a:srgbClr val="000000"/>
                </a:solidFill>
                <a:latin typeface="Cooper Black" panose="0208090404030B020404" pitchFamily="18" charset="0"/>
              </a:rPr>
              <a:t>DIE OORWINNAAR SE HART</a:t>
            </a:r>
            <a:endParaRPr lang="en-US" altLang="en-US" sz="2400">
              <a:latin typeface="Arial" panose="020B0604020202020204" pitchFamily="34" charset="0"/>
            </a:endParaRPr>
          </a:p>
        </p:txBody>
      </p:sp>
    </p:spTree>
    <p:extLst>
      <p:ext uri="{BB962C8B-B14F-4D97-AF65-F5344CB8AC3E}">
        <p14:creationId xmlns:p14="http://schemas.microsoft.com/office/powerpoint/2010/main" val="8629135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8194" name="Picture 2">
            <a:extLst>
              <a:ext uri="{FF2B5EF4-FFF2-40B4-BE49-F238E27FC236}">
                <a16:creationId xmlns:a16="http://schemas.microsoft.com/office/drawing/2014/main" id="{452407CB-1A09-475D-AB18-09B0774FAC9C}"/>
              </a:ext>
            </a:extLst>
          </p:cNvPr>
          <p:cNvPicPr>
            <a:picLocks noChangeAspect="1" noChangeArrowheads="1"/>
          </p:cNvPicPr>
          <p:nvPr/>
        </p:nvPicPr>
        <p:blipFill>
          <a:blip r:embed="rId4">
            <a:lum bright="20000"/>
            <a:alphaModFix amt="19000"/>
            <a:extLst>
              <a:ext uri="{28A0092B-C50C-407E-A947-70E740481C1C}">
                <a14:useLocalDpi xmlns:a14="http://schemas.microsoft.com/office/drawing/2010/main" val="0"/>
              </a:ext>
            </a:extLst>
          </a:blip>
          <a:srcRect t="14" b="14"/>
          <a:stretch>
            <a:fillRect/>
          </a:stretch>
        </p:blipFill>
        <p:spPr bwMode="auto">
          <a:xfrm>
            <a:off x="2013564"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195" name="Picture 3">
            <a:extLst>
              <a:ext uri="{FF2B5EF4-FFF2-40B4-BE49-F238E27FC236}">
                <a16:creationId xmlns:a16="http://schemas.microsoft.com/office/drawing/2014/main" id="{9390C39D-71BA-4563-ADC2-BD94639FD5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662" y="646539"/>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FCCE2075-D34E-442A-8C16-C1015B22D04A}"/>
              </a:ext>
            </a:extLst>
          </p:cNvPr>
          <p:cNvSpPr txBox="1">
            <a:spLocks noChangeArrowheads="1"/>
          </p:cNvSpPr>
          <p:nvPr/>
        </p:nvSpPr>
        <p:spPr bwMode="auto">
          <a:xfrm>
            <a:off x="3755952" y="95744"/>
            <a:ext cx="4680096" cy="4587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DIE OORWINNAAR SE HART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0353C60D-3463-4590-A81A-35BEBF3E0922}"/>
              </a:ext>
            </a:extLst>
          </p:cNvPr>
          <p:cNvSpPr txBox="1"/>
          <p:nvPr/>
        </p:nvSpPr>
        <p:spPr>
          <a:xfrm>
            <a:off x="4505314" y="627772"/>
            <a:ext cx="7122026" cy="5632311"/>
          </a:xfrm>
          <a:prstGeom prst="rect">
            <a:avLst/>
          </a:prstGeom>
          <a:noFill/>
        </p:spPr>
        <p:txBody>
          <a:bodyPr wrap="square">
            <a:spAutoFit/>
          </a:bodyPr>
          <a:lstStyle/>
          <a:p>
            <a:pPr algn="ctr"/>
            <a:r>
              <a:rPr lang="en-ZA" b="1">
                <a:latin typeface="Arial Nova" panose="020B0504020202020204" pitchFamily="34" charset="0"/>
              </a:rPr>
              <a:t>Hierdie prentjie toon 'n Christen wat getrou bly en die oorwinning behaal oor pynlike toetse en versoekings.</a:t>
            </a:r>
          </a:p>
          <a:p>
            <a:pPr algn="ctr"/>
            <a:r>
              <a:rPr lang="en-ZA" b="1">
                <a:latin typeface="Arial Nova" panose="020B0504020202020204" pitchFamily="34" charset="0"/>
              </a:rPr>
              <a:t> </a:t>
            </a:r>
          </a:p>
          <a:p>
            <a:pPr algn="ctr"/>
            <a:r>
              <a:rPr lang="en-ZA" b="1">
                <a:latin typeface="Arial Nova" panose="020B0504020202020204" pitchFamily="34" charset="0"/>
              </a:rPr>
              <a:t>Terwyl hy van alle kante verlei word, bly hy standvastig en volhard tot die einde toe, en is derhalwe “meer as oorwinnaar deur Christus Jesus”. Hy het nie alleen die Christelike wedloop begin nie, maar hou die pas vol, en loop met geduld, sonder om na links of na regs af te wyk, “die oog gevestig op Jesus, </a:t>
            </a:r>
          </a:p>
          <a:p>
            <a:pPr algn="ctr"/>
            <a:r>
              <a:rPr lang="en-ZA" b="1">
                <a:latin typeface="Arial Nova" panose="020B0504020202020204" pitchFamily="34" charset="0"/>
              </a:rPr>
              <a:t>die Leidsman en Voleinder van die geloof”</a:t>
            </a:r>
          </a:p>
          <a:p>
            <a:pPr algn="ctr"/>
            <a:r>
              <a:rPr lang="en-ZA" b="1">
                <a:latin typeface="Arial Nova" panose="020B0504020202020204" pitchFamily="34" charset="0"/>
              </a:rPr>
              <a:t>(Hebreërs 12: 1 - 2).   </a:t>
            </a:r>
          </a:p>
          <a:p>
            <a:pPr algn="ctr"/>
            <a:r>
              <a:rPr lang="en-ZA" sz="1200" b="1">
                <a:latin typeface="Arial Nova" panose="020B0504020202020204" pitchFamily="34" charset="0"/>
              </a:rPr>
              <a:t>      </a:t>
            </a:r>
          </a:p>
          <a:p>
            <a:pPr marL="9525" marR="0" indent="0" algn="ctr">
              <a:spcBef>
                <a:spcPts val="0"/>
              </a:spcBef>
            </a:pPr>
            <a:r>
              <a:rPr lang="en-US" b="1" kern="1400">
                <a:ln>
                  <a:noFill/>
                </a:ln>
                <a:solidFill>
                  <a:srgbClr val="000000"/>
                </a:solidFill>
                <a:effectLst/>
                <a:latin typeface="Arial Nova" panose="020B0504020202020204" pitchFamily="34" charset="0"/>
              </a:rPr>
              <a:t> </a:t>
            </a:r>
            <a:r>
              <a:rPr lang="en-ZA" b="1">
                <a:latin typeface="Arial Nova" panose="020B0504020202020204" pitchFamily="34" charset="0"/>
              </a:rPr>
              <a:t>Hierdie persoon is gereed om God te ontmoet en is soos 'n boom wat langs 'n stroom groei; wat vrugte dra op die regte tyd.</a:t>
            </a:r>
          </a:p>
          <a:p>
            <a:pPr algn="ctr"/>
            <a:r>
              <a:rPr lang="en-ZA" sz="1200" b="1">
                <a:latin typeface="Arial Nova" panose="020B0504020202020204" pitchFamily="34" charset="0"/>
              </a:rPr>
              <a:t> </a:t>
            </a:r>
          </a:p>
          <a:p>
            <a:pPr algn="ctr"/>
            <a:r>
              <a:rPr lang="en-ZA" b="1">
                <a:latin typeface="Arial Nova" panose="020B0504020202020204" pitchFamily="34" charset="0"/>
              </a:rPr>
              <a:t>Hy onthou die woorde van Jesus. </a:t>
            </a:r>
          </a:p>
          <a:p>
            <a:pPr algn="ctr"/>
            <a:r>
              <a:rPr lang="en-ZA" b="1">
                <a:latin typeface="Arial Nova" panose="020B0504020202020204" pitchFamily="34" charset="0"/>
              </a:rPr>
              <a:t>“Salig is julle wanneer die mense julle beledig en vervolg en valslik allerhande kwaad teen julle spreek om My ontwil.</a:t>
            </a:r>
          </a:p>
          <a:p>
            <a:pPr algn="ctr"/>
            <a:r>
              <a:rPr lang="en-ZA" b="1">
                <a:latin typeface="Arial Nova" panose="020B0504020202020204" pitchFamily="34" charset="0"/>
              </a:rPr>
              <a:t>Verbly en verheug julle omdat julle loon groot is in die hemele; want so het hulle die profete vervolg wat voor julle gewees het”.</a:t>
            </a:r>
          </a:p>
          <a:p>
            <a:pPr algn="ctr"/>
            <a:r>
              <a:rPr lang="en-ZA" b="1">
                <a:latin typeface="Arial Nova" panose="020B0504020202020204" pitchFamily="34" charset="0"/>
              </a:rPr>
              <a:t>(Matteus 5: 11 - 12).         </a:t>
            </a:r>
            <a:r>
              <a:rPr lang="en-US" b="1" kern="1400">
                <a:ln>
                  <a:noFill/>
                </a:ln>
                <a:solidFill>
                  <a:srgbClr val="000000"/>
                </a:solidFill>
                <a:effectLst/>
                <a:latin typeface="Arial Nova" panose="020B0504020202020204" pitchFamily="34" charset="0"/>
              </a:rPr>
              <a:t> </a:t>
            </a:r>
          </a:p>
        </p:txBody>
      </p:sp>
      <p:pic>
        <p:nvPicPr>
          <p:cNvPr id="6" name="Prent 9">
            <a:hlinkClick r:id="" action="ppaction://media"/>
            <a:extLst>
              <a:ext uri="{FF2B5EF4-FFF2-40B4-BE49-F238E27FC236}">
                <a16:creationId xmlns:a16="http://schemas.microsoft.com/office/drawing/2014/main" id="{B7E02129-A89C-4486-9579-6AFB3259FDA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85477" y="5686669"/>
            <a:ext cx="394283" cy="394283"/>
          </a:xfrm>
          <a:prstGeom prst="rect">
            <a:avLst/>
          </a:prstGeom>
        </p:spPr>
      </p:pic>
    </p:spTree>
    <p:extLst>
      <p:ext uri="{BB962C8B-B14F-4D97-AF65-F5344CB8AC3E}">
        <p14:creationId xmlns:p14="http://schemas.microsoft.com/office/powerpoint/2010/main" val="3530487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6512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9218" name="Picture 2">
            <a:extLst>
              <a:ext uri="{FF2B5EF4-FFF2-40B4-BE49-F238E27FC236}">
                <a16:creationId xmlns:a16="http://schemas.microsoft.com/office/drawing/2014/main" id="{7C801485-9F84-4CBF-B3F2-CC05442940CC}"/>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3" r="10793" b="3"/>
          <a:stretch>
            <a:fillRect/>
          </a:stretch>
        </p:blipFill>
        <p:spPr bwMode="auto">
          <a:xfrm>
            <a:off x="3066859" y="643365"/>
            <a:ext cx="86273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219" name="Picture 3">
            <a:extLst>
              <a:ext uri="{FF2B5EF4-FFF2-40B4-BE49-F238E27FC236}">
                <a16:creationId xmlns:a16="http://schemas.microsoft.com/office/drawing/2014/main" id="{B63DF42E-79F9-4E2A-8863-2ECB2DAF65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1" b="121"/>
          <a:stretch>
            <a:fillRect/>
          </a:stretch>
        </p:blipFill>
        <p:spPr bwMode="auto">
          <a:xfrm>
            <a:off x="649068"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5933938B-7EE8-4DA6-B752-A1F20BC5A456}"/>
              </a:ext>
            </a:extLst>
          </p:cNvPr>
          <p:cNvSpPr txBox="1">
            <a:spLocks noChangeArrowheads="1"/>
          </p:cNvSpPr>
          <p:nvPr/>
        </p:nvSpPr>
        <p:spPr bwMode="auto">
          <a:xfrm>
            <a:off x="3210314" y="104281"/>
            <a:ext cx="5356372" cy="492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DIE GLORIERYKE HEENGAAN</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5445920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9218" name="Picture 2">
            <a:extLst>
              <a:ext uri="{FF2B5EF4-FFF2-40B4-BE49-F238E27FC236}">
                <a16:creationId xmlns:a16="http://schemas.microsoft.com/office/drawing/2014/main" id="{7C801485-9F84-4CBF-B3F2-CC05442940CC}"/>
              </a:ext>
            </a:extLst>
          </p:cNvPr>
          <p:cNvPicPr>
            <a:picLocks noChangeAspect="1" noChangeArrowheads="1"/>
          </p:cNvPicPr>
          <p:nvPr/>
        </p:nvPicPr>
        <p:blipFill>
          <a:blip r:embed="rId4">
            <a:alphaModFix amt="12000"/>
            <a:extLst>
              <a:ext uri="{28A0092B-C50C-407E-A947-70E740481C1C}">
                <a14:useLocalDpi xmlns:a14="http://schemas.microsoft.com/office/drawing/2010/main" val="0"/>
              </a:ext>
            </a:extLst>
          </a:blip>
          <a:srcRect t="3" r="10793" b="3"/>
          <a:stretch>
            <a:fillRect/>
          </a:stretch>
        </p:blipFill>
        <p:spPr bwMode="auto">
          <a:xfrm>
            <a:off x="3066859" y="643365"/>
            <a:ext cx="86273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219" name="Picture 3">
            <a:extLst>
              <a:ext uri="{FF2B5EF4-FFF2-40B4-BE49-F238E27FC236}">
                <a16:creationId xmlns:a16="http://schemas.microsoft.com/office/drawing/2014/main" id="{B63DF42E-79F9-4E2A-8863-2ECB2DAF65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21" b="121"/>
          <a:stretch>
            <a:fillRect/>
          </a:stretch>
        </p:blipFill>
        <p:spPr bwMode="auto">
          <a:xfrm>
            <a:off x="649068"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5933938B-7EE8-4DA6-B752-A1F20BC5A456}"/>
              </a:ext>
            </a:extLst>
          </p:cNvPr>
          <p:cNvSpPr txBox="1">
            <a:spLocks noChangeArrowheads="1"/>
          </p:cNvSpPr>
          <p:nvPr/>
        </p:nvSpPr>
        <p:spPr bwMode="auto">
          <a:xfrm>
            <a:off x="3210314" y="104281"/>
            <a:ext cx="5356372" cy="492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DIE GLORIERYKE HEENGAAN</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A66DCBA3-E2A8-473B-B616-1E6A1757A98A}"/>
              </a:ext>
            </a:extLst>
          </p:cNvPr>
          <p:cNvSpPr txBox="1"/>
          <p:nvPr/>
        </p:nvSpPr>
        <p:spPr>
          <a:xfrm>
            <a:off x="4480720" y="567615"/>
            <a:ext cx="7213535" cy="5803512"/>
          </a:xfrm>
          <a:prstGeom prst="rect">
            <a:avLst/>
          </a:prstGeom>
          <a:noFill/>
        </p:spPr>
        <p:txBody>
          <a:bodyPr wrap="square">
            <a:spAutoFit/>
          </a:bodyPr>
          <a:lstStyle/>
          <a:p>
            <a:pPr algn="ctr"/>
            <a:r>
              <a:rPr lang="en-ZA" b="1">
                <a:latin typeface="Arial Nova" panose="020B0504020202020204" pitchFamily="34" charset="0"/>
              </a:rPr>
              <a:t>Jesus sê vir haar: Ek is die </a:t>
            </a:r>
            <a:r>
              <a:rPr lang="en-ZA" b="1">
                <a:solidFill>
                  <a:srgbClr val="FF0000"/>
                </a:solidFill>
                <a:latin typeface="Arial Nova" panose="020B0504020202020204" pitchFamily="34" charset="0"/>
              </a:rPr>
              <a:t>opstanding</a:t>
            </a:r>
            <a:r>
              <a:rPr lang="en-ZA" b="1">
                <a:latin typeface="Arial Nova" panose="020B0504020202020204" pitchFamily="34" charset="0"/>
              </a:rPr>
              <a:t> en die lewe; wie in My glo, sal lewe al het hy ook gesterwe; en elkeen wat lewe en in My glo, sal nooit sterwe tot in ewigheid nie. Glo jy dit?  </a:t>
            </a:r>
          </a:p>
          <a:p>
            <a:pPr algn="ctr"/>
            <a:r>
              <a:rPr lang="en-ZA" b="1">
                <a:latin typeface="Arial Nova" panose="020B0504020202020204" pitchFamily="34" charset="0"/>
              </a:rPr>
              <a:t>(Johannes 11: 25 - 26).    </a:t>
            </a:r>
          </a:p>
          <a:p>
            <a:pPr algn="ctr"/>
            <a:r>
              <a:rPr lang="en-ZA" b="1">
                <a:latin typeface="Arial Nova" panose="020B0504020202020204" pitchFamily="34" charset="0"/>
              </a:rPr>
              <a:t>Voorwaar, voorwaar Ek sê vir julle, wie my woord hoor en Hom glo wat My gestuur het, het die ewige lewe en kom nie in die oordeel nie, maar het oorgegaan uit die dood in die lewe. (Johannes 5: 24). </a:t>
            </a:r>
          </a:p>
          <a:p>
            <a:pPr algn="ctr"/>
            <a:r>
              <a:rPr lang="en-ZA" b="1">
                <a:latin typeface="Arial Nova" panose="020B0504020202020204" pitchFamily="34" charset="0"/>
              </a:rPr>
              <a:t>Die dood hou nie vrees of straf vir die Christen in nie. En wanneer hierdie verganklike met onverganklikheid beklee is en hierdie sterflike met onsterflikheid beklee is, dan sal vervul word die woord wat geskrywe is: Die dood is verslind in die oorwinning. Dood, waar is jou angel? Doderyk, waar is jou oorwinning? Die angel van die dood is die sonde, en die krag van die sonde is die wet. Maar God sy dank, wat ons die oorwinning gee deur onse Here Jesus Christus. (1 Korintiërs 15: 54 - 57).                 </a:t>
            </a:r>
          </a:p>
          <a:p>
            <a:pPr algn="ctr"/>
            <a:r>
              <a:rPr lang="en-ZA" b="1">
                <a:latin typeface="Arial Nova" panose="020B0504020202020204" pitchFamily="34" charset="0"/>
              </a:rPr>
              <a:t>En ek het 'n stem uit die hemel aan my hoor sê: Skryf — salig is van nou af die dode wat in die Here sterwe. Ja, sê die Gees, sodat hulle kan rus van hul arbeid, en hulle werke volg met hulle. (Openbaring 14: 13).</a:t>
            </a:r>
          </a:p>
          <a:p>
            <a:pPr marL="0" marR="0" indent="0" algn="l">
              <a:lnSpc>
                <a:spcPct val="119000"/>
              </a:lnSpc>
              <a:spcBef>
                <a:spcPts val="0"/>
              </a:spcBef>
              <a:spcAft>
                <a:spcPts val="600"/>
              </a:spcAft>
            </a:pPr>
            <a:r>
              <a:rPr lang="en-US" sz="1000" kern="1400">
                <a:ln>
                  <a:noFill/>
                </a:ln>
                <a:solidFill>
                  <a:srgbClr val="000000"/>
                </a:solidFill>
                <a:effectLst/>
                <a:latin typeface="Calibri" panose="020F0502020204030204" pitchFamily="34" charset="0"/>
              </a:rPr>
              <a:t> </a:t>
            </a:r>
          </a:p>
        </p:txBody>
      </p:sp>
      <p:pic>
        <p:nvPicPr>
          <p:cNvPr id="5" name="Prent 10">
            <a:hlinkClick r:id="" action="ppaction://media"/>
            <a:extLst>
              <a:ext uri="{FF2B5EF4-FFF2-40B4-BE49-F238E27FC236}">
                <a16:creationId xmlns:a16="http://schemas.microsoft.com/office/drawing/2014/main" id="{6105A4DE-BEE1-4EAE-8E80-45B69F40D47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24440" y="5704794"/>
            <a:ext cx="369815" cy="369815"/>
          </a:xfrm>
          <a:prstGeom prst="rect">
            <a:avLst/>
          </a:prstGeom>
        </p:spPr>
      </p:pic>
    </p:spTree>
    <p:extLst>
      <p:ext uri="{BB962C8B-B14F-4D97-AF65-F5344CB8AC3E}">
        <p14:creationId xmlns:p14="http://schemas.microsoft.com/office/powerpoint/2010/main" val="2122800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100"/>
                                  </p:stCondLst>
                                  <p:childTnLst>
                                    <p:set>
                                      <p:cBhvr>
                                        <p:cTn id="6" dur="1" fill="hold">
                                          <p:stCondLst>
                                            <p:cond delay="0"/>
                                          </p:stCondLst>
                                        </p:cTn>
                                        <p:tgtEl>
                                          <p:spTgt spid="8"/>
                                        </p:tgtEl>
                                        <p:attrNameLst>
                                          <p:attrName>style.visibility</p:attrName>
                                        </p:attrNameLst>
                                      </p:cBhvr>
                                      <p:to>
                                        <p:strVal val="visible"/>
                                      </p:to>
                                    </p:set>
                                    <p:anim calcmode="lin" valueType="num">
                                      <p:cBhvr>
                                        <p:cTn id="7" dur="1400" fill="hold"/>
                                        <p:tgtEl>
                                          <p:spTgt spid="8"/>
                                        </p:tgtEl>
                                        <p:attrNameLst>
                                          <p:attrName>ppt_w</p:attrName>
                                        </p:attrNameLst>
                                      </p:cBhvr>
                                      <p:tavLst>
                                        <p:tav tm="0">
                                          <p:val>
                                            <p:fltVal val="0"/>
                                          </p:val>
                                        </p:tav>
                                        <p:tav tm="100000">
                                          <p:val>
                                            <p:strVal val="#ppt_w"/>
                                          </p:val>
                                        </p:tav>
                                      </p:tavLst>
                                    </p:anim>
                                    <p:anim calcmode="lin" valueType="num">
                                      <p:cBhvr>
                                        <p:cTn id="8" dur="1400" fill="hold"/>
                                        <p:tgtEl>
                                          <p:spTgt spid="8"/>
                                        </p:tgtEl>
                                        <p:attrNameLst>
                                          <p:attrName>ppt_h</p:attrName>
                                        </p:attrNameLst>
                                      </p:cBhvr>
                                      <p:tavLst>
                                        <p:tav tm="0">
                                          <p:val>
                                            <p:fltVal val="0"/>
                                          </p:val>
                                        </p:tav>
                                        <p:tav tm="100000">
                                          <p:val>
                                            <p:strVal val="#ppt_h"/>
                                          </p:val>
                                        </p:tav>
                                      </p:tavLst>
                                    </p:anim>
                                    <p:animEffect transition="in" filter="fade">
                                      <p:cBhvr>
                                        <p:cTn id="9" dur="14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8612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5"/>
                </p:tgtEl>
              </p:cMediaNode>
            </p:audio>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7581658" y="6272049"/>
            <a:ext cx="4506878"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8869696" y="5986285"/>
            <a:ext cx="2254106" cy="400110"/>
          </a:xfrm>
          <a:prstGeom prst="rect">
            <a:avLst/>
          </a:prstGeom>
          <a:noFill/>
        </p:spPr>
        <p:txBody>
          <a:bodyPr wrap="square" rtlCol="0">
            <a:spAutoFit/>
          </a:bodyPr>
          <a:lstStyle/>
          <a:p>
            <a:r>
              <a:rPr lang="en-ZA" sz="2000" u="sng">
                <a:solidFill>
                  <a:srgbClr val="0070C0"/>
                </a:solidFill>
              </a:rPr>
              <a:t>www.angp-hb.co.za</a:t>
            </a:r>
          </a:p>
        </p:txBody>
      </p:sp>
      <p:pic>
        <p:nvPicPr>
          <p:cNvPr id="5" name="Picture 4" descr="A picture containing text&#10;&#10;Description automatically generated">
            <a:extLst>
              <a:ext uri="{FF2B5EF4-FFF2-40B4-BE49-F238E27FC236}">
                <a16:creationId xmlns:a16="http://schemas.microsoft.com/office/drawing/2014/main" id="{AE9F726E-E05E-4C4C-8EDD-EF4F170AE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98" y="755720"/>
            <a:ext cx="1522708" cy="2160000"/>
          </a:xfrm>
          <a:prstGeom prst="rect">
            <a:avLst/>
          </a:prstGeom>
        </p:spPr>
      </p:pic>
      <p:pic>
        <p:nvPicPr>
          <p:cNvPr id="7" name="Picture 6" descr="A picture containing text, book&#10;&#10;Description automatically generated">
            <a:extLst>
              <a:ext uri="{FF2B5EF4-FFF2-40B4-BE49-F238E27FC236}">
                <a16:creationId xmlns:a16="http://schemas.microsoft.com/office/drawing/2014/main" id="{FAAFDE1F-06C0-4176-8208-EFE633941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253" y="742072"/>
            <a:ext cx="1512260" cy="216000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E48DBEF-878E-421D-AB88-BFC003BBA4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63" y="742072"/>
            <a:ext cx="1524014" cy="2160000"/>
          </a:xfrm>
          <a:prstGeom prst="rect">
            <a:avLst/>
          </a:prstGeom>
        </p:spPr>
      </p:pic>
      <p:pic>
        <p:nvPicPr>
          <p:cNvPr id="11" name="Picture 10" descr="A picture containing text, colorful&#10;&#10;Description automatically generated">
            <a:extLst>
              <a:ext uri="{FF2B5EF4-FFF2-40B4-BE49-F238E27FC236}">
                <a16:creationId xmlns:a16="http://schemas.microsoft.com/office/drawing/2014/main" id="{1D778B84-6899-460C-B74D-8465C5387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1028" y="742072"/>
            <a:ext cx="1524936" cy="2160000"/>
          </a:xfrm>
          <a:prstGeom prst="rect">
            <a:avLst/>
          </a:prstGeom>
        </p:spPr>
      </p:pic>
      <p:pic>
        <p:nvPicPr>
          <p:cNvPr id="13" name="Picture 12" descr="A person holding a flag&#10;&#10;Description automatically generated with low confidence">
            <a:extLst>
              <a:ext uri="{FF2B5EF4-FFF2-40B4-BE49-F238E27FC236}">
                <a16:creationId xmlns:a16="http://schemas.microsoft.com/office/drawing/2014/main" id="{A689F8FC-379D-4F8B-B588-14FD52728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7872" y="768772"/>
            <a:ext cx="1538044" cy="2160000"/>
          </a:xfrm>
          <a:prstGeom prst="rect">
            <a:avLst/>
          </a:prstGeom>
        </p:spPr>
      </p:pic>
      <p:pic>
        <p:nvPicPr>
          <p:cNvPr id="21" name="Picture 20" descr="A poster of a person&#10;&#10;Description automatically generated with low confidence">
            <a:extLst>
              <a:ext uri="{FF2B5EF4-FFF2-40B4-BE49-F238E27FC236}">
                <a16:creationId xmlns:a16="http://schemas.microsoft.com/office/drawing/2014/main" id="{ADB290C0-10E7-48A0-85D5-E7BFEB6799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75451" y="768772"/>
            <a:ext cx="1521788" cy="2160000"/>
          </a:xfrm>
          <a:prstGeom prst="rect">
            <a:avLst/>
          </a:prstGeom>
        </p:spPr>
      </p:pic>
      <p:pic>
        <p:nvPicPr>
          <p:cNvPr id="23" name="Picture 22" descr="Background pattern&#10;&#10;Description automatically generated">
            <a:extLst>
              <a:ext uri="{FF2B5EF4-FFF2-40B4-BE49-F238E27FC236}">
                <a16:creationId xmlns:a16="http://schemas.microsoft.com/office/drawing/2014/main" id="{49E4CAB8-3175-40BF-A201-B9D0ED8FC1A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58364" y="760544"/>
            <a:ext cx="1518120" cy="2160000"/>
          </a:xfrm>
          <a:prstGeom prst="rect">
            <a:avLst/>
          </a:prstGeom>
        </p:spPr>
      </p:pic>
      <p:sp>
        <p:nvSpPr>
          <p:cNvPr id="18" name="TextBox 17">
            <a:extLst>
              <a:ext uri="{FF2B5EF4-FFF2-40B4-BE49-F238E27FC236}">
                <a16:creationId xmlns:a16="http://schemas.microsoft.com/office/drawing/2014/main" id="{D5369064-EFEE-4770-9E45-A177476260D4}"/>
              </a:ext>
            </a:extLst>
          </p:cNvPr>
          <p:cNvSpPr txBox="1"/>
          <p:nvPr/>
        </p:nvSpPr>
        <p:spPr>
          <a:xfrm>
            <a:off x="1921133" y="324833"/>
            <a:ext cx="1577394" cy="430887"/>
          </a:xfrm>
          <a:prstGeom prst="rect">
            <a:avLst/>
          </a:prstGeom>
          <a:noFill/>
        </p:spPr>
        <p:txBody>
          <a:bodyPr wrap="square" rtlCol="0">
            <a:spAutoFit/>
          </a:bodyPr>
          <a:lstStyle/>
          <a:p>
            <a:pPr algn="ctr"/>
            <a:r>
              <a:rPr lang="en-US" sz="1100" b="1"/>
              <a:t>DIE VEROORDEELDE EN TOEGEWENDE HART</a:t>
            </a:r>
          </a:p>
        </p:txBody>
      </p:sp>
      <p:sp>
        <p:nvSpPr>
          <p:cNvPr id="20" name="TextBox 19">
            <a:extLst>
              <a:ext uri="{FF2B5EF4-FFF2-40B4-BE49-F238E27FC236}">
                <a16:creationId xmlns:a16="http://schemas.microsoft.com/office/drawing/2014/main" id="{EEDB8932-0B69-4B37-9473-9529B204F59C}"/>
              </a:ext>
            </a:extLst>
          </p:cNvPr>
          <p:cNvSpPr txBox="1"/>
          <p:nvPr/>
        </p:nvSpPr>
        <p:spPr>
          <a:xfrm>
            <a:off x="3536310" y="505033"/>
            <a:ext cx="1776188" cy="261610"/>
          </a:xfrm>
          <a:prstGeom prst="rect">
            <a:avLst/>
          </a:prstGeom>
          <a:noFill/>
        </p:spPr>
        <p:txBody>
          <a:bodyPr wrap="square" rtlCol="0">
            <a:spAutoFit/>
          </a:bodyPr>
          <a:lstStyle/>
          <a:p>
            <a:pPr algn="ctr"/>
            <a:r>
              <a:rPr lang="en-US" sz="1100" b="1"/>
              <a:t>DIE BEROUVOLLE HART</a:t>
            </a:r>
          </a:p>
        </p:txBody>
      </p:sp>
      <p:sp>
        <p:nvSpPr>
          <p:cNvPr id="22" name="TextBox 21">
            <a:extLst>
              <a:ext uri="{FF2B5EF4-FFF2-40B4-BE49-F238E27FC236}">
                <a16:creationId xmlns:a16="http://schemas.microsoft.com/office/drawing/2014/main" id="{8EB2C647-EFA3-4D82-8689-AE3FF68D360A}"/>
              </a:ext>
            </a:extLst>
          </p:cNvPr>
          <p:cNvSpPr txBox="1"/>
          <p:nvPr/>
        </p:nvSpPr>
        <p:spPr>
          <a:xfrm>
            <a:off x="5246401" y="505033"/>
            <a:ext cx="1733443" cy="261610"/>
          </a:xfrm>
          <a:prstGeom prst="rect">
            <a:avLst/>
          </a:prstGeom>
          <a:noFill/>
        </p:spPr>
        <p:txBody>
          <a:bodyPr wrap="square" rtlCol="0">
            <a:spAutoFit/>
          </a:bodyPr>
          <a:lstStyle/>
          <a:p>
            <a:r>
              <a:rPr lang="en-US" sz="1100" b="1"/>
              <a:t>MET CHRISTUS GEKRUISIG</a:t>
            </a:r>
          </a:p>
        </p:txBody>
      </p:sp>
      <p:sp>
        <p:nvSpPr>
          <p:cNvPr id="24" name="TextBox 23">
            <a:extLst>
              <a:ext uri="{FF2B5EF4-FFF2-40B4-BE49-F238E27FC236}">
                <a16:creationId xmlns:a16="http://schemas.microsoft.com/office/drawing/2014/main" id="{A560BBDF-49E5-470B-BFF7-9361EB3A6691}"/>
              </a:ext>
            </a:extLst>
          </p:cNvPr>
          <p:cNvSpPr txBox="1"/>
          <p:nvPr/>
        </p:nvSpPr>
        <p:spPr>
          <a:xfrm>
            <a:off x="7055968" y="494110"/>
            <a:ext cx="1522708" cy="261610"/>
          </a:xfrm>
          <a:prstGeom prst="rect">
            <a:avLst/>
          </a:prstGeom>
          <a:noFill/>
        </p:spPr>
        <p:txBody>
          <a:bodyPr wrap="square" rtlCol="0">
            <a:spAutoFit/>
          </a:bodyPr>
          <a:lstStyle/>
          <a:p>
            <a:pPr algn="ctr"/>
            <a:r>
              <a:rPr lang="en-US" sz="1100" b="1"/>
              <a:t>DIE TEMPEL VAN GOD</a:t>
            </a:r>
          </a:p>
        </p:txBody>
      </p:sp>
      <p:sp>
        <p:nvSpPr>
          <p:cNvPr id="25" name="TextBox 24">
            <a:extLst>
              <a:ext uri="{FF2B5EF4-FFF2-40B4-BE49-F238E27FC236}">
                <a16:creationId xmlns:a16="http://schemas.microsoft.com/office/drawing/2014/main" id="{904F450F-86CB-4557-8D49-4ACB79407E01}"/>
              </a:ext>
            </a:extLst>
          </p:cNvPr>
          <p:cNvSpPr txBox="1"/>
          <p:nvPr/>
        </p:nvSpPr>
        <p:spPr>
          <a:xfrm>
            <a:off x="8867788" y="324833"/>
            <a:ext cx="1337114" cy="430887"/>
          </a:xfrm>
          <a:prstGeom prst="rect">
            <a:avLst/>
          </a:prstGeom>
          <a:noFill/>
        </p:spPr>
        <p:txBody>
          <a:bodyPr wrap="square" rtlCol="0">
            <a:spAutoFit/>
          </a:bodyPr>
          <a:lstStyle/>
          <a:p>
            <a:pPr algn="ctr"/>
            <a:r>
              <a:rPr lang="en-US" sz="1100" b="1"/>
              <a:t>DIE OORWINNAAR SE HART</a:t>
            </a:r>
          </a:p>
        </p:txBody>
      </p:sp>
      <p:sp>
        <p:nvSpPr>
          <p:cNvPr id="26" name="TextBox 25">
            <a:extLst>
              <a:ext uri="{FF2B5EF4-FFF2-40B4-BE49-F238E27FC236}">
                <a16:creationId xmlns:a16="http://schemas.microsoft.com/office/drawing/2014/main" id="{D9255D46-3CCD-4EE3-93E6-1F185891E732}"/>
              </a:ext>
            </a:extLst>
          </p:cNvPr>
          <p:cNvSpPr txBox="1"/>
          <p:nvPr/>
        </p:nvSpPr>
        <p:spPr>
          <a:xfrm>
            <a:off x="10236091" y="494110"/>
            <a:ext cx="1900026" cy="261610"/>
          </a:xfrm>
          <a:prstGeom prst="rect">
            <a:avLst/>
          </a:prstGeom>
          <a:noFill/>
        </p:spPr>
        <p:txBody>
          <a:bodyPr wrap="square" rtlCol="0">
            <a:spAutoFit/>
          </a:bodyPr>
          <a:lstStyle/>
          <a:p>
            <a:pPr algn="ctr"/>
            <a:r>
              <a:rPr lang="en-US" sz="1100" b="1"/>
              <a:t>DIE GLORIERYKE WEENGAAN</a:t>
            </a:r>
          </a:p>
        </p:txBody>
      </p:sp>
      <p:sp>
        <p:nvSpPr>
          <p:cNvPr id="12" name="TextBox 11">
            <a:extLst>
              <a:ext uri="{FF2B5EF4-FFF2-40B4-BE49-F238E27FC236}">
                <a16:creationId xmlns:a16="http://schemas.microsoft.com/office/drawing/2014/main" id="{78965583-74E4-4CC7-A530-F9C791DE03B4}"/>
              </a:ext>
            </a:extLst>
          </p:cNvPr>
          <p:cNvSpPr txBox="1"/>
          <p:nvPr/>
        </p:nvSpPr>
        <p:spPr>
          <a:xfrm>
            <a:off x="1860566" y="4485527"/>
            <a:ext cx="8505111" cy="646331"/>
          </a:xfrm>
          <a:prstGeom prst="rect">
            <a:avLst/>
          </a:prstGeom>
          <a:noFill/>
        </p:spPr>
        <p:txBody>
          <a:bodyPr wrap="square" rtlCol="0">
            <a:spAutoFit/>
          </a:bodyPr>
          <a:lstStyle/>
          <a:p>
            <a:pPr algn="ctr"/>
            <a:r>
              <a:rPr lang="en-US" sz="3600" b="1">
                <a:latin typeface="Stencil" panose="040409050D0802020404" pitchFamily="82" charset="0"/>
              </a:rPr>
              <a:t>Prente SES, SEWE en AGT ??? </a:t>
            </a:r>
          </a:p>
        </p:txBody>
      </p:sp>
      <p:sp>
        <p:nvSpPr>
          <p:cNvPr id="27" name="TextBox 26">
            <a:extLst>
              <a:ext uri="{FF2B5EF4-FFF2-40B4-BE49-F238E27FC236}">
                <a16:creationId xmlns:a16="http://schemas.microsoft.com/office/drawing/2014/main" id="{387E4454-7F75-4026-9DB5-E1B4E93B54DB}"/>
              </a:ext>
            </a:extLst>
          </p:cNvPr>
          <p:cNvSpPr txBox="1"/>
          <p:nvPr/>
        </p:nvSpPr>
        <p:spPr>
          <a:xfrm>
            <a:off x="3959941" y="34505"/>
            <a:ext cx="4272117" cy="461665"/>
          </a:xfrm>
          <a:prstGeom prst="rect">
            <a:avLst/>
          </a:prstGeom>
          <a:noFill/>
        </p:spPr>
        <p:txBody>
          <a:bodyPr wrap="square" rtlCol="0">
            <a:spAutoFit/>
          </a:bodyPr>
          <a:lstStyle/>
          <a:p>
            <a:pPr algn="ctr"/>
            <a:r>
              <a:rPr lang="en-ZA" sz="2400">
                <a:latin typeface="Cooper Black" panose="0208090404030B020404" pitchFamily="18" charset="0"/>
              </a:rPr>
              <a:t>DIE MENS SE HART</a:t>
            </a:r>
          </a:p>
        </p:txBody>
      </p:sp>
      <p:sp>
        <p:nvSpPr>
          <p:cNvPr id="28" name="TextBox 27">
            <a:extLst>
              <a:ext uri="{FF2B5EF4-FFF2-40B4-BE49-F238E27FC236}">
                <a16:creationId xmlns:a16="http://schemas.microsoft.com/office/drawing/2014/main" id="{EAB89165-6554-453E-9390-20137ED2B84C}"/>
              </a:ext>
            </a:extLst>
          </p:cNvPr>
          <p:cNvSpPr txBox="1"/>
          <p:nvPr/>
        </p:nvSpPr>
        <p:spPr>
          <a:xfrm>
            <a:off x="203174" y="494110"/>
            <a:ext cx="1577393" cy="261610"/>
          </a:xfrm>
          <a:prstGeom prst="rect">
            <a:avLst/>
          </a:prstGeom>
          <a:noFill/>
        </p:spPr>
        <p:txBody>
          <a:bodyPr wrap="square" rtlCol="0">
            <a:spAutoFit/>
          </a:bodyPr>
          <a:lstStyle/>
          <a:p>
            <a:pPr algn="ctr"/>
            <a:r>
              <a:rPr lang="en-US" sz="1100" b="1"/>
              <a:t>DIE SONDAAR SE HART</a:t>
            </a:r>
          </a:p>
        </p:txBody>
      </p:sp>
      <p:sp>
        <p:nvSpPr>
          <p:cNvPr id="29" name="TextBox 28">
            <a:extLst>
              <a:ext uri="{FF2B5EF4-FFF2-40B4-BE49-F238E27FC236}">
                <a16:creationId xmlns:a16="http://schemas.microsoft.com/office/drawing/2014/main" id="{3E0A7ABF-0E37-454B-8167-B6A6AFF21FE4}"/>
              </a:ext>
            </a:extLst>
          </p:cNvPr>
          <p:cNvSpPr txBox="1"/>
          <p:nvPr/>
        </p:nvSpPr>
        <p:spPr>
          <a:xfrm>
            <a:off x="17122" y="3202363"/>
            <a:ext cx="12192000" cy="584775"/>
          </a:xfrm>
          <a:prstGeom prst="rect">
            <a:avLst/>
          </a:prstGeom>
          <a:noFill/>
        </p:spPr>
        <p:txBody>
          <a:bodyPr wrap="square" rtlCol="0">
            <a:spAutoFit/>
          </a:bodyPr>
          <a:lstStyle/>
          <a:p>
            <a:pPr algn="ctr"/>
            <a:r>
              <a:rPr lang="en-US" sz="3200" b="1">
                <a:solidFill>
                  <a:schemeClr val="tx1">
                    <a:lumMod val="50000"/>
                    <a:lumOff val="50000"/>
                  </a:schemeClr>
                </a:solidFill>
                <a:latin typeface="Stencil" panose="040409050D0802020404" pitchFamily="82" charset="0"/>
              </a:rPr>
              <a:t>Hoe lank neem dit tot by </a:t>
            </a:r>
            <a:r>
              <a:rPr lang="en-US" sz="3200" b="1">
                <a:solidFill>
                  <a:srgbClr val="FF0000"/>
                </a:solidFill>
                <a:latin typeface="Stencil" panose="040409050D0802020404" pitchFamily="82" charset="0"/>
              </a:rPr>
              <a:t>“die oorwinnaar se hart”?</a:t>
            </a:r>
          </a:p>
        </p:txBody>
      </p:sp>
    </p:spTree>
    <p:extLst>
      <p:ext uri="{BB962C8B-B14F-4D97-AF65-F5344CB8AC3E}">
        <p14:creationId xmlns:p14="http://schemas.microsoft.com/office/powerpoint/2010/main" val="1324277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700" fill="hold"/>
                                        <p:tgtEl>
                                          <p:spTgt spid="29"/>
                                        </p:tgtEl>
                                        <p:attrNameLst>
                                          <p:attrName>ppt_x</p:attrName>
                                        </p:attrNameLst>
                                      </p:cBhvr>
                                      <p:tavLst>
                                        <p:tav tm="0">
                                          <p:val>
                                            <p:strVal val="0-#ppt_w/2"/>
                                          </p:val>
                                        </p:tav>
                                        <p:tav tm="100000">
                                          <p:val>
                                            <p:strVal val="#ppt_x"/>
                                          </p:val>
                                        </p:tav>
                                      </p:tavLst>
                                    </p:anim>
                                    <p:anim calcmode="lin" valueType="num">
                                      <p:cBhvr additive="base">
                                        <p:cTn id="8" dur="17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16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FFFE06-B0E9-439C-AED9-F5232040A00A}"/>
              </a:ext>
            </a:extLst>
          </p:cNvPr>
          <p:cNvSpPr/>
          <p:nvPr/>
        </p:nvSpPr>
        <p:spPr>
          <a:xfrm>
            <a:off x="6981441" y="2965716"/>
            <a:ext cx="5079387" cy="3075987"/>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extBox 1">
            <a:extLst>
              <a:ext uri="{FF2B5EF4-FFF2-40B4-BE49-F238E27FC236}">
                <a16:creationId xmlns:a16="http://schemas.microsoft.com/office/drawing/2014/main" id="{3B352BFC-42A6-465E-9C22-8D6296D28BD1}"/>
              </a:ext>
            </a:extLst>
          </p:cNvPr>
          <p:cNvSpPr txBox="1"/>
          <p:nvPr/>
        </p:nvSpPr>
        <p:spPr>
          <a:xfrm>
            <a:off x="7581658" y="6272049"/>
            <a:ext cx="4506878"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8869696" y="5986285"/>
            <a:ext cx="2254106" cy="400110"/>
          </a:xfrm>
          <a:prstGeom prst="rect">
            <a:avLst/>
          </a:prstGeom>
          <a:noFill/>
        </p:spPr>
        <p:txBody>
          <a:bodyPr wrap="square" rtlCol="0">
            <a:spAutoFit/>
          </a:bodyPr>
          <a:lstStyle/>
          <a:p>
            <a:r>
              <a:rPr lang="en-ZA" sz="2000" u="sng">
                <a:solidFill>
                  <a:srgbClr val="0070C0"/>
                </a:solidFill>
              </a:rPr>
              <a:t>www.angp-hb.co.za</a:t>
            </a:r>
          </a:p>
        </p:txBody>
      </p:sp>
      <p:pic>
        <p:nvPicPr>
          <p:cNvPr id="5" name="Picture 4" descr="A picture containing text&#10;&#10;Description automatically generated">
            <a:extLst>
              <a:ext uri="{FF2B5EF4-FFF2-40B4-BE49-F238E27FC236}">
                <a16:creationId xmlns:a16="http://schemas.microsoft.com/office/drawing/2014/main" id="{AE9F726E-E05E-4C4C-8EDD-EF4F170AE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98" y="755720"/>
            <a:ext cx="1522708" cy="2160000"/>
          </a:xfrm>
          <a:prstGeom prst="rect">
            <a:avLst/>
          </a:prstGeom>
        </p:spPr>
      </p:pic>
      <p:pic>
        <p:nvPicPr>
          <p:cNvPr id="7" name="Picture 6" descr="A picture containing text, book&#10;&#10;Description automatically generated">
            <a:extLst>
              <a:ext uri="{FF2B5EF4-FFF2-40B4-BE49-F238E27FC236}">
                <a16:creationId xmlns:a16="http://schemas.microsoft.com/office/drawing/2014/main" id="{FAAFDE1F-06C0-4176-8208-EFE633941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253" y="742072"/>
            <a:ext cx="1512260" cy="216000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E48DBEF-878E-421D-AB88-BFC003BBA4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63" y="742072"/>
            <a:ext cx="1524014" cy="2160000"/>
          </a:xfrm>
          <a:prstGeom prst="rect">
            <a:avLst/>
          </a:prstGeom>
        </p:spPr>
      </p:pic>
      <p:pic>
        <p:nvPicPr>
          <p:cNvPr id="11" name="Picture 10" descr="A picture containing text, colorful&#10;&#10;Description automatically generated">
            <a:extLst>
              <a:ext uri="{FF2B5EF4-FFF2-40B4-BE49-F238E27FC236}">
                <a16:creationId xmlns:a16="http://schemas.microsoft.com/office/drawing/2014/main" id="{1D778B84-6899-460C-B74D-8465C5387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1028" y="742072"/>
            <a:ext cx="1524936" cy="2160000"/>
          </a:xfrm>
          <a:prstGeom prst="rect">
            <a:avLst/>
          </a:prstGeom>
        </p:spPr>
      </p:pic>
      <p:pic>
        <p:nvPicPr>
          <p:cNvPr id="13" name="Picture 12" descr="A person holding a flag&#10;&#10;Description automatically generated with low confidence">
            <a:extLst>
              <a:ext uri="{FF2B5EF4-FFF2-40B4-BE49-F238E27FC236}">
                <a16:creationId xmlns:a16="http://schemas.microsoft.com/office/drawing/2014/main" id="{A689F8FC-379D-4F8B-B588-14FD52728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7872" y="768772"/>
            <a:ext cx="1538044" cy="2160000"/>
          </a:xfrm>
          <a:prstGeom prst="rect">
            <a:avLst/>
          </a:prstGeom>
        </p:spPr>
      </p:pic>
      <p:pic>
        <p:nvPicPr>
          <p:cNvPr id="15" name="Picture 14" descr="A picture containing text, book&#10;&#10;Description automatically generated">
            <a:extLst>
              <a:ext uri="{FF2B5EF4-FFF2-40B4-BE49-F238E27FC236}">
                <a16:creationId xmlns:a16="http://schemas.microsoft.com/office/drawing/2014/main" id="{6E3CB561-8AD1-4493-BB1E-704536D5A1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80980" y="3044667"/>
            <a:ext cx="1524936" cy="2160000"/>
          </a:xfrm>
          <a:prstGeom prst="rect">
            <a:avLst/>
          </a:prstGeom>
        </p:spPr>
      </p:pic>
      <p:pic>
        <p:nvPicPr>
          <p:cNvPr id="17" name="Picture 16" descr="A picture containing text, colorful, bright, painted&#10;&#10;Description automatically generated">
            <a:extLst>
              <a:ext uri="{FF2B5EF4-FFF2-40B4-BE49-F238E27FC236}">
                <a16:creationId xmlns:a16="http://schemas.microsoft.com/office/drawing/2014/main" id="{685A73CE-2F7D-4EF9-8369-0CD9E038E4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51059" y="3292245"/>
            <a:ext cx="1527708" cy="2160000"/>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083CBFB0-7E3A-4AFD-B822-3C01B71C67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58364" y="3526942"/>
            <a:ext cx="1518120" cy="2160000"/>
          </a:xfrm>
          <a:prstGeom prst="rect">
            <a:avLst/>
          </a:prstGeom>
        </p:spPr>
      </p:pic>
      <p:pic>
        <p:nvPicPr>
          <p:cNvPr id="21" name="Picture 20" descr="A poster of a person&#10;&#10;Description automatically generated with low confidence">
            <a:extLst>
              <a:ext uri="{FF2B5EF4-FFF2-40B4-BE49-F238E27FC236}">
                <a16:creationId xmlns:a16="http://schemas.microsoft.com/office/drawing/2014/main" id="{ADB290C0-10E7-48A0-85D5-E7BFEB6799B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56979" y="768772"/>
            <a:ext cx="1521788" cy="2160000"/>
          </a:xfrm>
          <a:prstGeom prst="rect">
            <a:avLst/>
          </a:prstGeom>
        </p:spPr>
      </p:pic>
      <p:pic>
        <p:nvPicPr>
          <p:cNvPr id="23" name="Picture 22" descr="Background pattern&#10;&#10;Description automatically generated">
            <a:extLst>
              <a:ext uri="{FF2B5EF4-FFF2-40B4-BE49-F238E27FC236}">
                <a16:creationId xmlns:a16="http://schemas.microsoft.com/office/drawing/2014/main" id="{49E4CAB8-3175-40BF-A201-B9D0ED8FC1A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58364" y="760544"/>
            <a:ext cx="1518120" cy="2160000"/>
          </a:xfrm>
          <a:prstGeom prst="rect">
            <a:avLst/>
          </a:prstGeom>
        </p:spPr>
      </p:pic>
      <p:sp>
        <p:nvSpPr>
          <p:cNvPr id="16" name="TextBox 15">
            <a:extLst>
              <a:ext uri="{FF2B5EF4-FFF2-40B4-BE49-F238E27FC236}">
                <a16:creationId xmlns:a16="http://schemas.microsoft.com/office/drawing/2014/main" id="{95A2DBC6-2AC9-42DC-84FA-7A0D66FC7ACE}"/>
              </a:ext>
            </a:extLst>
          </p:cNvPr>
          <p:cNvSpPr txBox="1"/>
          <p:nvPr/>
        </p:nvSpPr>
        <p:spPr>
          <a:xfrm>
            <a:off x="199025" y="3053217"/>
            <a:ext cx="6651266" cy="4619470"/>
          </a:xfrm>
          <a:prstGeom prst="rect">
            <a:avLst/>
          </a:prstGeom>
          <a:noFill/>
        </p:spPr>
        <p:txBody>
          <a:bodyPr wrap="square">
            <a:spAutoFit/>
          </a:bodyPr>
          <a:lstStyle/>
          <a:p>
            <a:pPr marL="9525" marR="5080" indent="0" algn="ctr">
              <a:lnSpc>
                <a:spcPct val="125000"/>
              </a:lnSpc>
              <a:spcBef>
                <a:spcPts val="0"/>
              </a:spcBef>
              <a:spcAft>
                <a:spcPts val="0"/>
              </a:spcAft>
            </a:pPr>
            <a:r>
              <a:rPr lang="en-US" b="1" kern="1400">
                <a:solidFill>
                  <a:srgbClr val="FF0000"/>
                </a:solidFill>
                <a:latin typeface="Arial Nova" panose="020B0504020202020204" pitchFamily="34" charset="0"/>
              </a:rPr>
              <a:t>“</a:t>
            </a:r>
            <a:r>
              <a:rPr lang="nl-NL" b="1">
                <a:solidFill>
                  <a:srgbClr val="FF0000"/>
                </a:solidFill>
                <a:latin typeface="Arial Nova" panose="020B0504020202020204" pitchFamily="34" charset="0"/>
              </a:rPr>
              <a:t>Daarom, wie meen dat hy staan, moet oppas dat hy nie val nie.</a:t>
            </a:r>
            <a:r>
              <a:rPr lang="en-US" b="1" kern="1400">
                <a:solidFill>
                  <a:srgbClr val="FF0000"/>
                </a:solidFill>
                <a:latin typeface="Arial Nova" panose="020B0504020202020204" pitchFamily="34" charset="0"/>
              </a:rPr>
              <a:t>” (1 Korintiërs 10: 12)</a:t>
            </a:r>
          </a:p>
          <a:p>
            <a:pPr algn="ctr">
              <a:lnSpc>
                <a:spcPct val="125000"/>
              </a:lnSpc>
            </a:pPr>
            <a:endParaRPr lang="en-US" b="1" kern="1400">
              <a:solidFill>
                <a:srgbClr val="FF0000"/>
              </a:solidFill>
              <a:latin typeface="Arial Nova" panose="020B0504020202020204" pitchFamily="34" charset="0"/>
            </a:endParaRPr>
          </a:p>
          <a:p>
            <a:pPr algn="ctr">
              <a:lnSpc>
                <a:spcPct val="125000"/>
              </a:lnSpc>
            </a:pPr>
            <a:r>
              <a:rPr lang="en-US" b="1" kern="1400">
                <a:solidFill>
                  <a:srgbClr val="FF0000"/>
                </a:solidFill>
                <a:latin typeface="Arial Nova" panose="020B0504020202020204" pitchFamily="34" charset="0"/>
              </a:rPr>
              <a:t>…….. </a:t>
            </a:r>
            <a:r>
              <a:rPr lang="nl-NL" b="1">
                <a:solidFill>
                  <a:srgbClr val="FF0000"/>
                </a:solidFill>
                <a:latin typeface="Arial Nova" panose="020B0504020202020204" pitchFamily="34" charset="0"/>
              </a:rPr>
              <a:t>Dan gaan hy en neem sewe ander geeste, slegter as hy self, en hulle kom in en woon daar; en die laaste van daardie mens word erger as die eerste.</a:t>
            </a:r>
            <a:r>
              <a:rPr lang="en-US" b="1" kern="1400">
                <a:solidFill>
                  <a:srgbClr val="FF0000"/>
                </a:solidFill>
                <a:latin typeface="Arial Nova" panose="020B0504020202020204" pitchFamily="34" charset="0"/>
              </a:rPr>
              <a:t>.” (Lukas 11: 24 - 26)</a:t>
            </a:r>
          </a:p>
          <a:p>
            <a:pPr algn="ctr">
              <a:lnSpc>
                <a:spcPct val="119000"/>
              </a:lnSpc>
              <a:spcAft>
                <a:spcPts val="600"/>
              </a:spcAft>
            </a:pPr>
            <a:r>
              <a:rPr lang="en-US" b="1" kern="1400">
                <a:solidFill>
                  <a:srgbClr val="FF0000"/>
                </a:solidFill>
                <a:latin typeface="Arial Nova" panose="020B0504020202020204" pitchFamily="34" charset="0"/>
              </a:rPr>
              <a:t> </a:t>
            </a:r>
          </a:p>
          <a:p>
            <a:pPr marL="9525" marR="0" indent="0" algn="ctr">
              <a:lnSpc>
                <a:spcPct val="125000"/>
              </a:lnSpc>
              <a:spcBef>
                <a:spcPts val="0"/>
              </a:spcBef>
              <a:spcAft>
                <a:spcPts val="0"/>
              </a:spcAft>
            </a:pPr>
            <a:r>
              <a:rPr lang="en-US" b="1" kern="1400">
                <a:solidFill>
                  <a:srgbClr val="FF0000"/>
                </a:solidFill>
                <a:latin typeface="Arial Nova" panose="020B0504020202020204" pitchFamily="34" charset="0"/>
              </a:rPr>
              <a:t>“</a:t>
            </a:r>
            <a:r>
              <a:rPr lang="nl-NL" b="1">
                <a:solidFill>
                  <a:srgbClr val="FF0000"/>
                </a:solidFill>
                <a:latin typeface="Arial Nova" panose="020B0504020202020204" pitchFamily="34" charset="0"/>
              </a:rPr>
              <a:t>Dan sal Hy ook vir dié aan sy linkerhand sê: Gaan weg van My, julle vervloektes, in die ewige vuur wat berei is vir die duiwel en sy engele.</a:t>
            </a:r>
            <a:r>
              <a:rPr lang="en-US" b="1" kern="1400">
                <a:solidFill>
                  <a:srgbClr val="FF0000"/>
                </a:solidFill>
                <a:latin typeface="Arial Nova" panose="020B0504020202020204" pitchFamily="34" charset="0"/>
              </a:rPr>
              <a:t>!” (Matteus 25: 41)</a:t>
            </a:r>
          </a:p>
          <a:p>
            <a:pPr marL="0" marR="0" indent="0" algn="ctr">
              <a:lnSpc>
                <a:spcPct val="125000"/>
              </a:lnSpc>
              <a:spcBef>
                <a:spcPts val="0"/>
              </a:spcBef>
              <a:spcAft>
                <a:spcPts val="0"/>
              </a:spcAft>
            </a:pPr>
            <a:endParaRPr lang="en-US" b="1"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endParaRPr lang="en-US" kern="1400">
              <a:ln>
                <a:noFill/>
              </a:ln>
              <a:solidFill>
                <a:srgbClr val="000000"/>
              </a:solidFill>
              <a:effectLst/>
              <a:latin typeface="Arial Nova" panose="020B0504020202020204" pitchFamily="34" charset="0"/>
            </a:endParaRPr>
          </a:p>
          <a:p>
            <a:pPr marL="9525" marR="5080" indent="0" algn="ctr">
              <a:lnSpc>
                <a:spcPct val="125000"/>
              </a:lnSpc>
              <a:spcBef>
                <a:spcPts val="0"/>
              </a:spcBef>
              <a:spcAft>
                <a:spcPts val="0"/>
              </a:spcAft>
            </a:pPr>
            <a:endParaRPr lang="en-US" b="1" kern="1400">
              <a:ln>
                <a:noFill/>
              </a:ln>
              <a:solidFill>
                <a:srgbClr val="000000"/>
              </a:solidFill>
              <a:effectLst/>
              <a:latin typeface="Arial Nova" panose="020B0504020202020204" pitchFamily="34" charset="0"/>
            </a:endParaRPr>
          </a:p>
        </p:txBody>
      </p:sp>
      <p:sp>
        <p:nvSpPr>
          <p:cNvPr id="27" name="TextBox 26">
            <a:extLst>
              <a:ext uri="{FF2B5EF4-FFF2-40B4-BE49-F238E27FC236}">
                <a16:creationId xmlns:a16="http://schemas.microsoft.com/office/drawing/2014/main" id="{C7BEB57D-0FC1-4FE1-BA5A-F46B4C675A12}"/>
              </a:ext>
            </a:extLst>
          </p:cNvPr>
          <p:cNvSpPr txBox="1"/>
          <p:nvPr/>
        </p:nvSpPr>
        <p:spPr>
          <a:xfrm>
            <a:off x="7138553" y="5195431"/>
            <a:ext cx="1522708" cy="430887"/>
          </a:xfrm>
          <a:prstGeom prst="rect">
            <a:avLst/>
          </a:prstGeom>
          <a:noFill/>
        </p:spPr>
        <p:txBody>
          <a:bodyPr wrap="square" rtlCol="0">
            <a:spAutoFit/>
          </a:bodyPr>
          <a:lstStyle/>
          <a:p>
            <a:pPr algn="ctr"/>
            <a:r>
              <a:rPr lang="en-US" sz="1100" b="1"/>
              <a:t>DIE BEPROEFDE EN VERDEELDE HART</a:t>
            </a:r>
          </a:p>
        </p:txBody>
      </p:sp>
      <p:sp>
        <p:nvSpPr>
          <p:cNvPr id="28" name="TextBox 27">
            <a:extLst>
              <a:ext uri="{FF2B5EF4-FFF2-40B4-BE49-F238E27FC236}">
                <a16:creationId xmlns:a16="http://schemas.microsoft.com/office/drawing/2014/main" id="{FC72C32A-D875-456C-ACF6-5D910B2E8CF1}"/>
              </a:ext>
            </a:extLst>
          </p:cNvPr>
          <p:cNvSpPr txBox="1"/>
          <p:nvPr/>
        </p:nvSpPr>
        <p:spPr>
          <a:xfrm>
            <a:off x="8796371" y="5450050"/>
            <a:ext cx="1522708" cy="430887"/>
          </a:xfrm>
          <a:prstGeom prst="rect">
            <a:avLst/>
          </a:prstGeom>
          <a:noFill/>
        </p:spPr>
        <p:txBody>
          <a:bodyPr wrap="square" rtlCol="0">
            <a:spAutoFit/>
          </a:bodyPr>
          <a:lstStyle/>
          <a:p>
            <a:pPr algn="ctr"/>
            <a:r>
              <a:rPr lang="en-US" sz="1100" b="1"/>
              <a:t>DIE TERUGGEVALLE OF VERHARDE HART</a:t>
            </a:r>
          </a:p>
        </p:txBody>
      </p:sp>
      <p:sp>
        <p:nvSpPr>
          <p:cNvPr id="29" name="TextBox 28">
            <a:extLst>
              <a:ext uri="{FF2B5EF4-FFF2-40B4-BE49-F238E27FC236}">
                <a16:creationId xmlns:a16="http://schemas.microsoft.com/office/drawing/2014/main" id="{FA0947AE-BC80-4C98-89C9-788272633E71}"/>
              </a:ext>
            </a:extLst>
          </p:cNvPr>
          <p:cNvSpPr txBox="1"/>
          <p:nvPr/>
        </p:nvSpPr>
        <p:spPr>
          <a:xfrm>
            <a:off x="10320712" y="5641739"/>
            <a:ext cx="1809769" cy="430887"/>
          </a:xfrm>
          <a:prstGeom prst="rect">
            <a:avLst/>
          </a:prstGeom>
          <a:noFill/>
        </p:spPr>
        <p:txBody>
          <a:bodyPr wrap="square" rtlCol="0">
            <a:spAutoFit/>
          </a:bodyPr>
          <a:lstStyle/>
          <a:p>
            <a:pPr algn="ctr"/>
            <a:r>
              <a:rPr lang="en-US" sz="1100" b="1"/>
              <a:t>DIE SONDAAR SE VERDOEMENIS</a:t>
            </a:r>
          </a:p>
        </p:txBody>
      </p:sp>
      <p:sp>
        <p:nvSpPr>
          <p:cNvPr id="30" name="TextBox 29">
            <a:extLst>
              <a:ext uri="{FF2B5EF4-FFF2-40B4-BE49-F238E27FC236}">
                <a16:creationId xmlns:a16="http://schemas.microsoft.com/office/drawing/2014/main" id="{57E9A6C8-DA2B-493B-8700-157F80AB9868}"/>
              </a:ext>
            </a:extLst>
          </p:cNvPr>
          <p:cNvSpPr txBox="1"/>
          <p:nvPr/>
        </p:nvSpPr>
        <p:spPr>
          <a:xfrm>
            <a:off x="1921133" y="324833"/>
            <a:ext cx="1577394" cy="430887"/>
          </a:xfrm>
          <a:prstGeom prst="rect">
            <a:avLst/>
          </a:prstGeom>
          <a:noFill/>
        </p:spPr>
        <p:txBody>
          <a:bodyPr wrap="square" rtlCol="0">
            <a:spAutoFit/>
          </a:bodyPr>
          <a:lstStyle/>
          <a:p>
            <a:pPr algn="ctr"/>
            <a:r>
              <a:rPr lang="en-US" sz="1100" b="1"/>
              <a:t>DIE VEROORDEELDE EN TOEGEWENDE HART</a:t>
            </a:r>
          </a:p>
        </p:txBody>
      </p:sp>
      <p:sp>
        <p:nvSpPr>
          <p:cNvPr id="31" name="TextBox 30">
            <a:extLst>
              <a:ext uri="{FF2B5EF4-FFF2-40B4-BE49-F238E27FC236}">
                <a16:creationId xmlns:a16="http://schemas.microsoft.com/office/drawing/2014/main" id="{79C1FB6E-B0B2-4021-BDDA-5618658EDC4F}"/>
              </a:ext>
            </a:extLst>
          </p:cNvPr>
          <p:cNvSpPr txBox="1"/>
          <p:nvPr/>
        </p:nvSpPr>
        <p:spPr>
          <a:xfrm>
            <a:off x="3536310" y="505033"/>
            <a:ext cx="1776188" cy="261610"/>
          </a:xfrm>
          <a:prstGeom prst="rect">
            <a:avLst/>
          </a:prstGeom>
          <a:noFill/>
        </p:spPr>
        <p:txBody>
          <a:bodyPr wrap="square" rtlCol="0">
            <a:spAutoFit/>
          </a:bodyPr>
          <a:lstStyle/>
          <a:p>
            <a:pPr algn="ctr"/>
            <a:r>
              <a:rPr lang="en-US" sz="1100" b="1"/>
              <a:t>DIE BEROUVOLLE HART</a:t>
            </a:r>
          </a:p>
        </p:txBody>
      </p:sp>
      <p:sp>
        <p:nvSpPr>
          <p:cNvPr id="32" name="TextBox 31">
            <a:extLst>
              <a:ext uri="{FF2B5EF4-FFF2-40B4-BE49-F238E27FC236}">
                <a16:creationId xmlns:a16="http://schemas.microsoft.com/office/drawing/2014/main" id="{E796CF81-77D1-42D3-9B83-008F16D7C1AF}"/>
              </a:ext>
            </a:extLst>
          </p:cNvPr>
          <p:cNvSpPr txBox="1"/>
          <p:nvPr/>
        </p:nvSpPr>
        <p:spPr>
          <a:xfrm>
            <a:off x="5246401" y="505033"/>
            <a:ext cx="1733443" cy="261610"/>
          </a:xfrm>
          <a:prstGeom prst="rect">
            <a:avLst/>
          </a:prstGeom>
          <a:noFill/>
        </p:spPr>
        <p:txBody>
          <a:bodyPr wrap="square" rtlCol="0">
            <a:spAutoFit/>
          </a:bodyPr>
          <a:lstStyle/>
          <a:p>
            <a:r>
              <a:rPr lang="en-US" sz="1100" b="1"/>
              <a:t>MET CHRISTUS GEKRUISIG</a:t>
            </a:r>
          </a:p>
        </p:txBody>
      </p:sp>
      <p:sp>
        <p:nvSpPr>
          <p:cNvPr id="33" name="TextBox 32">
            <a:extLst>
              <a:ext uri="{FF2B5EF4-FFF2-40B4-BE49-F238E27FC236}">
                <a16:creationId xmlns:a16="http://schemas.microsoft.com/office/drawing/2014/main" id="{45003004-72C2-4189-B6F1-41550FB9FCB2}"/>
              </a:ext>
            </a:extLst>
          </p:cNvPr>
          <p:cNvSpPr txBox="1"/>
          <p:nvPr/>
        </p:nvSpPr>
        <p:spPr>
          <a:xfrm>
            <a:off x="7055968" y="494110"/>
            <a:ext cx="1522708" cy="261610"/>
          </a:xfrm>
          <a:prstGeom prst="rect">
            <a:avLst/>
          </a:prstGeom>
          <a:noFill/>
        </p:spPr>
        <p:txBody>
          <a:bodyPr wrap="square" rtlCol="0">
            <a:spAutoFit/>
          </a:bodyPr>
          <a:lstStyle/>
          <a:p>
            <a:pPr algn="ctr"/>
            <a:r>
              <a:rPr lang="en-US" sz="1100" b="1"/>
              <a:t>DIE TEMPEL VAN GOD</a:t>
            </a:r>
          </a:p>
        </p:txBody>
      </p:sp>
      <p:sp>
        <p:nvSpPr>
          <p:cNvPr id="34" name="TextBox 33">
            <a:extLst>
              <a:ext uri="{FF2B5EF4-FFF2-40B4-BE49-F238E27FC236}">
                <a16:creationId xmlns:a16="http://schemas.microsoft.com/office/drawing/2014/main" id="{C529BDA2-7277-4411-B2E1-1EBD0F7D3D12}"/>
              </a:ext>
            </a:extLst>
          </p:cNvPr>
          <p:cNvSpPr txBox="1"/>
          <p:nvPr/>
        </p:nvSpPr>
        <p:spPr>
          <a:xfrm>
            <a:off x="8867788" y="324833"/>
            <a:ext cx="1337114" cy="430887"/>
          </a:xfrm>
          <a:prstGeom prst="rect">
            <a:avLst/>
          </a:prstGeom>
          <a:noFill/>
        </p:spPr>
        <p:txBody>
          <a:bodyPr wrap="square" rtlCol="0">
            <a:spAutoFit/>
          </a:bodyPr>
          <a:lstStyle/>
          <a:p>
            <a:pPr algn="ctr"/>
            <a:r>
              <a:rPr lang="en-US" sz="1100" b="1"/>
              <a:t>DIE OORWINNAAR SE HART</a:t>
            </a:r>
          </a:p>
        </p:txBody>
      </p:sp>
      <p:sp>
        <p:nvSpPr>
          <p:cNvPr id="35" name="TextBox 34">
            <a:extLst>
              <a:ext uri="{FF2B5EF4-FFF2-40B4-BE49-F238E27FC236}">
                <a16:creationId xmlns:a16="http://schemas.microsoft.com/office/drawing/2014/main" id="{1D9C6398-62BC-4618-B4D8-0F126587C87D}"/>
              </a:ext>
            </a:extLst>
          </p:cNvPr>
          <p:cNvSpPr txBox="1"/>
          <p:nvPr/>
        </p:nvSpPr>
        <p:spPr>
          <a:xfrm>
            <a:off x="10236091" y="494110"/>
            <a:ext cx="1900026" cy="261610"/>
          </a:xfrm>
          <a:prstGeom prst="rect">
            <a:avLst/>
          </a:prstGeom>
          <a:noFill/>
        </p:spPr>
        <p:txBody>
          <a:bodyPr wrap="square" rtlCol="0">
            <a:spAutoFit/>
          </a:bodyPr>
          <a:lstStyle/>
          <a:p>
            <a:pPr algn="ctr"/>
            <a:r>
              <a:rPr lang="en-US" sz="1100" b="1"/>
              <a:t>DIE GLORIERYKE WEENGAAN</a:t>
            </a:r>
          </a:p>
        </p:txBody>
      </p:sp>
      <p:sp>
        <p:nvSpPr>
          <p:cNvPr id="36" name="TextBox 35">
            <a:extLst>
              <a:ext uri="{FF2B5EF4-FFF2-40B4-BE49-F238E27FC236}">
                <a16:creationId xmlns:a16="http://schemas.microsoft.com/office/drawing/2014/main" id="{24F1135D-8D02-4113-AB13-49BBAAA60C38}"/>
              </a:ext>
            </a:extLst>
          </p:cNvPr>
          <p:cNvSpPr txBox="1"/>
          <p:nvPr/>
        </p:nvSpPr>
        <p:spPr>
          <a:xfrm>
            <a:off x="3959941" y="34505"/>
            <a:ext cx="4272117" cy="461665"/>
          </a:xfrm>
          <a:prstGeom prst="rect">
            <a:avLst/>
          </a:prstGeom>
          <a:noFill/>
        </p:spPr>
        <p:txBody>
          <a:bodyPr wrap="square" rtlCol="0">
            <a:spAutoFit/>
          </a:bodyPr>
          <a:lstStyle/>
          <a:p>
            <a:pPr algn="ctr"/>
            <a:r>
              <a:rPr lang="en-ZA" sz="2400">
                <a:latin typeface="Cooper Black" panose="0208090404030B020404" pitchFamily="18" charset="0"/>
              </a:rPr>
              <a:t>DIE MENS SE HART</a:t>
            </a:r>
          </a:p>
        </p:txBody>
      </p:sp>
      <p:sp>
        <p:nvSpPr>
          <p:cNvPr id="37" name="TextBox 36">
            <a:extLst>
              <a:ext uri="{FF2B5EF4-FFF2-40B4-BE49-F238E27FC236}">
                <a16:creationId xmlns:a16="http://schemas.microsoft.com/office/drawing/2014/main" id="{3417A7E5-ACFD-4569-90EB-2ACCB961CCB3}"/>
              </a:ext>
            </a:extLst>
          </p:cNvPr>
          <p:cNvSpPr txBox="1"/>
          <p:nvPr/>
        </p:nvSpPr>
        <p:spPr>
          <a:xfrm>
            <a:off x="203174" y="494110"/>
            <a:ext cx="1577393" cy="261610"/>
          </a:xfrm>
          <a:prstGeom prst="rect">
            <a:avLst/>
          </a:prstGeom>
          <a:noFill/>
        </p:spPr>
        <p:txBody>
          <a:bodyPr wrap="square" rtlCol="0">
            <a:spAutoFit/>
          </a:bodyPr>
          <a:lstStyle/>
          <a:p>
            <a:pPr algn="ctr"/>
            <a:r>
              <a:rPr lang="en-US" sz="1100" b="1"/>
              <a:t>DIE SONDAAR SE HART</a:t>
            </a:r>
          </a:p>
        </p:txBody>
      </p:sp>
    </p:spTree>
    <p:extLst>
      <p:ext uri="{BB962C8B-B14F-4D97-AF65-F5344CB8AC3E}">
        <p14:creationId xmlns:p14="http://schemas.microsoft.com/office/powerpoint/2010/main" val="1778581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2000" fill="hold"/>
                                        <p:tgtEl>
                                          <p:spTgt spid="10"/>
                                        </p:tgtEl>
                                        <p:attrNameLst>
                                          <p:attrName>ppt_w</p:attrName>
                                        </p:attrNameLst>
                                      </p:cBhvr>
                                      <p:tavLst>
                                        <p:tav tm="0">
                                          <p:val>
                                            <p:fltVal val="0"/>
                                          </p:val>
                                        </p:tav>
                                        <p:tav tm="100000">
                                          <p:val>
                                            <p:strVal val="#ppt_w"/>
                                          </p:val>
                                        </p:tav>
                                      </p:tavLst>
                                    </p:anim>
                                    <p:anim calcmode="lin" valueType="num">
                                      <p:cBhvr>
                                        <p:cTn id="8" dur="2000" fill="hold"/>
                                        <p:tgtEl>
                                          <p:spTgt spid="10"/>
                                        </p:tgtEl>
                                        <p:attrNameLst>
                                          <p:attrName>ppt_h</p:attrName>
                                        </p:attrNameLst>
                                      </p:cBhvr>
                                      <p:tavLst>
                                        <p:tav tm="0">
                                          <p:val>
                                            <p:fltVal val="0"/>
                                          </p:val>
                                        </p:tav>
                                        <p:tav tm="100000">
                                          <p:val>
                                            <p:strVal val="#ppt_h"/>
                                          </p:val>
                                        </p:tav>
                                      </p:tavLst>
                                    </p:anim>
                                    <p:animEffect transition="in" filter="fade">
                                      <p:cBhvr>
                                        <p:cTn id="9" dur="2000"/>
                                        <p:tgtEl>
                                          <p:spTgt spid="10"/>
                                        </p:tgtEl>
                                      </p:cBhvr>
                                    </p:animEffect>
                                  </p:childTnLst>
                                </p:cTn>
                              </p:par>
                            </p:childTnLst>
                          </p:cTn>
                        </p:par>
                        <p:par>
                          <p:cTn id="10" fill="hold">
                            <p:stCondLst>
                              <p:cond delay="2000"/>
                            </p:stCondLst>
                            <p:childTnLst>
                              <p:par>
                                <p:cTn id="11" presetID="53" presetClass="entr" presetSubtype="16"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1000" fill="hold"/>
                                        <p:tgtEl>
                                          <p:spTgt spid="15"/>
                                        </p:tgtEl>
                                        <p:attrNameLst>
                                          <p:attrName>ppt_w</p:attrName>
                                        </p:attrNameLst>
                                      </p:cBhvr>
                                      <p:tavLst>
                                        <p:tav tm="0">
                                          <p:val>
                                            <p:fltVal val="0"/>
                                          </p:val>
                                        </p:tav>
                                        <p:tav tm="100000">
                                          <p:val>
                                            <p:strVal val="#ppt_w"/>
                                          </p:val>
                                        </p:tav>
                                      </p:tavLst>
                                    </p:anim>
                                    <p:anim calcmode="lin" valueType="num">
                                      <p:cBhvr>
                                        <p:cTn id="14" dur="1000" fill="hold"/>
                                        <p:tgtEl>
                                          <p:spTgt spid="15"/>
                                        </p:tgtEl>
                                        <p:attrNameLst>
                                          <p:attrName>ppt_h</p:attrName>
                                        </p:attrNameLst>
                                      </p:cBhvr>
                                      <p:tavLst>
                                        <p:tav tm="0">
                                          <p:val>
                                            <p:fltVal val="0"/>
                                          </p:val>
                                        </p:tav>
                                        <p:tav tm="100000">
                                          <p:val>
                                            <p:strVal val="#ppt_h"/>
                                          </p:val>
                                        </p:tav>
                                      </p:tavLst>
                                    </p:anim>
                                    <p:animEffect transition="in" filter="fade">
                                      <p:cBhvr>
                                        <p:cTn id="15" dur="1000"/>
                                        <p:tgtEl>
                                          <p:spTgt spid="15"/>
                                        </p:tgtEl>
                                      </p:cBhvr>
                                    </p:animEffect>
                                  </p:childTnLst>
                                </p:cTn>
                              </p:par>
                            </p:childTnLst>
                          </p:cTn>
                        </p:par>
                        <p:par>
                          <p:cTn id="16" fill="hold">
                            <p:stCondLst>
                              <p:cond delay="3000"/>
                            </p:stCondLst>
                            <p:childTnLst>
                              <p:par>
                                <p:cTn id="17" presetID="53" presetClass="entr" presetSubtype="16"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1000" fill="hold"/>
                                        <p:tgtEl>
                                          <p:spTgt spid="27"/>
                                        </p:tgtEl>
                                        <p:attrNameLst>
                                          <p:attrName>ppt_w</p:attrName>
                                        </p:attrNameLst>
                                      </p:cBhvr>
                                      <p:tavLst>
                                        <p:tav tm="0">
                                          <p:val>
                                            <p:fltVal val="0"/>
                                          </p:val>
                                        </p:tav>
                                        <p:tav tm="100000">
                                          <p:val>
                                            <p:strVal val="#ppt_w"/>
                                          </p:val>
                                        </p:tav>
                                      </p:tavLst>
                                    </p:anim>
                                    <p:anim calcmode="lin" valueType="num">
                                      <p:cBhvr>
                                        <p:cTn id="20" dur="1000" fill="hold"/>
                                        <p:tgtEl>
                                          <p:spTgt spid="27"/>
                                        </p:tgtEl>
                                        <p:attrNameLst>
                                          <p:attrName>ppt_h</p:attrName>
                                        </p:attrNameLst>
                                      </p:cBhvr>
                                      <p:tavLst>
                                        <p:tav tm="0">
                                          <p:val>
                                            <p:fltVal val="0"/>
                                          </p:val>
                                        </p:tav>
                                        <p:tav tm="100000">
                                          <p:val>
                                            <p:strVal val="#ppt_h"/>
                                          </p:val>
                                        </p:tav>
                                      </p:tavLst>
                                    </p:anim>
                                    <p:animEffect transition="in" filter="fade">
                                      <p:cBhvr>
                                        <p:cTn id="21" dur="1000"/>
                                        <p:tgtEl>
                                          <p:spTgt spid="27"/>
                                        </p:tgtEl>
                                      </p:cBhvr>
                                    </p:animEffect>
                                  </p:childTnLst>
                                </p:cTn>
                              </p:par>
                            </p:childTnLst>
                          </p:cTn>
                        </p:par>
                        <p:par>
                          <p:cTn id="22" fill="hold">
                            <p:stCondLst>
                              <p:cond delay="4000"/>
                            </p:stCondLst>
                            <p:childTnLst>
                              <p:par>
                                <p:cTn id="23" presetID="53" presetClass="entr" presetSubtype="16"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p:cTn id="25" dur="1000" fill="hold"/>
                                        <p:tgtEl>
                                          <p:spTgt spid="17"/>
                                        </p:tgtEl>
                                        <p:attrNameLst>
                                          <p:attrName>ppt_w</p:attrName>
                                        </p:attrNameLst>
                                      </p:cBhvr>
                                      <p:tavLst>
                                        <p:tav tm="0">
                                          <p:val>
                                            <p:fltVal val="0"/>
                                          </p:val>
                                        </p:tav>
                                        <p:tav tm="100000">
                                          <p:val>
                                            <p:strVal val="#ppt_w"/>
                                          </p:val>
                                        </p:tav>
                                      </p:tavLst>
                                    </p:anim>
                                    <p:anim calcmode="lin" valueType="num">
                                      <p:cBhvr>
                                        <p:cTn id="26" dur="1000" fill="hold"/>
                                        <p:tgtEl>
                                          <p:spTgt spid="17"/>
                                        </p:tgtEl>
                                        <p:attrNameLst>
                                          <p:attrName>ppt_h</p:attrName>
                                        </p:attrNameLst>
                                      </p:cBhvr>
                                      <p:tavLst>
                                        <p:tav tm="0">
                                          <p:val>
                                            <p:fltVal val="0"/>
                                          </p:val>
                                        </p:tav>
                                        <p:tav tm="100000">
                                          <p:val>
                                            <p:strVal val="#ppt_h"/>
                                          </p:val>
                                        </p:tav>
                                      </p:tavLst>
                                    </p:anim>
                                    <p:animEffect transition="in" filter="fade">
                                      <p:cBhvr>
                                        <p:cTn id="27" dur="1000"/>
                                        <p:tgtEl>
                                          <p:spTgt spid="17"/>
                                        </p:tgtEl>
                                      </p:cBhvr>
                                    </p:animEffect>
                                  </p:childTnLst>
                                </p:cTn>
                              </p:par>
                            </p:childTnLst>
                          </p:cTn>
                        </p:par>
                        <p:par>
                          <p:cTn id="28" fill="hold">
                            <p:stCondLst>
                              <p:cond delay="5000"/>
                            </p:stCondLst>
                            <p:childTnLst>
                              <p:par>
                                <p:cTn id="29" presetID="53" presetClass="entr" presetSubtype="16" fill="hold" grpId="0" nodeType="after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p:cTn id="31" dur="1000" fill="hold"/>
                                        <p:tgtEl>
                                          <p:spTgt spid="28"/>
                                        </p:tgtEl>
                                        <p:attrNameLst>
                                          <p:attrName>ppt_w</p:attrName>
                                        </p:attrNameLst>
                                      </p:cBhvr>
                                      <p:tavLst>
                                        <p:tav tm="0">
                                          <p:val>
                                            <p:fltVal val="0"/>
                                          </p:val>
                                        </p:tav>
                                        <p:tav tm="100000">
                                          <p:val>
                                            <p:strVal val="#ppt_w"/>
                                          </p:val>
                                        </p:tav>
                                      </p:tavLst>
                                    </p:anim>
                                    <p:anim calcmode="lin" valueType="num">
                                      <p:cBhvr>
                                        <p:cTn id="32" dur="1000" fill="hold"/>
                                        <p:tgtEl>
                                          <p:spTgt spid="28"/>
                                        </p:tgtEl>
                                        <p:attrNameLst>
                                          <p:attrName>ppt_h</p:attrName>
                                        </p:attrNameLst>
                                      </p:cBhvr>
                                      <p:tavLst>
                                        <p:tav tm="0">
                                          <p:val>
                                            <p:fltVal val="0"/>
                                          </p:val>
                                        </p:tav>
                                        <p:tav tm="100000">
                                          <p:val>
                                            <p:strVal val="#ppt_h"/>
                                          </p:val>
                                        </p:tav>
                                      </p:tavLst>
                                    </p:anim>
                                    <p:animEffect transition="in" filter="fade">
                                      <p:cBhvr>
                                        <p:cTn id="33" dur="1000"/>
                                        <p:tgtEl>
                                          <p:spTgt spid="28"/>
                                        </p:tgtEl>
                                      </p:cBhvr>
                                    </p:animEffect>
                                  </p:childTnLst>
                                </p:cTn>
                              </p:par>
                            </p:childTnLst>
                          </p:cTn>
                        </p:par>
                        <p:par>
                          <p:cTn id="34" fill="hold">
                            <p:stCondLst>
                              <p:cond delay="6000"/>
                            </p:stCondLst>
                            <p:childTnLst>
                              <p:par>
                                <p:cTn id="35" presetID="53" presetClass="entr" presetSubtype="16"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1000" fill="hold"/>
                                        <p:tgtEl>
                                          <p:spTgt spid="19"/>
                                        </p:tgtEl>
                                        <p:attrNameLst>
                                          <p:attrName>ppt_w</p:attrName>
                                        </p:attrNameLst>
                                      </p:cBhvr>
                                      <p:tavLst>
                                        <p:tav tm="0">
                                          <p:val>
                                            <p:fltVal val="0"/>
                                          </p:val>
                                        </p:tav>
                                        <p:tav tm="100000">
                                          <p:val>
                                            <p:strVal val="#ppt_w"/>
                                          </p:val>
                                        </p:tav>
                                      </p:tavLst>
                                    </p:anim>
                                    <p:anim calcmode="lin" valueType="num">
                                      <p:cBhvr>
                                        <p:cTn id="38" dur="1000" fill="hold"/>
                                        <p:tgtEl>
                                          <p:spTgt spid="19"/>
                                        </p:tgtEl>
                                        <p:attrNameLst>
                                          <p:attrName>ppt_h</p:attrName>
                                        </p:attrNameLst>
                                      </p:cBhvr>
                                      <p:tavLst>
                                        <p:tav tm="0">
                                          <p:val>
                                            <p:fltVal val="0"/>
                                          </p:val>
                                        </p:tav>
                                        <p:tav tm="100000">
                                          <p:val>
                                            <p:strVal val="#ppt_h"/>
                                          </p:val>
                                        </p:tav>
                                      </p:tavLst>
                                    </p:anim>
                                    <p:animEffect transition="in" filter="fade">
                                      <p:cBhvr>
                                        <p:cTn id="39" dur="1000"/>
                                        <p:tgtEl>
                                          <p:spTgt spid="19"/>
                                        </p:tgtEl>
                                      </p:cBhvr>
                                    </p:animEffect>
                                  </p:childTnLst>
                                </p:cTn>
                              </p:par>
                            </p:childTnLst>
                          </p:cTn>
                        </p:par>
                        <p:par>
                          <p:cTn id="40" fill="hold">
                            <p:stCondLst>
                              <p:cond delay="7000"/>
                            </p:stCondLst>
                            <p:childTnLst>
                              <p:par>
                                <p:cTn id="41" presetID="53" presetClass="entr" presetSubtype="16" fill="hold" grpId="0" nodeType="afterEffect">
                                  <p:stCondLst>
                                    <p:cond delay="0"/>
                                  </p:stCondLst>
                                  <p:childTnLst>
                                    <p:set>
                                      <p:cBhvr>
                                        <p:cTn id="42" dur="1" fill="hold">
                                          <p:stCondLst>
                                            <p:cond delay="0"/>
                                          </p:stCondLst>
                                        </p:cTn>
                                        <p:tgtEl>
                                          <p:spTgt spid="29"/>
                                        </p:tgtEl>
                                        <p:attrNameLst>
                                          <p:attrName>style.visibility</p:attrName>
                                        </p:attrNameLst>
                                      </p:cBhvr>
                                      <p:to>
                                        <p:strVal val="visible"/>
                                      </p:to>
                                    </p:set>
                                    <p:anim calcmode="lin" valueType="num">
                                      <p:cBhvr>
                                        <p:cTn id="43" dur="1000" fill="hold"/>
                                        <p:tgtEl>
                                          <p:spTgt spid="29"/>
                                        </p:tgtEl>
                                        <p:attrNameLst>
                                          <p:attrName>ppt_w</p:attrName>
                                        </p:attrNameLst>
                                      </p:cBhvr>
                                      <p:tavLst>
                                        <p:tav tm="0">
                                          <p:val>
                                            <p:fltVal val="0"/>
                                          </p:val>
                                        </p:tav>
                                        <p:tav tm="100000">
                                          <p:val>
                                            <p:strVal val="#ppt_w"/>
                                          </p:val>
                                        </p:tav>
                                      </p:tavLst>
                                    </p:anim>
                                    <p:anim calcmode="lin" valueType="num">
                                      <p:cBhvr>
                                        <p:cTn id="44" dur="1000" fill="hold"/>
                                        <p:tgtEl>
                                          <p:spTgt spid="29"/>
                                        </p:tgtEl>
                                        <p:attrNameLst>
                                          <p:attrName>ppt_h</p:attrName>
                                        </p:attrNameLst>
                                      </p:cBhvr>
                                      <p:tavLst>
                                        <p:tav tm="0">
                                          <p:val>
                                            <p:fltVal val="0"/>
                                          </p:val>
                                        </p:tav>
                                        <p:tav tm="100000">
                                          <p:val>
                                            <p:strVal val="#ppt_h"/>
                                          </p:val>
                                        </p:tav>
                                      </p:tavLst>
                                    </p:anim>
                                    <p:animEffect transition="in" filter="fade">
                                      <p:cBhvr>
                                        <p:cTn id="45" dur="1000"/>
                                        <p:tgtEl>
                                          <p:spTgt spid="29"/>
                                        </p:tgtEl>
                                      </p:cBhvr>
                                    </p:animEffect>
                                  </p:childTnLst>
                                </p:cTn>
                              </p:par>
                            </p:childTnLst>
                          </p:cTn>
                        </p:par>
                        <p:par>
                          <p:cTn id="46" fill="hold">
                            <p:stCondLst>
                              <p:cond delay="8000"/>
                            </p:stCondLst>
                            <p:childTnLst>
                              <p:par>
                                <p:cTn id="47" presetID="10" presetClass="entr" presetSubtype="0"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2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p:bldP spid="27" grpId="0"/>
      <p:bldP spid="28" grpId="0"/>
      <p:bldP spid="2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5122" name="Picture 2">
            <a:extLst>
              <a:ext uri="{FF2B5EF4-FFF2-40B4-BE49-F238E27FC236}">
                <a16:creationId xmlns:a16="http://schemas.microsoft.com/office/drawing/2014/main" id="{8701EAE5-AF08-4FEC-A9D9-FB30FBF53B46}"/>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17" b="17"/>
          <a:stretch>
            <a:fillRect/>
          </a:stretch>
        </p:blipFill>
        <p:spPr bwMode="auto">
          <a:xfrm>
            <a:off x="2013563"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5123" name="Picture 3">
            <a:extLst>
              <a:ext uri="{FF2B5EF4-FFF2-40B4-BE49-F238E27FC236}">
                <a16:creationId xmlns:a16="http://schemas.microsoft.com/office/drawing/2014/main" id="{379F53FD-D00A-459E-8F0A-86DACAACD5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2" r="102"/>
          <a:stretch>
            <a:fillRect/>
          </a:stretch>
        </p:blipFill>
        <p:spPr bwMode="auto">
          <a:xfrm>
            <a:off x="673661"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722A570A-458B-4049-AAD7-FB80AD766AF9}"/>
              </a:ext>
            </a:extLst>
          </p:cNvPr>
          <p:cNvSpPr txBox="1">
            <a:spLocks noChangeArrowheads="1"/>
          </p:cNvSpPr>
          <p:nvPr/>
        </p:nvSpPr>
        <p:spPr bwMode="auto">
          <a:xfrm>
            <a:off x="2908882" y="92035"/>
            <a:ext cx="6374236" cy="3873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ZA" altLang="en-US" sz="2400" b="1">
                <a:solidFill>
                  <a:srgbClr val="000000"/>
                </a:solidFill>
                <a:latin typeface="Cooper Black" panose="0208090404030B020404" pitchFamily="18" charset="0"/>
              </a:rPr>
              <a:t>DIE BEPROEFDE EN VERDEELDE HART</a:t>
            </a:r>
            <a:endParaRPr lang="en-US" altLang="en-US" sz="2400">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963895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5122" name="Picture 2">
            <a:extLst>
              <a:ext uri="{FF2B5EF4-FFF2-40B4-BE49-F238E27FC236}">
                <a16:creationId xmlns:a16="http://schemas.microsoft.com/office/drawing/2014/main" id="{8701EAE5-AF08-4FEC-A9D9-FB30FBF53B46}"/>
              </a:ext>
            </a:extLst>
          </p:cNvPr>
          <p:cNvPicPr>
            <a:picLocks noChangeAspect="1" noChangeArrowheads="1"/>
          </p:cNvPicPr>
          <p:nvPr/>
        </p:nvPicPr>
        <p:blipFill>
          <a:blip r:embed="rId4">
            <a:lum bright="30000"/>
            <a:alphaModFix amt="29000"/>
            <a:extLst>
              <a:ext uri="{28A0092B-C50C-407E-A947-70E740481C1C}">
                <a14:useLocalDpi xmlns:a14="http://schemas.microsoft.com/office/drawing/2010/main" val="0"/>
              </a:ext>
            </a:extLst>
          </a:blip>
          <a:srcRect t="17" b="17"/>
          <a:stretch>
            <a:fillRect/>
          </a:stretch>
        </p:blipFill>
        <p:spPr bwMode="auto">
          <a:xfrm>
            <a:off x="2013563"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5123" name="Picture 3">
            <a:extLst>
              <a:ext uri="{FF2B5EF4-FFF2-40B4-BE49-F238E27FC236}">
                <a16:creationId xmlns:a16="http://schemas.microsoft.com/office/drawing/2014/main" id="{379F53FD-D00A-459E-8F0A-86DACAACD5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2" r="102"/>
          <a:stretch>
            <a:fillRect/>
          </a:stretch>
        </p:blipFill>
        <p:spPr bwMode="auto">
          <a:xfrm>
            <a:off x="673661"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722A570A-458B-4049-AAD7-FB80AD766AF9}"/>
              </a:ext>
            </a:extLst>
          </p:cNvPr>
          <p:cNvSpPr txBox="1">
            <a:spLocks noChangeArrowheads="1"/>
          </p:cNvSpPr>
          <p:nvPr/>
        </p:nvSpPr>
        <p:spPr bwMode="auto">
          <a:xfrm>
            <a:off x="2859849" y="78304"/>
            <a:ext cx="6472302" cy="3873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DIE BEPROEFDE EN VERDEELDE HART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DF7FB09C-B918-4855-B960-8738A337E6F6}"/>
              </a:ext>
            </a:extLst>
          </p:cNvPr>
          <p:cNvSpPr txBox="1"/>
          <p:nvPr/>
        </p:nvSpPr>
        <p:spPr>
          <a:xfrm>
            <a:off x="4575653" y="595751"/>
            <a:ext cx="7013026" cy="5900911"/>
          </a:xfrm>
          <a:prstGeom prst="rect">
            <a:avLst/>
          </a:prstGeom>
          <a:noFill/>
        </p:spPr>
        <p:txBody>
          <a:bodyPr wrap="square">
            <a:spAutoFit/>
          </a:bodyPr>
          <a:lstStyle/>
          <a:p>
            <a:pPr algn="ctr"/>
            <a:r>
              <a:rPr lang="en-ZA" b="1">
                <a:latin typeface="Arial Nova" panose="020B0504020202020204" pitchFamily="34" charset="0"/>
              </a:rPr>
              <a:t>Hierdie is die hartseer prentjie van iemand wat op sy ou manier teruggeval het. Een oog begin toegaan, wat wys dat hy koud en slaperig word in sy verhouding met God.</a:t>
            </a:r>
          </a:p>
          <a:p>
            <a:pPr algn="ctr"/>
            <a:r>
              <a:rPr lang="en-ZA" sz="800" b="1">
                <a:latin typeface="Arial Nova" panose="020B0504020202020204" pitchFamily="34" charset="0"/>
              </a:rPr>
              <a:t> </a:t>
            </a:r>
          </a:p>
          <a:p>
            <a:pPr algn="ctr"/>
            <a:r>
              <a:rPr lang="en-ZA" b="1">
                <a:latin typeface="Arial Nova" panose="020B0504020202020204" pitchFamily="34" charset="0"/>
              </a:rPr>
              <a:t>Die lig aan die binnekant het dof geword, en die tekens in sy hart wat wys dat hy bereid is om saam met Christus te ly, het geval en is nie meer regop nie. Hy word omring deur versoekings waaraan hy stadig toegee, in plaas daarvan om dit te weerstaan. In plaas daarvan om na God se stem te luister, begin hy nou luister na die duiwel se slinkse voorstelle en valse beloftes. Alhoewel hy nog steeds 'n kerkganger is en sy begeertes vir die dinge van die wêreld onder 'n vorm van godsdiens verberg, het die liefde vir God </a:t>
            </a:r>
          </a:p>
          <a:p>
            <a:pPr algn="ctr"/>
            <a:r>
              <a:rPr lang="en-ZA" b="1">
                <a:latin typeface="Arial Nova" panose="020B0504020202020204" pitchFamily="34" charset="0"/>
              </a:rPr>
              <a:t>in sy hart koud geword.   </a:t>
            </a:r>
          </a:p>
          <a:p>
            <a:pPr algn="ctr"/>
            <a:endParaRPr lang="en-ZA" sz="800" b="1">
              <a:latin typeface="Arial Nova" panose="020B0504020202020204" pitchFamily="34" charset="0"/>
            </a:endParaRPr>
          </a:p>
          <a:p>
            <a:pPr algn="ctr"/>
            <a:r>
              <a:rPr lang="en-ZA" b="1">
                <a:latin typeface="Arial Nova" panose="020B0504020202020204" pitchFamily="34" charset="0"/>
              </a:rPr>
              <a:t>Gehoorsaam die waarskuwings van ons Here Jesus wanneer Hy sê: “Waak en bid, dat julle nie in versoeking kom nie.”</a:t>
            </a:r>
          </a:p>
          <a:p>
            <a:pPr algn="ctr"/>
            <a:r>
              <a:rPr lang="en-ZA" b="1">
                <a:latin typeface="Arial Nova" panose="020B0504020202020204" pitchFamily="34" charset="0"/>
              </a:rPr>
              <a:t>(Matteus 26: 41).  </a:t>
            </a:r>
          </a:p>
          <a:p>
            <a:pPr algn="ctr"/>
            <a:r>
              <a:rPr lang="en-ZA" sz="800" b="1">
                <a:latin typeface="Arial Nova" panose="020B0504020202020204" pitchFamily="34" charset="0"/>
              </a:rPr>
              <a:t>   </a:t>
            </a:r>
          </a:p>
          <a:p>
            <a:pPr algn="ctr"/>
            <a:r>
              <a:rPr lang="en-ZA" b="1">
                <a:latin typeface="Arial Nova" panose="020B0504020202020204" pitchFamily="34" charset="0"/>
              </a:rPr>
              <a:t>“Daarom, wie meen dat hy staan, </a:t>
            </a:r>
          </a:p>
          <a:p>
            <a:pPr algn="ctr"/>
            <a:r>
              <a:rPr lang="en-ZA" b="1">
                <a:latin typeface="Arial Nova" panose="020B0504020202020204" pitchFamily="34" charset="0"/>
              </a:rPr>
              <a:t>moet oppas dat hy nie val nie”. (1 Korintiërs 10: 12).   </a:t>
            </a:r>
            <a:r>
              <a:rPr lang="en-ZA"/>
              <a:t> </a:t>
            </a:r>
          </a:p>
          <a:p>
            <a:pPr marL="0" marR="0" indent="0" algn="l">
              <a:lnSpc>
                <a:spcPct val="119000"/>
              </a:lnSpc>
              <a:spcBef>
                <a:spcPts val="0"/>
              </a:spcBef>
              <a:spcAft>
                <a:spcPts val="600"/>
              </a:spcAft>
            </a:pPr>
            <a:r>
              <a:rPr lang="en-US" b="1" kern="1400">
                <a:ln>
                  <a:noFill/>
                </a:ln>
                <a:solidFill>
                  <a:srgbClr val="000000"/>
                </a:solidFill>
                <a:effectLst/>
                <a:latin typeface="Arial Nova" panose="020B0504020202020204" pitchFamily="34" charset="0"/>
              </a:rPr>
              <a:t> </a:t>
            </a:r>
          </a:p>
        </p:txBody>
      </p:sp>
      <p:pic>
        <p:nvPicPr>
          <p:cNvPr id="5" name="Prent 6">
            <a:hlinkClick r:id="" action="ppaction://media"/>
            <a:extLst>
              <a:ext uri="{FF2B5EF4-FFF2-40B4-BE49-F238E27FC236}">
                <a16:creationId xmlns:a16="http://schemas.microsoft.com/office/drawing/2014/main" id="{48AAB60C-0FEB-4904-B409-242CAC7CD9F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58158" y="5654180"/>
            <a:ext cx="376061" cy="376061"/>
          </a:xfrm>
          <a:prstGeom prst="rect">
            <a:avLst/>
          </a:prstGeom>
        </p:spPr>
      </p:pic>
    </p:spTree>
    <p:extLst>
      <p:ext uri="{BB962C8B-B14F-4D97-AF65-F5344CB8AC3E}">
        <p14:creationId xmlns:p14="http://schemas.microsoft.com/office/powerpoint/2010/main" val="228200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3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5974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5"/>
                </p:tgtEl>
              </p:cMediaNode>
            </p:audio>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6146" name="Picture 2">
            <a:extLst>
              <a:ext uri="{FF2B5EF4-FFF2-40B4-BE49-F238E27FC236}">
                <a16:creationId xmlns:a16="http://schemas.microsoft.com/office/drawing/2014/main" id="{FAD9F2CC-BA7D-4A7B-9CC6-8E5DA7E983EB}"/>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20" b="20"/>
          <a:stretch>
            <a:fillRect/>
          </a:stretch>
        </p:blipFill>
        <p:spPr bwMode="auto">
          <a:xfrm>
            <a:off x="2003038"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6147" name="Picture 3">
            <a:extLst>
              <a:ext uri="{FF2B5EF4-FFF2-40B4-BE49-F238E27FC236}">
                <a16:creationId xmlns:a16="http://schemas.microsoft.com/office/drawing/2014/main" id="{68991F66-81A5-4BB7-8DF1-9BBDA8C6A5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4" r="194"/>
          <a:stretch>
            <a:fillRect/>
          </a:stretch>
        </p:blipFill>
        <p:spPr bwMode="auto">
          <a:xfrm>
            <a:off x="677204" y="637013"/>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32CE923E-7429-47EC-B243-343DB507E8A5}"/>
              </a:ext>
            </a:extLst>
          </p:cNvPr>
          <p:cNvSpPr txBox="1">
            <a:spLocks noChangeArrowheads="1"/>
          </p:cNvSpPr>
          <p:nvPr/>
        </p:nvSpPr>
        <p:spPr bwMode="auto">
          <a:xfrm>
            <a:off x="2592350" y="100578"/>
            <a:ext cx="7007299" cy="369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lang="en-ZA" altLang="en-US" sz="2400" b="1">
                <a:solidFill>
                  <a:srgbClr val="000000"/>
                </a:solidFill>
                <a:latin typeface="Cooper Black" panose="0208090404030B020404" pitchFamily="18" charset="0"/>
              </a:rPr>
              <a:t>DIE TERUGGEVALLE OF VERHARDE HART</a:t>
            </a:r>
            <a:endParaRPr lang="en-US" altLang="en-US" sz="2400">
              <a:latin typeface="Arial" panose="020B0604020202020204" pitchFamily="34" charset="0"/>
            </a:endParaRPr>
          </a:p>
        </p:txBody>
      </p:sp>
    </p:spTree>
    <p:extLst>
      <p:ext uri="{BB962C8B-B14F-4D97-AF65-F5344CB8AC3E}">
        <p14:creationId xmlns:p14="http://schemas.microsoft.com/office/powerpoint/2010/main" val="3807259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6AB7F1A-6C3A-48B3-80AE-E382AD02BDEE}"/>
              </a:ext>
            </a:extLst>
          </p:cNvPr>
          <p:cNvSpPr txBox="1"/>
          <p:nvPr/>
        </p:nvSpPr>
        <p:spPr>
          <a:xfrm>
            <a:off x="4769485" y="6390771"/>
            <a:ext cx="2653027" cy="461665"/>
          </a:xfrm>
          <a:prstGeom prst="rect">
            <a:avLst/>
          </a:prstGeom>
          <a:noFill/>
        </p:spPr>
        <p:txBody>
          <a:bodyPr wrap="square" rtlCol="0">
            <a:spAutoFit/>
          </a:bodyPr>
          <a:lstStyle/>
          <a:p>
            <a:r>
              <a:rPr lang="en-ZA" sz="2400" b="1"/>
              <a:t>the BIBLE PROJECT</a:t>
            </a:r>
          </a:p>
        </p:txBody>
      </p:sp>
      <p:pic>
        <p:nvPicPr>
          <p:cNvPr id="5" name="HOM Heart Explained">
            <a:hlinkClick r:id="" action="ppaction://media"/>
            <a:extLst>
              <a:ext uri="{FF2B5EF4-FFF2-40B4-BE49-F238E27FC236}">
                <a16:creationId xmlns:a16="http://schemas.microsoft.com/office/drawing/2014/main" id="{9157BDA6-2016-40D2-9AB0-60936337C5A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40394" y="253218"/>
            <a:ext cx="10911207" cy="6137553"/>
          </a:xfrm>
          <a:prstGeom prst="rect">
            <a:avLst/>
          </a:prstGeom>
        </p:spPr>
      </p:pic>
    </p:spTree>
    <p:extLst>
      <p:ext uri="{BB962C8B-B14F-4D97-AF65-F5344CB8AC3E}">
        <p14:creationId xmlns:p14="http://schemas.microsoft.com/office/powerpoint/2010/main" val="23010154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90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54545">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after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6146" name="Picture 2">
            <a:extLst>
              <a:ext uri="{FF2B5EF4-FFF2-40B4-BE49-F238E27FC236}">
                <a16:creationId xmlns:a16="http://schemas.microsoft.com/office/drawing/2014/main" id="{FAD9F2CC-BA7D-4A7B-9CC6-8E5DA7E983EB}"/>
              </a:ext>
            </a:extLst>
          </p:cNvPr>
          <p:cNvPicPr>
            <a:picLocks noChangeAspect="1" noChangeArrowheads="1"/>
          </p:cNvPicPr>
          <p:nvPr/>
        </p:nvPicPr>
        <p:blipFill>
          <a:blip r:embed="rId4">
            <a:alphaModFix amt="24000"/>
            <a:extLst>
              <a:ext uri="{28A0092B-C50C-407E-A947-70E740481C1C}">
                <a14:useLocalDpi xmlns:a14="http://schemas.microsoft.com/office/drawing/2010/main" val="0"/>
              </a:ext>
            </a:extLst>
          </a:blip>
          <a:srcRect t="20" b="20"/>
          <a:stretch>
            <a:fillRect/>
          </a:stretch>
        </p:blipFill>
        <p:spPr bwMode="auto">
          <a:xfrm>
            <a:off x="2003038"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6147" name="Picture 3">
            <a:extLst>
              <a:ext uri="{FF2B5EF4-FFF2-40B4-BE49-F238E27FC236}">
                <a16:creationId xmlns:a16="http://schemas.microsoft.com/office/drawing/2014/main" id="{68991F66-81A5-4BB7-8DF1-9BBDA8C6A5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94" r="194"/>
          <a:stretch>
            <a:fillRect/>
          </a:stretch>
        </p:blipFill>
        <p:spPr bwMode="auto">
          <a:xfrm>
            <a:off x="677204" y="637013"/>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32CE923E-7429-47EC-B243-343DB507E8A5}"/>
              </a:ext>
            </a:extLst>
          </p:cNvPr>
          <p:cNvSpPr txBox="1">
            <a:spLocks noChangeArrowheads="1"/>
          </p:cNvSpPr>
          <p:nvPr/>
        </p:nvSpPr>
        <p:spPr bwMode="auto">
          <a:xfrm>
            <a:off x="2592350" y="100578"/>
            <a:ext cx="7007299" cy="369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DIE TERUGGEVALLE OF VERHARDE HART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938FD6B4-6A66-49B9-80C3-6CE54E924C78}"/>
              </a:ext>
            </a:extLst>
          </p:cNvPr>
          <p:cNvSpPr txBox="1"/>
          <p:nvPr/>
        </p:nvSpPr>
        <p:spPr>
          <a:xfrm>
            <a:off x="4654832" y="595751"/>
            <a:ext cx="6810340" cy="5808578"/>
          </a:xfrm>
          <a:prstGeom prst="rect">
            <a:avLst/>
          </a:prstGeom>
          <a:noFill/>
        </p:spPr>
        <p:txBody>
          <a:bodyPr wrap="square">
            <a:spAutoFit/>
          </a:bodyPr>
          <a:lstStyle/>
          <a:p>
            <a:pPr algn="ctr"/>
            <a:r>
              <a:rPr lang="en-ZA" b="1">
                <a:latin typeface="Arial Nova" panose="020B0504020202020204" pitchFamily="34" charset="0"/>
              </a:rPr>
              <a:t>Hierdie prentjie onthul die toestand van die persoon wat weer heeltemal in sy ou weë verval het, ondanks wat God vir hom gedoen het.</a:t>
            </a:r>
          </a:p>
          <a:p>
            <a:pPr algn="ctr"/>
            <a:r>
              <a:rPr lang="en-ZA" b="1">
                <a:latin typeface="Arial Nova" panose="020B0504020202020204" pitchFamily="34" charset="0"/>
              </a:rPr>
              <a:t>Jesus het self die toestand van die afvalliges beskryf toe Hy gesê het: </a:t>
            </a:r>
          </a:p>
          <a:p>
            <a:pPr algn="ctr"/>
            <a:endParaRPr lang="en-ZA" b="1">
              <a:latin typeface="Arial Nova" panose="020B0504020202020204" pitchFamily="34" charset="0"/>
            </a:endParaRPr>
          </a:p>
          <a:p>
            <a:pPr algn="ctr"/>
            <a:r>
              <a:rPr lang="en-ZA" b="1">
                <a:latin typeface="Arial Nova" panose="020B0504020202020204" pitchFamily="34" charset="0"/>
              </a:rPr>
              <a:t>“Wanneer die onreine gees uit die mens uitgegaan het, gaan hy deur waterlose plekke en soek rus; </a:t>
            </a:r>
          </a:p>
          <a:p>
            <a:pPr algn="ctr"/>
            <a:r>
              <a:rPr lang="en-ZA" b="1">
                <a:latin typeface="Arial Nova" panose="020B0504020202020204" pitchFamily="34" charset="0"/>
              </a:rPr>
              <a:t>en as hy dit nie vind nie, sê hy: </a:t>
            </a:r>
          </a:p>
          <a:p>
            <a:pPr algn="ctr"/>
            <a:r>
              <a:rPr lang="en-ZA" b="1">
                <a:latin typeface="Arial Nova" panose="020B0504020202020204" pitchFamily="34" charset="0"/>
              </a:rPr>
              <a:t>Ek sal teruggaan na my huis waar ek uitgegaan het.</a:t>
            </a:r>
          </a:p>
          <a:p>
            <a:pPr algn="ctr"/>
            <a:r>
              <a:rPr lang="en-ZA" b="1">
                <a:latin typeface="Arial Nova" panose="020B0504020202020204" pitchFamily="34" charset="0"/>
              </a:rPr>
              <a:t>En hy kom en vind dit uitgevee en versierd.</a:t>
            </a:r>
          </a:p>
          <a:p>
            <a:pPr algn="ctr"/>
            <a:r>
              <a:rPr lang="en-ZA" b="1">
                <a:latin typeface="Arial Nova" panose="020B0504020202020204" pitchFamily="34" charset="0"/>
              </a:rPr>
              <a:t>Dan gaan hy en neem sewe ander geeste, slegter as hy self, en hulle kom in en woon daar; en die laaste van daardie mens word erger as die eerste”.</a:t>
            </a:r>
          </a:p>
          <a:p>
            <a:pPr algn="ctr"/>
            <a:r>
              <a:rPr lang="en-ZA" b="1">
                <a:latin typeface="Arial Nova" panose="020B0504020202020204" pitchFamily="34" charset="0"/>
              </a:rPr>
              <a:t> (Lukas 11: 24 - 26).     </a:t>
            </a:r>
            <a:r>
              <a:rPr lang="en-ZA"/>
              <a:t>      </a:t>
            </a:r>
          </a:p>
          <a:p>
            <a:pPr marL="0" marR="0" indent="0" algn="ctr">
              <a:lnSpc>
                <a:spcPct val="125000"/>
              </a:lnSpc>
              <a:spcBef>
                <a:spcPts val="0"/>
              </a:spcBef>
              <a:spcAft>
                <a:spcPts val="0"/>
              </a:spcAft>
            </a:pPr>
            <a:r>
              <a:rPr lang="en-US" sz="800" b="1" kern="1400">
                <a:ln>
                  <a:noFill/>
                </a:ln>
                <a:solidFill>
                  <a:srgbClr val="000000"/>
                </a:solidFill>
                <a:effectLst/>
                <a:latin typeface="Arial Nova" panose="020B0504020202020204" pitchFamily="34" charset="0"/>
              </a:rPr>
              <a:t>  </a:t>
            </a:r>
            <a:endParaRPr lang="en-US" sz="800" kern="1400">
              <a:ln>
                <a:noFill/>
              </a:ln>
              <a:solidFill>
                <a:srgbClr val="000000"/>
              </a:solidFill>
              <a:effectLst/>
              <a:latin typeface="Arial Nova" panose="020B0504020202020204" pitchFamily="34" charset="0"/>
            </a:endParaRPr>
          </a:p>
          <a:p>
            <a:pPr algn="ctr"/>
            <a:r>
              <a:rPr lang="en-ZA" b="1">
                <a:latin typeface="Arial Nova" panose="020B0504020202020204" pitchFamily="34" charset="0"/>
              </a:rPr>
              <a:t>“Maar oor hulle het gekom wat die ware spreekwoord sê: ’Die hond het omgedraai na sy eie uitbraaksel, </a:t>
            </a:r>
          </a:p>
          <a:p>
            <a:pPr algn="ctr"/>
            <a:r>
              <a:rPr lang="en-ZA" b="1">
                <a:latin typeface="Arial Nova" panose="020B0504020202020204" pitchFamily="34" charset="0"/>
              </a:rPr>
              <a:t>en die gewaste sog om in die modder te rol’ ”. </a:t>
            </a:r>
          </a:p>
          <a:p>
            <a:pPr algn="ctr"/>
            <a:r>
              <a:rPr lang="en-ZA" b="1">
                <a:latin typeface="Arial Nova" panose="020B0504020202020204" pitchFamily="34" charset="0"/>
              </a:rPr>
              <a:t>(1 Petrus 2: 22).    </a:t>
            </a:r>
            <a:r>
              <a:rPr lang="en-ZA"/>
              <a:t>  </a:t>
            </a:r>
          </a:p>
          <a:p>
            <a:pPr marL="0" marR="0" indent="0" algn="l">
              <a:lnSpc>
                <a:spcPct val="119000"/>
              </a:lnSpc>
              <a:spcBef>
                <a:spcPts val="0"/>
              </a:spcBef>
              <a:spcAft>
                <a:spcPts val="600"/>
              </a:spcAft>
            </a:pPr>
            <a:r>
              <a:rPr lang="en-US" kern="1400">
                <a:ln>
                  <a:noFill/>
                </a:ln>
                <a:solidFill>
                  <a:srgbClr val="000000"/>
                </a:solidFill>
                <a:effectLst/>
                <a:latin typeface="Arial Nova" panose="020B0504020202020204" pitchFamily="34" charset="0"/>
              </a:rPr>
              <a:t> </a:t>
            </a:r>
          </a:p>
        </p:txBody>
      </p:sp>
      <p:pic>
        <p:nvPicPr>
          <p:cNvPr id="7" name="Prent 7">
            <a:hlinkClick r:id="" action="ppaction://media"/>
            <a:extLst>
              <a:ext uri="{FF2B5EF4-FFF2-40B4-BE49-F238E27FC236}">
                <a16:creationId xmlns:a16="http://schemas.microsoft.com/office/drawing/2014/main" id="{BE4D4E44-E1C1-4C1D-B159-CEA33D0D68B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61152" y="5671326"/>
            <a:ext cx="408039" cy="408039"/>
          </a:xfrm>
          <a:prstGeom prst="rect">
            <a:avLst/>
          </a:prstGeom>
        </p:spPr>
      </p:pic>
    </p:spTree>
    <p:extLst>
      <p:ext uri="{BB962C8B-B14F-4D97-AF65-F5344CB8AC3E}">
        <p14:creationId xmlns:p14="http://schemas.microsoft.com/office/powerpoint/2010/main" val="313083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3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5524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7"/>
                </p:tgtEl>
              </p:cMediaNode>
            </p:audio>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6147" name="Picture 3">
            <a:extLst>
              <a:ext uri="{FF2B5EF4-FFF2-40B4-BE49-F238E27FC236}">
                <a16:creationId xmlns:a16="http://schemas.microsoft.com/office/drawing/2014/main" id="{68991F66-81A5-4BB7-8DF1-9BBDA8C6A5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4" r="194"/>
          <a:stretch>
            <a:fillRect/>
          </a:stretch>
        </p:blipFill>
        <p:spPr bwMode="auto">
          <a:xfrm>
            <a:off x="6458906" y="579673"/>
            <a:ext cx="3831652" cy="5436000"/>
          </a:xfrm>
          <a:prstGeom prst="rect">
            <a:avLst/>
          </a:prstGeom>
          <a:noFill/>
          <a:ln w="508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32CE923E-7429-47EC-B243-343DB507E8A5}"/>
              </a:ext>
            </a:extLst>
          </p:cNvPr>
          <p:cNvSpPr txBox="1">
            <a:spLocks noChangeArrowheads="1"/>
          </p:cNvSpPr>
          <p:nvPr/>
        </p:nvSpPr>
        <p:spPr bwMode="auto">
          <a:xfrm>
            <a:off x="212437" y="100578"/>
            <a:ext cx="11804072" cy="369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algn="ctr" eaLnBrk="0" fontAlgn="base" hangingPunct="0">
              <a:spcBef>
                <a:spcPct val="0"/>
              </a:spcBef>
              <a:spcAft>
                <a:spcPct val="0"/>
              </a:spcAft>
            </a:pPr>
            <a:r>
              <a:rPr lang="en-ZA" sz="2000" b="1">
                <a:latin typeface="Arial Nova" panose="020B0504020202020204" pitchFamily="34" charset="0"/>
              </a:rPr>
              <a:t>en die laaste van daardie mens word </a:t>
            </a:r>
            <a:r>
              <a:rPr lang="en-ZA" sz="2000" b="1">
                <a:solidFill>
                  <a:srgbClr val="FF0000"/>
                </a:solidFill>
                <a:latin typeface="Arial Nova" panose="020B0504020202020204" pitchFamily="34" charset="0"/>
              </a:rPr>
              <a:t>erger as die eerste</a:t>
            </a:r>
            <a:endParaRPr kumimoji="0" lang="en-US" altLang="en-US" sz="2000" b="0" i="0" u="none" strike="noStrike" cap="none" normalizeH="0" baseline="0">
              <a:ln>
                <a:noFill/>
              </a:ln>
              <a:solidFill>
                <a:srgbClr val="FF0000"/>
              </a:solidFill>
              <a:effectLst/>
              <a:latin typeface="Arial" panose="020B0604020202020204" pitchFamily="34" charset="0"/>
            </a:endParaRPr>
          </a:p>
        </p:txBody>
      </p:sp>
      <p:pic>
        <p:nvPicPr>
          <p:cNvPr id="9" name="Picture 9">
            <a:extLst>
              <a:ext uri="{FF2B5EF4-FFF2-40B4-BE49-F238E27FC236}">
                <a16:creationId xmlns:a16="http://schemas.microsoft.com/office/drawing/2014/main" id="{A125447D-7CBF-449D-8EBF-80BBF7238A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 r="31"/>
          <a:stretch>
            <a:fillRect/>
          </a:stretch>
        </p:blipFill>
        <p:spPr bwMode="auto">
          <a:xfrm>
            <a:off x="1910043" y="589213"/>
            <a:ext cx="3823053" cy="5426460"/>
          </a:xfrm>
          <a:prstGeom prst="rect">
            <a:avLst/>
          </a:prstGeom>
          <a:noFill/>
          <a:ln w="508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22002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8" fill="hold" nodeType="afterEffect">
                                  <p:stCondLst>
                                    <p:cond delay="17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2000" fill="hold"/>
                                        <p:tgtEl>
                                          <p:spTgt spid="9"/>
                                        </p:tgtEl>
                                        <p:attrNameLst>
                                          <p:attrName>ppt_x</p:attrName>
                                        </p:attrNameLst>
                                      </p:cBhvr>
                                      <p:tavLst>
                                        <p:tav tm="0">
                                          <p:val>
                                            <p:strVal val="0-#ppt_w/2"/>
                                          </p:val>
                                        </p:tav>
                                        <p:tav tm="100000">
                                          <p:val>
                                            <p:strVal val="#ppt_x"/>
                                          </p:val>
                                        </p:tav>
                                      </p:tavLst>
                                    </p:anim>
                                    <p:anim calcmode="lin" valueType="num">
                                      <p:cBhvr additive="base">
                                        <p:cTn id="13" dur="20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5700"/>
                            </p:stCondLst>
                            <p:childTnLst>
                              <p:par>
                                <p:cTn id="15" presetID="2" presetClass="entr" presetSubtype="2" fill="hold" nodeType="afterEffect">
                                  <p:stCondLst>
                                    <p:cond delay="0"/>
                                  </p:stCondLst>
                                  <p:childTnLst>
                                    <p:set>
                                      <p:cBhvr>
                                        <p:cTn id="16" dur="1" fill="hold">
                                          <p:stCondLst>
                                            <p:cond delay="0"/>
                                          </p:stCondLst>
                                        </p:cTn>
                                        <p:tgtEl>
                                          <p:spTgt spid="6147"/>
                                        </p:tgtEl>
                                        <p:attrNameLst>
                                          <p:attrName>style.visibility</p:attrName>
                                        </p:attrNameLst>
                                      </p:cBhvr>
                                      <p:to>
                                        <p:strVal val="visible"/>
                                      </p:to>
                                    </p:set>
                                    <p:anim calcmode="lin" valueType="num">
                                      <p:cBhvr additive="base">
                                        <p:cTn id="17" dur="2000" fill="hold"/>
                                        <p:tgtEl>
                                          <p:spTgt spid="6147"/>
                                        </p:tgtEl>
                                        <p:attrNameLst>
                                          <p:attrName>ppt_x</p:attrName>
                                        </p:attrNameLst>
                                      </p:cBhvr>
                                      <p:tavLst>
                                        <p:tav tm="0">
                                          <p:val>
                                            <p:strVal val="1+#ppt_w/2"/>
                                          </p:val>
                                        </p:tav>
                                        <p:tav tm="100000">
                                          <p:val>
                                            <p:strVal val="#ppt_x"/>
                                          </p:val>
                                        </p:tav>
                                      </p:tavLst>
                                    </p:anim>
                                    <p:anim calcmode="lin" valueType="num">
                                      <p:cBhvr additive="base">
                                        <p:cTn id="18" dur="2000" fill="hold"/>
                                        <p:tgtEl>
                                          <p:spTgt spid="61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7170" name="Picture 2">
            <a:extLst>
              <a:ext uri="{FF2B5EF4-FFF2-40B4-BE49-F238E27FC236}">
                <a16:creationId xmlns:a16="http://schemas.microsoft.com/office/drawing/2014/main" id="{DBFF2BA8-E823-466A-B966-A7DB14075955}"/>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3561" r="3561"/>
          <a:stretch>
            <a:fillRect/>
          </a:stretch>
        </p:blipFill>
        <p:spPr bwMode="auto">
          <a:xfrm>
            <a:off x="2702336" y="637013"/>
            <a:ext cx="8971869"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171" name="Picture 3">
            <a:extLst>
              <a:ext uri="{FF2B5EF4-FFF2-40B4-BE49-F238E27FC236}">
                <a16:creationId xmlns:a16="http://schemas.microsoft.com/office/drawing/2014/main" id="{81B6811E-C1D0-4A5F-B9AF-E1385A99D9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1" b="121"/>
          <a:stretch>
            <a:fillRect/>
          </a:stretch>
        </p:blipFill>
        <p:spPr bwMode="auto">
          <a:xfrm>
            <a:off x="677204"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4">
            <a:extLst>
              <a:ext uri="{FF2B5EF4-FFF2-40B4-BE49-F238E27FC236}">
                <a16:creationId xmlns:a16="http://schemas.microsoft.com/office/drawing/2014/main" id="{C3957121-BFCB-4691-BBE3-BD820B05FCA8}"/>
              </a:ext>
            </a:extLst>
          </p:cNvPr>
          <p:cNvSpPr txBox="1">
            <a:spLocks noChangeArrowheads="1"/>
          </p:cNvSpPr>
          <p:nvPr/>
        </p:nvSpPr>
        <p:spPr bwMode="auto">
          <a:xfrm>
            <a:off x="3326140" y="111395"/>
            <a:ext cx="5539719" cy="4016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DIE SONDAAR SE VERDOEMENIS</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930048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7170" name="Picture 2">
            <a:extLst>
              <a:ext uri="{FF2B5EF4-FFF2-40B4-BE49-F238E27FC236}">
                <a16:creationId xmlns:a16="http://schemas.microsoft.com/office/drawing/2014/main" id="{DBFF2BA8-E823-466A-B966-A7DB14075955}"/>
              </a:ext>
            </a:extLst>
          </p:cNvPr>
          <p:cNvPicPr>
            <a:picLocks noChangeAspect="1" noChangeArrowheads="1"/>
          </p:cNvPicPr>
          <p:nvPr/>
        </p:nvPicPr>
        <p:blipFill>
          <a:blip r:embed="rId4">
            <a:alphaModFix amt="33000"/>
            <a:extLst>
              <a:ext uri="{28A0092B-C50C-407E-A947-70E740481C1C}">
                <a14:useLocalDpi xmlns:a14="http://schemas.microsoft.com/office/drawing/2010/main" val="0"/>
              </a:ext>
            </a:extLst>
          </a:blip>
          <a:srcRect l="3561" r="3561"/>
          <a:stretch>
            <a:fillRect/>
          </a:stretch>
        </p:blipFill>
        <p:spPr bwMode="auto">
          <a:xfrm>
            <a:off x="2702336" y="637013"/>
            <a:ext cx="8971869"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171" name="Picture 3">
            <a:extLst>
              <a:ext uri="{FF2B5EF4-FFF2-40B4-BE49-F238E27FC236}">
                <a16:creationId xmlns:a16="http://schemas.microsoft.com/office/drawing/2014/main" id="{81B6811E-C1D0-4A5F-B9AF-E1385A99D9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21" b="121"/>
          <a:stretch>
            <a:fillRect/>
          </a:stretch>
        </p:blipFill>
        <p:spPr bwMode="auto">
          <a:xfrm>
            <a:off x="677204"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7" name="TextBox 6">
            <a:extLst>
              <a:ext uri="{FF2B5EF4-FFF2-40B4-BE49-F238E27FC236}">
                <a16:creationId xmlns:a16="http://schemas.microsoft.com/office/drawing/2014/main" id="{E7D52066-588E-4D5B-91B3-1692A258565F}"/>
              </a:ext>
            </a:extLst>
          </p:cNvPr>
          <p:cNvSpPr txBox="1"/>
          <p:nvPr/>
        </p:nvSpPr>
        <p:spPr>
          <a:xfrm>
            <a:off x="4600136" y="643365"/>
            <a:ext cx="6914660" cy="5808578"/>
          </a:xfrm>
          <a:prstGeom prst="rect">
            <a:avLst/>
          </a:prstGeom>
          <a:noFill/>
        </p:spPr>
        <p:txBody>
          <a:bodyPr wrap="square">
            <a:spAutoFit/>
          </a:bodyPr>
          <a:lstStyle/>
          <a:p>
            <a:pPr algn="ctr"/>
            <a:r>
              <a:rPr lang="en-ZA" b="1">
                <a:latin typeface="Arial Nova" panose="020B0504020202020204" pitchFamily="34" charset="0"/>
              </a:rPr>
              <a:t> Hier vind ons die koppige sondaar wat nie weer sy hart vir God wou oopmaak nie.</a:t>
            </a:r>
          </a:p>
          <a:p>
            <a:pPr algn="ctr"/>
            <a:endParaRPr lang="en-ZA" sz="800" b="1">
              <a:latin typeface="Arial Nova" panose="020B0504020202020204" pitchFamily="34" charset="0"/>
            </a:endParaRPr>
          </a:p>
          <a:p>
            <a:pPr algn="ctr"/>
            <a:r>
              <a:rPr lang="en-ZA" b="1">
                <a:latin typeface="Arial Nova" panose="020B0504020202020204" pitchFamily="34" charset="0"/>
              </a:rPr>
              <a:t>Die valse genot van sonde het verdwyn, en die aaklige werklikheid van die hoë en vreeslike koste van sonde moet nou in die gesig gestaar word. Die pyn van die hel word vir hom werklik. Alhoewel hy nou smag om te bid, vind hy dat hy nie kan kommunikeer met God wie se liefde hy so lank verwerp het nie. Sy vriende is bang om by sy bed te staan, en hulle leë trooswoorde kan hom nou nie help nie. Sy rykdom kan sy lewe nie verleng of sy siel red nie, en ook nie die pyn van sy siel verminder nie.   </a:t>
            </a:r>
          </a:p>
          <a:p>
            <a:pPr marL="0" marR="0" indent="0" algn="ctr">
              <a:lnSpc>
                <a:spcPct val="125000"/>
              </a:lnSpc>
              <a:spcBef>
                <a:spcPts val="0"/>
              </a:spcBef>
              <a:spcAft>
                <a:spcPts val="0"/>
              </a:spcAft>
            </a:pPr>
            <a:endParaRPr lang="en-US" sz="800" b="1"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endParaRPr lang="en-US" sz="800" b="1" kern="1400">
              <a:ln>
                <a:noFill/>
              </a:ln>
              <a:solidFill>
                <a:srgbClr val="000000"/>
              </a:solidFill>
              <a:effectLst/>
              <a:latin typeface="Arial Nova" panose="020B0504020202020204" pitchFamily="34" charset="0"/>
            </a:endParaRPr>
          </a:p>
          <a:p>
            <a:pPr algn="ctr"/>
            <a:r>
              <a:rPr lang="en-ZA" b="1">
                <a:latin typeface="Arial Nova" panose="020B0504020202020204" pitchFamily="34" charset="0"/>
              </a:rPr>
              <a:t> Hierdie sterwende sondaar wat die vergifnis en liefde van God gedurende sy leeftyd verwerp het, moet die stem van sy Regter, die Verlosser wat hy verwerp het, hoor sê:     </a:t>
            </a:r>
          </a:p>
          <a:p>
            <a:pPr algn="ctr"/>
            <a:r>
              <a:rPr lang="en-ZA" sz="800" b="1">
                <a:latin typeface="Arial Nova" panose="020B0504020202020204" pitchFamily="34" charset="0"/>
              </a:rPr>
              <a:t> </a:t>
            </a:r>
          </a:p>
          <a:p>
            <a:pPr algn="ctr"/>
            <a:r>
              <a:rPr lang="en-ZA" b="1">
                <a:latin typeface="Arial Nova" panose="020B0504020202020204" pitchFamily="34" charset="0"/>
              </a:rPr>
              <a:t>Dan sal Hy ook vir dié aan sy linkerhand sê: </a:t>
            </a:r>
          </a:p>
          <a:p>
            <a:pPr algn="ctr"/>
            <a:r>
              <a:rPr lang="en-ZA" b="1">
                <a:latin typeface="Arial Nova" panose="020B0504020202020204" pitchFamily="34" charset="0"/>
              </a:rPr>
              <a:t>Gaan weg van My, julle vervloektes, in die ewige vuur wat berei is vir die duiwel en sy engele. (Matteus 25: 41).   </a:t>
            </a:r>
          </a:p>
          <a:p>
            <a:pPr marL="0" marR="0" indent="0" algn="ctr">
              <a:lnSpc>
                <a:spcPct val="119000"/>
              </a:lnSpc>
              <a:spcBef>
                <a:spcPts val="0"/>
              </a:spcBef>
              <a:spcAft>
                <a:spcPts val="600"/>
              </a:spcAft>
            </a:pPr>
            <a:r>
              <a:rPr lang="en-US" kern="1400">
                <a:ln>
                  <a:noFill/>
                </a:ln>
                <a:solidFill>
                  <a:srgbClr val="000000"/>
                </a:solidFill>
                <a:effectLst/>
                <a:latin typeface="Arial Nova" panose="020B0504020202020204" pitchFamily="34" charset="0"/>
              </a:rPr>
              <a:t> </a:t>
            </a:r>
          </a:p>
        </p:txBody>
      </p:sp>
      <p:sp>
        <p:nvSpPr>
          <p:cNvPr id="5" name="Text Box 4">
            <a:extLst>
              <a:ext uri="{FF2B5EF4-FFF2-40B4-BE49-F238E27FC236}">
                <a16:creationId xmlns:a16="http://schemas.microsoft.com/office/drawing/2014/main" id="{C3957121-BFCB-4691-BBE3-BD820B05FCA8}"/>
              </a:ext>
            </a:extLst>
          </p:cNvPr>
          <p:cNvSpPr txBox="1">
            <a:spLocks noChangeArrowheads="1"/>
          </p:cNvSpPr>
          <p:nvPr/>
        </p:nvSpPr>
        <p:spPr bwMode="auto">
          <a:xfrm>
            <a:off x="3279758" y="120600"/>
            <a:ext cx="5632484" cy="4016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eaLnBrk="0" fontAlgn="base" hangingPunct="0">
              <a:spcBef>
                <a:spcPct val="0"/>
              </a:spcBef>
              <a:spcAft>
                <a:spcPct val="0"/>
              </a:spcAft>
            </a:pPr>
            <a:r>
              <a:rPr kumimoji="0" lang="en-ZA" altLang="en-US" sz="2400" b="1" i="0" u="none" strike="noStrike" cap="none" normalizeH="0" baseline="0">
                <a:ln>
                  <a:noFill/>
                </a:ln>
                <a:solidFill>
                  <a:srgbClr val="000000"/>
                </a:solidFill>
                <a:effectLst/>
                <a:latin typeface="Cooper Black" panose="0208090404030B020404" pitchFamily="18" charset="0"/>
              </a:rPr>
              <a:t>DIE SONDAAR SE VERDOEMENIS</a:t>
            </a:r>
            <a:endParaRPr kumimoji="0" lang="en-US" altLang="en-US" sz="2400" b="0" i="0" u="none" strike="noStrike" cap="none" normalizeH="0" baseline="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Arial" panose="020B0604020202020204" pitchFamily="34" charset="0"/>
            </a:endParaRPr>
          </a:p>
        </p:txBody>
      </p:sp>
      <p:pic>
        <p:nvPicPr>
          <p:cNvPr id="4" name="Prent 8">
            <a:hlinkClick r:id="" action="ppaction://media"/>
            <a:extLst>
              <a:ext uri="{FF2B5EF4-FFF2-40B4-BE49-F238E27FC236}">
                <a16:creationId xmlns:a16="http://schemas.microsoft.com/office/drawing/2014/main" id="{809DF515-3E99-40F3-91E1-D3224C8DA92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98121" y="5696929"/>
            <a:ext cx="376084" cy="376084"/>
          </a:xfrm>
          <a:prstGeom prst="rect">
            <a:avLst/>
          </a:prstGeom>
        </p:spPr>
      </p:pic>
    </p:spTree>
    <p:extLst>
      <p:ext uri="{BB962C8B-B14F-4D97-AF65-F5344CB8AC3E}">
        <p14:creationId xmlns:p14="http://schemas.microsoft.com/office/powerpoint/2010/main" val="92701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3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616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4"/>
                </p:tgtEl>
              </p:cMediaNode>
            </p:audio>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FFFE06-B0E9-439C-AED9-F5232040A00A}"/>
              </a:ext>
            </a:extLst>
          </p:cNvPr>
          <p:cNvSpPr/>
          <p:nvPr/>
        </p:nvSpPr>
        <p:spPr>
          <a:xfrm>
            <a:off x="6981441" y="2965716"/>
            <a:ext cx="5079387" cy="3075987"/>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extBox 1">
            <a:extLst>
              <a:ext uri="{FF2B5EF4-FFF2-40B4-BE49-F238E27FC236}">
                <a16:creationId xmlns:a16="http://schemas.microsoft.com/office/drawing/2014/main" id="{3B352BFC-42A6-465E-9C22-8D6296D28BD1}"/>
              </a:ext>
            </a:extLst>
          </p:cNvPr>
          <p:cNvSpPr txBox="1"/>
          <p:nvPr/>
        </p:nvSpPr>
        <p:spPr>
          <a:xfrm>
            <a:off x="7581658" y="6272049"/>
            <a:ext cx="4506878"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8869696" y="5986285"/>
            <a:ext cx="2254106" cy="400110"/>
          </a:xfrm>
          <a:prstGeom prst="rect">
            <a:avLst/>
          </a:prstGeom>
          <a:noFill/>
        </p:spPr>
        <p:txBody>
          <a:bodyPr wrap="square" rtlCol="0">
            <a:spAutoFit/>
          </a:bodyPr>
          <a:lstStyle/>
          <a:p>
            <a:r>
              <a:rPr lang="en-ZA" sz="2000" u="sng">
                <a:solidFill>
                  <a:srgbClr val="0070C0"/>
                </a:solidFill>
              </a:rPr>
              <a:t>www.angp-hb.co.za</a:t>
            </a:r>
          </a:p>
        </p:txBody>
      </p:sp>
      <p:pic>
        <p:nvPicPr>
          <p:cNvPr id="5" name="Picture 4" descr="A picture containing text&#10;&#10;Description automatically generated">
            <a:extLst>
              <a:ext uri="{FF2B5EF4-FFF2-40B4-BE49-F238E27FC236}">
                <a16:creationId xmlns:a16="http://schemas.microsoft.com/office/drawing/2014/main" id="{AE9F726E-E05E-4C4C-8EDD-EF4F170AE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98" y="755720"/>
            <a:ext cx="1522708" cy="2160000"/>
          </a:xfrm>
          <a:prstGeom prst="rect">
            <a:avLst/>
          </a:prstGeom>
        </p:spPr>
      </p:pic>
      <p:pic>
        <p:nvPicPr>
          <p:cNvPr id="7" name="Picture 6" descr="A picture containing text, book&#10;&#10;Description automatically generated">
            <a:extLst>
              <a:ext uri="{FF2B5EF4-FFF2-40B4-BE49-F238E27FC236}">
                <a16:creationId xmlns:a16="http://schemas.microsoft.com/office/drawing/2014/main" id="{FAAFDE1F-06C0-4176-8208-EFE633941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253" y="742072"/>
            <a:ext cx="1512260" cy="216000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E48DBEF-878E-421D-AB88-BFC003BBA4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63" y="742072"/>
            <a:ext cx="1524014" cy="2160000"/>
          </a:xfrm>
          <a:prstGeom prst="rect">
            <a:avLst/>
          </a:prstGeom>
        </p:spPr>
      </p:pic>
      <p:pic>
        <p:nvPicPr>
          <p:cNvPr id="11" name="Picture 10" descr="A picture containing text, colorful&#10;&#10;Description automatically generated">
            <a:extLst>
              <a:ext uri="{FF2B5EF4-FFF2-40B4-BE49-F238E27FC236}">
                <a16:creationId xmlns:a16="http://schemas.microsoft.com/office/drawing/2014/main" id="{1D778B84-6899-460C-B74D-8465C5387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1028" y="742072"/>
            <a:ext cx="1524936" cy="2160000"/>
          </a:xfrm>
          <a:prstGeom prst="rect">
            <a:avLst/>
          </a:prstGeom>
        </p:spPr>
      </p:pic>
      <p:pic>
        <p:nvPicPr>
          <p:cNvPr id="13" name="Picture 12" descr="A person holding a flag&#10;&#10;Description automatically generated with low confidence">
            <a:extLst>
              <a:ext uri="{FF2B5EF4-FFF2-40B4-BE49-F238E27FC236}">
                <a16:creationId xmlns:a16="http://schemas.microsoft.com/office/drawing/2014/main" id="{A689F8FC-379D-4F8B-B588-14FD52728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7872" y="768772"/>
            <a:ext cx="1538044" cy="2160000"/>
          </a:xfrm>
          <a:prstGeom prst="rect">
            <a:avLst/>
          </a:prstGeom>
        </p:spPr>
      </p:pic>
      <p:pic>
        <p:nvPicPr>
          <p:cNvPr id="15" name="Picture 14" descr="A picture containing text, book&#10;&#10;Description automatically generated">
            <a:extLst>
              <a:ext uri="{FF2B5EF4-FFF2-40B4-BE49-F238E27FC236}">
                <a16:creationId xmlns:a16="http://schemas.microsoft.com/office/drawing/2014/main" id="{6E3CB561-8AD1-4493-BB1E-704536D5A1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80980" y="3044667"/>
            <a:ext cx="1524936" cy="2160000"/>
          </a:xfrm>
          <a:prstGeom prst="rect">
            <a:avLst/>
          </a:prstGeom>
        </p:spPr>
      </p:pic>
      <p:pic>
        <p:nvPicPr>
          <p:cNvPr id="17" name="Picture 16" descr="A picture containing text, colorful, bright, painted&#10;&#10;Description automatically generated">
            <a:extLst>
              <a:ext uri="{FF2B5EF4-FFF2-40B4-BE49-F238E27FC236}">
                <a16:creationId xmlns:a16="http://schemas.microsoft.com/office/drawing/2014/main" id="{685A73CE-2F7D-4EF9-8369-0CD9E038E4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51059" y="3292245"/>
            <a:ext cx="1527708" cy="2160000"/>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083CBFB0-7E3A-4AFD-B822-3C01B71C67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58364" y="3526942"/>
            <a:ext cx="1518120" cy="2160000"/>
          </a:xfrm>
          <a:prstGeom prst="rect">
            <a:avLst/>
          </a:prstGeom>
        </p:spPr>
      </p:pic>
      <p:pic>
        <p:nvPicPr>
          <p:cNvPr id="21" name="Picture 20" descr="A poster of a person&#10;&#10;Description automatically generated with low confidence">
            <a:extLst>
              <a:ext uri="{FF2B5EF4-FFF2-40B4-BE49-F238E27FC236}">
                <a16:creationId xmlns:a16="http://schemas.microsoft.com/office/drawing/2014/main" id="{ADB290C0-10E7-48A0-85D5-E7BFEB6799B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56979" y="768772"/>
            <a:ext cx="1521788" cy="2160000"/>
          </a:xfrm>
          <a:prstGeom prst="rect">
            <a:avLst/>
          </a:prstGeom>
        </p:spPr>
      </p:pic>
      <p:pic>
        <p:nvPicPr>
          <p:cNvPr id="23" name="Picture 22" descr="Background pattern&#10;&#10;Description automatically generated">
            <a:extLst>
              <a:ext uri="{FF2B5EF4-FFF2-40B4-BE49-F238E27FC236}">
                <a16:creationId xmlns:a16="http://schemas.microsoft.com/office/drawing/2014/main" id="{49E4CAB8-3175-40BF-A201-B9D0ED8FC1A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58364" y="760544"/>
            <a:ext cx="1518120" cy="2160000"/>
          </a:xfrm>
          <a:prstGeom prst="rect">
            <a:avLst/>
          </a:prstGeom>
        </p:spPr>
      </p:pic>
      <p:sp>
        <p:nvSpPr>
          <p:cNvPr id="16" name="TextBox 15">
            <a:extLst>
              <a:ext uri="{FF2B5EF4-FFF2-40B4-BE49-F238E27FC236}">
                <a16:creationId xmlns:a16="http://schemas.microsoft.com/office/drawing/2014/main" id="{95A2DBC6-2AC9-42DC-84FA-7A0D66FC7ACE}"/>
              </a:ext>
            </a:extLst>
          </p:cNvPr>
          <p:cNvSpPr txBox="1"/>
          <p:nvPr/>
        </p:nvSpPr>
        <p:spPr>
          <a:xfrm>
            <a:off x="199025" y="3053217"/>
            <a:ext cx="6651266" cy="4619470"/>
          </a:xfrm>
          <a:prstGeom prst="rect">
            <a:avLst/>
          </a:prstGeom>
          <a:noFill/>
        </p:spPr>
        <p:txBody>
          <a:bodyPr wrap="square">
            <a:spAutoFit/>
          </a:bodyPr>
          <a:lstStyle/>
          <a:p>
            <a:pPr marL="9525" marR="5080" indent="0" algn="ctr">
              <a:lnSpc>
                <a:spcPct val="125000"/>
              </a:lnSpc>
              <a:spcBef>
                <a:spcPts val="0"/>
              </a:spcBef>
              <a:spcAft>
                <a:spcPts val="0"/>
              </a:spcAft>
            </a:pPr>
            <a:r>
              <a:rPr lang="en-US" b="1" kern="1400">
                <a:solidFill>
                  <a:srgbClr val="FF0000"/>
                </a:solidFill>
                <a:latin typeface="Arial Nova" panose="020B0504020202020204" pitchFamily="34" charset="0"/>
              </a:rPr>
              <a:t>“</a:t>
            </a:r>
            <a:r>
              <a:rPr lang="nl-NL" b="1">
                <a:solidFill>
                  <a:srgbClr val="FF0000"/>
                </a:solidFill>
                <a:latin typeface="Arial Nova" panose="020B0504020202020204" pitchFamily="34" charset="0"/>
              </a:rPr>
              <a:t>Daarom, wie meen dat hy staan, moet oppas dat hy nie val nie.</a:t>
            </a:r>
            <a:r>
              <a:rPr lang="en-US" b="1" kern="1400">
                <a:solidFill>
                  <a:srgbClr val="FF0000"/>
                </a:solidFill>
                <a:latin typeface="Arial Nova" panose="020B0504020202020204" pitchFamily="34" charset="0"/>
              </a:rPr>
              <a:t>” (1 Korintiërs 10: 12)</a:t>
            </a:r>
          </a:p>
          <a:p>
            <a:pPr algn="ctr">
              <a:lnSpc>
                <a:spcPct val="125000"/>
              </a:lnSpc>
            </a:pPr>
            <a:endParaRPr lang="en-US" b="1" kern="1400">
              <a:solidFill>
                <a:srgbClr val="FF0000"/>
              </a:solidFill>
              <a:latin typeface="Arial Nova" panose="020B0504020202020204" pitchFamily="34" charset="0"/>
            </a:endParaRPr>
          </a:p>
          <a:p>
            <a:pPr algn="ctr">
              <a:lnSpc>
                <a:spcPct val="125000"/>
              </a:lnSpc>
            </a:pPr>
            <a:r>
              <a:rPr lang="en-US" b="1" kern="1400">
                <a:solidFill>
                  <a:srgbClr val="FF0000"/>
                </a:solidFill>
                <a:latin typeface="Arial Nova" panose="020B0504020202020204" pitchFamily="34" charset="0"/>
              </a:rPr>
              <a:t>…….. </a:t>
            </a:r>
            <a:r>
              <a:rPr lang="nl-NL" b="1">
                <a:solidFill>
                  <a:srgbClr val="FF0000"/>
                </a:solidFill>
                <a:latin typeface="Arial Nova" panose="020B0504020202020204" pitchFamily="34" charset="0"/>
              </a:rPr>
              <a:t>Dan gaan hy en neem sewe ander geeste, slegter as hy self, en hulle kom in en woon daar; en die laaste van daardie mens word erger as die eerste.</a:t>
            </a:r>
            <a:r>
              <a:rPr lang="en-US" b="1" kern="1400">
                <a:solidFill>
                  <a:srgbClr val="FF0000"/>
                </a:solidFill>
                <a:latin typeface="Arial Nova" panose="020B0504020202020204" pitchFamily="34" charset="0"/>
              </a:rPr>
              <a:t>.” (Lukas 11: 24 - 26)</a:t>
            </a:r>
          </a:p>
          <a:p>
            <a:pPr algn="ctr">
              <a:lnSpc>
                <a:spcPct val="119000"/>
              </a:lnSpc>
              <a:spcAft>
                <a:spcPts val="600"/>
              </a:spcAft>
            </a:pPr>
            <a:r>
              <a:rPr lang="en-US" b="1" kern="1400">
                <a:solidFill>
                  <a:srgbClr val="FF0000"/>
                </a:solidFill>
                <a:latin typeface="Arial Nova" panose="020B0504020202020204" pitchFamily="34" charset="0"/>
              </a:rPr>
              <a:t> </a:t>
            </a:r>
          </a:p>
          <a:p>
            <a:pPr marL="9525" marR="0" indent="0" algn="ctr">
              <a:lnSpc>
                <a:spcPct val="125000"/>
              </a:lnSpc>
              <a:spcBef>
                <a:spcPts val="0"/>
              </a:spcBef>
              <a:spcAft>
                <a:spcPts val="0"/>
              </a:spcAft>
            </a:pPr>
            <a:r>
              <a:rPr lang="en-US" b="1" kern="1400">
                <a:solidFill>
                  <a:srgbClr val="FF0000"/>
                </a:solidFill>
                <a:latin typeface="Arial Nova" panose="020B0504020202020204" pitchFamily="34" charset="0"/>
              </a:rPr>
              <a:t>“</a:t>
            </a:r>
            <a:r>
              <a:rPr lang="nl-NL" b="1">
                <a:solidFill>
                  <a:srgbClr val="FF0000"/>
                </a:solidFill>
                <a:latin typeface="Arial Nova" panose="020B0504020202020204" pitchFamily="34" charset="0"/>
              </a:rPr>
              <a:t>Dan sal Hy ook vir dié aan sy linkerhand sê: Gaan weg van My, julle vervloektes, in die ewige vuur wat berei is vir die duiwel en sy engele.</a:t>
            </a:r>
            <a:r>
              <a:rPr lang="en-US" b="1" kern="1400">
                <a:solidFill>
                  <a:srgbClr val="FF0000"/>
                </a:solidFill>
                <a:latin typeface="Arial Nova" panose="020B0504020202020204" pitchFamily="34" charset="0"/>
              </a:rPr>
              <a:t>!” (Matteus 25: 41)</a:t>
            </a:r>
          </a:p>
          <a:p>
            <a:pPr marL="0" marR="0" indent="0" algn="ctr">
              <a:lnSpc>
                <a:spcPct val="125000"/>
              </a:lnSpc>
              <a:spcBef>
                <a:spcPts val="0"/>
              </a:spcBef>
              <a:spcAft>
                <a:spcPts val="0"/>
              </a:spcAft>
            </a:pPr>
            <a:endParaRPr lang="en-US" b="1" kern="140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endParaRPr lang="en-US" kern="1400">
              <a:ln>
                <a:noFill/>
              </a:ln>
              <a:solidFill>
                <a:srgbClr val="000000"/>
              </a:solidFill>
              <a:effectLst/>
              <a:latin typeface="Arial Nova" panose="020B0504020202020204" pitchFamily="34" charset="0"/>
            </a:endParaRPr>
          </a:p>
          <a:p>
            <a:pPr marL="9525" marR="5080" indent="0" algn="ctr">
              <a:lnSpc>
                <a:spcPct val="125000"/>
              </a:lnSpc>
              <a:spcBef>
                <a:spcPts val="0"/>
              </a:spcBef>
              <a:spcAft>
                <a:spcPts val="0"/>
              </a:spcAft>
            </a:pPr>
            <a:endParaRPr lang="en-US" b="1" kern="1400">
              <a:ln>
                <a:noFill/>
              </a:ln>
              <a:solidFill>
                <a:srgbClr val="000000"/>
              </a:solidFill>
              <a:effectLst/>
              <a:latin typeface="Arial Nova" panose="020B0504020202020204" pitchFamily="34" charset="0"/>
            </a:endParaRPr>
          </a:p>
        </p:txBody>
      </p:sp>
      <p:sp>
        <p:nvSpPr>
          <p:cNvPr id="27" name="TextBox 26">
            <a:extLst>
              <a:ext uri="{FF2B5EF4-FFF2-40B4-BE49-F238E27FC236}">
                <a16:creationId xmlns:a16="http://schemas.microsoft.com/office/drawing/2014/main" id="{C7BEB57D-0FC1-4FE1-BA5A-F46B4C675A12}"/>
              </a:ext>
            </a:extLst>
          </p:cNvPr>
          <p:cNvSpPr txBox="1"/>
          <p:nvPr/>
        </p:nvSpPr>
        <p:spPr>
          <a:xfrm>
            <a:off x="7138553" y="5195431"/>
            <a:ext cx="1522708" cy="430887"/>
          </a:xfrm>
          <a:prstGeom prst="rect">
            <a:avLst/>
          </a:prstGeom>
          <a:noFill/>
        </p:spPr>
        <p:txBody>
          <a:bodyPr wrap="square" rtlCol="0">
            <a:spAutoFit/>
          </a:bodyPr>
          <a:lstStyle/>
          <a:p>
            <a:pPr algn="ctr"/>
            <a:r>
              <a:rPr lang="en-US" sz="1100" b="1"/>
              <a:t>DIE BEPROEFDE EN VERDEELDE HART</a:t>
            </a:r>
          </a:p>
        </p:txBody>
      </p:sp>
      <p:sp>
        <p:nvSpPr>
          <p:cNvPr id="28" name="TextBox 27">
            <a:extLst>
              <a:ext uri="{FF2B5EF4-FFF2-40B4-BE49-F238E27FC236}">
                <a16:creationId xmlns:a16="http://schemas.microsoft.com/office/drawing/2014/main" id="{FC72C32A-D875-456C-ACF6-5D910B2E8CF1}"/>
              </a:ext>
            </a:extLst>
          </p:cNvPr>
          <p:cNvSpPr txBox="1"/>
          <p:nvPr/>
        </p:nvSpPr>
        <p:spPr>
          <a:xfrm>
            <a:off x="8796371" y="5450050"/>
            <a:ext cx="1522708" cy="430887"/>
          </a:xfrm>
          <a:prstGeom prst="rect">
            <a:avLst/>
          </a:prstGeom>
          <a:noFill/>
        </p:spPr>
        <p:txBody>
          <a:bodyPr wrap="square" rtlCol="0">
            <a:spAutoFit/>
          </a:bodyPr>
          <a:lstStyle/>
          <a:p>
            <a:pPr algn="ctr"/>
            <a:r>
              <a:rPr lang="en-US" sz="1100" b="1"/>
              <a:t>DIE TERUGGEVALLE OF VERHARDE HART</a:t>
            </a:r>
          </a:p>
        </p:txBody>
      </p:sp>
      <p:sp>
        <p:nvSpPr>
          <p:cNvPr id="29" name="TextBox 28">
            <a:extLst>
              <a:ext uri="{FF2B5EF4-FFF2-40B4-BE49-F238E27FC236}">
                <a16:creationId xmlns:a16="http://schemas.microsoft.com/office/drawing/2014/main" id="{FA0947AE-BC80-4C98-89C9-788272633E71}"/>
              </a:ext>
            </a:extLst>
          </p:cNvPr>
          <p:cNvSpPr txBox="1"/>
          <p:nvPr/>
        </p:nvSpPr>
        <p:spPr>
          <a:xfrm>
            <a:off x="10320712" y="5654439"/>
            <a:ext cx="1809769" cy="430887"/>
          </a:xfrm>
          <a:prstGeom prst="rect">
            <a:avLst/>
          </a:prstGeom>
          <a:noFill/>
        </p:spPr>
        <p:txBody>
          <a:bodyPr wrap="square" rtlCol="0">
            <a:spAutoFit/>
          </a:bodyPr>
          <a:lstStyle/>
          <a:p>
            <a:pPr algn="ctr"/>
            <a:r>
              <a:rPr lang="en-US" sz="1100" b="1"/>
              <a:t>DIE SONDAAR SE VERDOEMENIS</a:t>
            </a:r>
          </a:p>
        </p:txBody>
      </p:sp>
      <p:cxnSp>
        <p:nvCxnSpPr>
          <p:cNvPr id="12" name="Straight Connector 11">
            <a:extLst>
              <a:ext uri="{FF2B5EF4-FFF2-40B4-BE49-F238E27FC236}">
                <a16:creationId xmlns:a16="http://schemas.microsoft.com/office/drawing/2014/main" id="{59178EBD-F8DC-4048-90B4-23F7D13F7B3E}"/>
              </a:ext>
            </a:extLst>
          </p:cNvPr>
          <p:cNvCxnSpPr>
            <a:cxnSpLocks/>
          </p:cNvCxnSpPr>
          <p:nvPr/>
        </p:nvCxnSpPr>
        <p:spPr>
          <a:xfrm flipH="1">
            <a:off x="6905707" y="2974952"/>
            <a:ext cx="5182830" cy="3104032"/>
          </a:xfrm>
          <a:prstGeom prst="line">
            <a:avLst/>
          </a:prstGeom>
          <a:ln w="152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A7BBA4D-96ED-429C-BF75-F253F3BAA305}"/>
              </a:ext>
            </a:extLst>
          </p:cNvPr>
          <p:cNvCxnSpPr>
            <a:cxnSpLocks/>
          </p:cNvCxnSpPr>
          <p:nvPr/>
        </p:nvCxnSpPr>
        <p:spPr>
          <a:xfrm flipH="1" flipV="1">
            <a:off x="6905707" y="2928436"/>
            <a:ext cx="5182829" cy="3113267"/>
          </a:xfrm>
          <a:prstGeom prst="line">
            <a:avLst/>
          </a:prstGeom>
          <a:ln w="152400">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01ADD248-1B50-433F-9FD3-E23C8FB741A7}"/>
              </a:ext>
            </a:extLst>
          </p:cNvPr>
          <p:cNvSpPr txBox="1"/>
          <p:nvPr/>
        </p:nvSpPr>
        <p:spPr>
          <a:xfrm>
            <a:off x="844558" y="3064140"/>
            <a:ext cx="5453288" cy="3170099"/>
          </a:xfrm>
          <a:prstGeom prst="rect">
            <a:avLst/>
          </a:prstGeom>
          <a:solidFill>
            <a:schemeClr val="accent6">
              <a:alpha val="74000"/>
            </a:schemeClr>
          </a:solidFill>
          <a:ln w="25400">
            <a:solidFill>
              <a:schemeClr val="tx1"/>
            </a:solidFill>
            <a:prstDash val="sysDash"/>
            <a:bevel/>
          </a:ln>
        </p:spPr>
        <p:txBody>
          <a:bodyPr wrap="square" rtlCol="0">
            <a:spAutoFit/>
          </a:bodyPr>
          <a:lstStyle/>
          <a:p>
            <a:pPr algn="ctr"/>
            <a:r>
              <a:rPr lang="en-US" sz="4000"/>
              <a:t>ONS HOEF NIE DEEL TE WEES HIERVAN NIE, MAAR ONS MOET BEDAG WEES EN OOK ANDER DAAROOR WAARSKU.</a:t>
            </a:r>
            <a:endParaRPr lang="en-ZA" sz="4000"/>
          </a:p>
        </p:txBody>
      </p:sp>
      <p:sp>
        <p:nvSpPr>
          <p:cNvPr id="8" name="TextBox 7">
            <a:extLst>
              <a:ext uri="{FF2B5EF4-FFF2-40B4-BE49-F238E27FC236}">
                <a16:creationId xmlns:a16="http://schemas.microsoft.com/office/drawing/2014/main" id="{EF8A4C36-82E1-4364-99FC-30B84D49ABDC}"/>
              </a:ext>
            </a:extLst>
          </p:cNvPr>
          <p:cNvSpPr txBox="1"/>
          <p:nvPr/>
        </p:nvSpPr>
        <p:spPr>
          <a:xfrm>
            <a:off x="1162460" y="3163682"/>
            <a:ext cx="9901323" cy="2554545"/>
          </a:xfrm>
          <a:prstGeom prst="rect">
            <a:avLst/>
          </a:prstGeom>
          <a:noFill/>
        </p:spPr>
        <p:txBody>
          <a:bodyPr wrap="square" rtlCol="0">
            <a:spAutoFit/>
          </a:bodyPr>
          <a:lstStyle/>
          <a:p>
            <a:pPr algn="ctr"/>
            <a:r>
              <a:rPr lang="en-ZA" sz="3200" b="1"/>
              <a:t>HOE KYK GOD NA JOU VANDAG?</a:t>
            </a:r>
          </a:p>
          <a:p>
            <a:pPr algn="ctr"/>
            <a:endParaRPr lang="en-ZA" sz="3200" b="1"/>
          </a:p>
          <a:p>
            <a:pPr algn="ctr"/>
            <a:r>
              <a:rPr lang="en-ZA" sz="3200" b="1"/>
              <a:t>WAT DINK JY?</a:t>
            </a:r>
          </a:p>
          <a:p>
            <a:pPr algn="ctr"/>
            <a:endParaRPr lang="en-ZA" sz="3200" b="1"/>
          </a:p>
          <a:p>
            <a:pPr algn="ctr"/>
            <a:r>
              <a:rPr lang="en-ZA" sz="3200" b="1"/>
              <a:t>DALK SOOS DIE ROOI PRENTJIES?</a:t>
            </a:r>
          </a:p>
        </p:txBody>
      </p:sp>
      <p:sp>
        <p:nvSpPr>
          <p:cNvPr id="31" name="TextBox 30">
            <a:extLst>
              <a:ext uri="{FF2B5EF4-FFF2-40B4-BE49-F238E27FC236}">
                <a16:creationId xmlns:a16="http://schemas.microsoft.com/office/drawing/2014/main" id="{5202FBA7-1BF3-48B1-8B64-C14A9A8290F9}"/>
              </a:ext>
            </a:extLst>
          </p:cNvPr>
          <p:cNvSpPr txBox="1"/>
          <p:nvPr/>
        </p:nvSpPr>
        <p:spPr>
          <a:xfrm>
            <a:off x="1921133" y="324833"/>
            <a:ext cx="1577394" cy="430887"/>
          </a:xfrm>
          <a:prstGeom prst="rect">
            <a:avLst/>
          </a:prstGeom>
          <a:noFill/>
        </p:spPr>
        <p:txBody>
          <a:bodyPr wrap="square" rtlCol="0">
            <a:spAutoFit/>
          </a:bodyPr>
          <a:lstStyle/>
          <a:p>
            <a:pPr algn="ctr"/>
            <a:r>
              <a:rPr lang="en-US" sz="1100" b="1"/>
              <a:t>DIE VEROORDEELDE EN TOEGEWENDE HART</a:t>
            </a:r>
          </a:p>
        </p:txBody>
      </p:sp>
      <p:sp>
        <p:nvSpPr>
          <p:cNvPr id="32" name="TextBox 31">
            <a:extLst>
              <a:ext uri="{FF2B5EF4-FFF2-40B4-BE49-F238E27FC236}">
                <a16:creationId xmlns:a16="http://schemas.microsoft.com/office/drawing/2014/main" id="{9FB65501-3815-4DC0-82A7-5BD9915C8B32}"/>
              </a:ext>
            </a:extLst>
          </p:cNvPr>
          <p:cNvSpPr txBox="1"/>
          <p:nvPr/>
        </p:nvSpPr>
        <p:spPr>
          <a:xfrm>
            <a:off x="3536310" y="505033"/>
            <a:ext cx="1776188" cy="261610"/>
          </a:xfrm>
          <a:prstGeom prst="rect">
            <a:avLst/>
          </a:prstGeom>
          <a:noFill/>
        </p:spPr>
        <p:txBody>
          <a:bodyPr wrap="square" rtlCol="0">
            <a:spAutoFit/>
          </a:bodyPr>
          <a:lstStyle/>
          <a:p>
            <a:pPr algn="ctr"/>
            <a:r>
              <a:rPr lang="en-US" sz="1100" b="1"/>
              <a:t>DIE BEROUVOLLE HART</a:t>
            </a:r>
          </a:p>
        </p:txBody>
      </p:sp>
      <p:sp>
        <p:nvSpPr>
          <p:cNvPr id="33" name="TextBox 32">
            <a:extLst>
              <a:ext uri="{FF2B5EF4-FFF2-40B4-BE49-F238E27FC236}">
                <a16:creationId xmlns:a16="http://schemas.microsoft.com/office/drawing/2014/main" id="{65A97BA3-D16D-4B46-BB2D-7C4FA29F2E9E}"/>
              </a:ext>
            </a:extLst>
          </p:cNvPr>
          <p:cNvSpPr txBox="1"/>
          <p:nvPr/>
        </p:nvSpPr>
        <p:spPr>
          <a:xfrm>
            <a:off x="5246401" y="505033"/>
            <a:ext cx="1733443" cy="261610"/>
          </a:xfrm>
          <a:prstGeom prst="rect">
            <a:avLst/>
          </a:prstGeom>
          <a:noFill/>
        </p:spPr>
        <p:txBody>
          <a:bodyPr wrap="square" rtlCol="0">
            <a:spAutoFit/>
          </a:bodyPr>
          <a:lstStyle/>
          <a:p>
            <a:r>
              <a:rPr lang="en-US" sz="1100" b="1"/>
              <a:t>MET CHRISTUS GEKRUISIG</a:t>
            </a:r>
          </a:p>
        </p:txBody>
      </p:sp>
      <p:sp>
        <p:nvSpPr>
          <p:cNvPr id="34" name="TextBox 33">
            <a:extLst>
              <a:ext uri="{FF2B5EF4-FFF2-40B4-BE49-F238E27FC236}">
                <a16:creationId xmlns:a16="http://schemas.microsoft.com/office/drawing/2014/main" id="{AAFB236F-C4A9-4E06-A5F0-797D788C83D0}"/>
              </a:ext>
            </a:extLst>
          </p:cNvPr>
          <p:cNvSpPr txBox="1"/>
          <p:nvPr/>
        </p:nvSpPr>
        <p:spPr>
          <a:xfrm>
            <a:off x="7055968" y="494110"/>
            <a:ext cx="1522708" cy="261610"/>
          </a:xfrm>
          <a:prstGeom prst="rect">
            <a:avLst/>
          </a:prstGeom>
          <a:noFill/>
        </p:spPr>
        <p:txBody>
          <a:bodyPr wrap="square" rtlCol="0">
            <a:spAutoFit/>
          </a:bodyPr>
          <a:lstStyle/>
          <a:p>
            <a:pPr algn="ctr"/>
            <a:r>
              <a:rPr lang="en-US" sz="1100" b="1"/>
              <a:t>DIE TEMPEL VAN GOD</a:t>
            </a:r>
          </a:p>
        </p:txBody>
      </p:sp>
      <p:sp>
        <p:nvSpPr>
          <p:cNvPr id="35" name="TextBox 34">
            <a:extLst>
              <a:ext uri="{FF2B5EF4-FFF2-40B4-BE49-F238E27FC236}">
                <a16:creationId xmlns:a16="http://schemas.microsoft.com/office/drawing/2014/main" id="{68C11D3F-33B4-460D-AACB-965719DF871F}"/>
              </a:ext>
            </a:extLst>
          </p:cNvPr>
          <p:cNvSpPr txBox="1"/>
          <p:nvPr/>
        </p:nvSpPr>
        <p:spPr>
          <a:xfrm>
            <a:off x="8867788" y="324833"/>
            <a:ext cx="1337114" cy="430887"/>
          </a:xfrm>
          <a:prstGeom prst="rect">
            <a:avLst/>
          </a:prstGeom>
          <a:noFill/>
        </p:spPr>
        <p:txBody>
          <a:bodyPr wrap="square" rtlCol="0">
            <a:spAutoFit/>
          </a:bodyPr>
          <a:lstStyle/>
          <a:p>
            <a:pPr algn="ctr"/>
            <a:r>
              <a:rPr lang="en-US" sz="1100" b="1"/>
              <a:t>DIE OORWINNAAR SE HART</a:t>
            </a:r>
          </a:p>
        </p:txBody>
      </p:sp>
      <p:sp>
        <p:nvSpPr>
          <p:cNvPr id="37" name="TextBox 36">
            <a:extLst>
              <a:ext uri="{FF2B5EF4-FFF2-40B4-BE49-F238E27FC236}">
                <a16:creationId xmlns:a16="http://schemas.microsoft.com/office/drawing/2014/main" id="{2A355753-9013-4BA7-B5DC-2CCFEB54577A}"/>
              </a:ext>
            </a:extLst>
          </p:cNvPr>
          <p:cNvSpPr txBox="1"/>
          <p:nvPr/>
        </p:nvSpPr>
        <p:spPr>
          <a:xfrm>
            <a:off x="10236091" y="494110"/>
            <a:ext cx="1900026" cy="261610"/>
          </a:xfrm>
          <a:prstGeom prst="rect">
            <a:avLst/>
          </a:prstGeom>
          <a:noFill/>
        </p:spPr>
        <p:txBody>
          <a:bodyPr wrap="square" rtlCol="0">
            <a:spAutoFit/>
          </a:bodyPr>
          <a:lstStyle/>
          <a:p>
            <a:pPr algn="ctr"/>
            <a:r>
              <a:rPr lang="en-US" sz="1100" b="1"/>
              <a:t>DIE GLORIERYKE WEENGAAN</a:t>
            </a:r>
          </a:p>
        </p:txBody>
      </p:sp>
      <p:sp>
        <p:nvSpPr>
          <p:cNvPr id="38" name="TextBox 37">
            <a:extLst>
              <a:ext uri="{FF2B5EF4-FFF2-40B4-BE49-F238E27FC236}">
                <a16:creationId xmlns:a16="http://schemas.microsoft.com/office/drawing/2014/main" id="{8D71ECD9-7845-47DB-9B1F-FB5FCB91FE3D}"/>
              </a:ext>
            </a:extLst>
          </p:cNvPr>
          <p:cNvSpPr txBox="1"/>
          <p:nvPr/>
        </p:nvSpPr>
        <p:spPr>
          <a:xfrm>
            <a:off x="3959941" y="34505"/>
            <a:ext cx="4272117" cy="461665"/>
          </a:xfrm>
          <a:prstGeom prst="rect">
            <a:avLst/>
          </a:prstGeom>
          <a:noFill/>
        </p:spPr>
        <p:txBody>
          <a:bodyPr wrap="square" rtlCol="0">
            <a:spAutoFit/>
          </a:bodyPr>
          <a:lstStyle/>
          <a:p>
            <a:pPr algn="ctr"/>
            <a:r>
              <a:rPr lang="en-ZA" sz="2400">
                <a:latin typeface="Cooper Black" panose="0208090404030B020404" pitchFamily="18" charset="0"/>
              </a:rPr>
              <a:t>DIE MENS SE HART</a:t>
            </a:r>
          </a:p>
        </p:txBody>
      </p:sp>
      <p:sp>
        <p:nvSpPr>
          <p:cNvPr id="39" name="TextBox 38">
            <a:extLst>
              <a:ext uri="{FF2B5EF4-FFF2-40B4-BE49-F238E27FC236}">
                <a16:creationId xmlns:a16="http://schemas.microsoft.com/office/drawing/2014/main" id="{D66CF812-0466-4CDC-91D9-8B0F59FEEEC2}"/>
              </a:ext>
            </a:extLst>
          </p:cNvPr>
          <p:cNvSpPr txBox="1"/>
          <p:nvPr/>
        </p:nvSpPr>
        <p:spPr>
          <a:xfrm>
            <a:off x="203174" y="494110"/>
            <a:ext cx="1577393" cy="261610"/>
          </a:xfrm>
          <a:prstGeom prst="rect">
            <a:avLst/>
          </a:prstGeom>
          <a:noFill/>
        </p:spPr>
        <p:txBody>
          <a:bodyPr wrap="square" rtlCol="0">
            <a:spAutoFit/>
          </a:bodyPr>
          <a:lstStyle/>
          <a:p>
            <a:pPr algn="ctr"/>
            <a:r>
              <a:rPr lang="en-US" sz="1100" b="1"/>
              <a:t>DIE SONDAAR SE HART</a:t>
            </a:r>
          </a:p>
        </p:txBody>
      </p:sp>
    </p:spTree>
    <p:extLst>
      <p:ext uri="{BB962C8B-B14F-4D97-AF65-F5344CB8AC3E}">
        <p14:creationId xmlns:p14="http://schemas.microsoft.com/office/powerpoint/2010/main" val="3088135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1" nodeType="afterEffect">
                                  <p:stCondLst>
                                    <p:cond delay="200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1100"/>
                                        <p:tgtEl>
                                          <p:spTgt spid="10"/>
                                        </p:tgtEl>
                                      </p:cBhvr>
                                    </p:animEffect>
                                  </p:childTnLst>
                                </p:cTn>
                              </p:par>
                            </p:childTnLst>
                          </p:cTn>
                        </p:par>
                        <p:par>
                          <p:cTn id="8" fill="hold">
                            <p:stCondLst>
                              <p:cond delay="3100"/>
                            </p:stCondLst>
                            <p:childTnLst>
                              <p:par>
                                <p:cTn id="9" presetID="6" presetClass="entr" presetSubtype="16"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circle(in)">
                                      <p:cBhvr>
                                        <p:cTn id="11" dur="1000"/>
                                        <p:tgtEl>
                                          <p:spTgt spid="15"/>
                                        </p:tgtEl>
                                      </p:cBhvr>
                                    </p:animEffect>
                                  </p:childTnLst>
                                </p:cTn>
                              </p:par>
                            </p:childTnLst>
                          </p:cTn>
                        </p:par>
                        <p:par>
                          <p:cTn id="12" fill="hold">
                            <p:stCondLst>
                              <p:cond delay="4100"/>
                            </p:stCondLst>
                            <p:childTnLst>
                              <p:par>
                                <p:cTn id="13" presetID="6" presetClass="entr" presetSubtype="16"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circle(in)">
                                      <p:cBhvr>
                                        <p:cTn id="15" dur="1000"/>
                                        <p:tgtEl>
                                          <p:spTgt spid="17"/>
                                        </p:tgtEl>
                                      </p:cBhvr>
                                    </p:animEffect>
                                  </p:childTnLst>
                                </p:cTn>
                              </p:par>
                            </p:childTnLst>
                          </p:cTn>
                        </p:par>
                        <p:par>
                          <p:cTn id="16" fill="hold">
                            <p:stCondLst>
                              <p:cond delay="5100"/>
                            </p:stCondLst>
                            <p:childTnLst>
                              <p:par>
                                <p:cTn id="17" presetID="6" presetClass="entr" presetSubtype="16"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circle(in)">
                                      <p:cBhvr>
                                        <p:cTn id="19" dur="1000"/>
                                        <p:tgtEl>
                                          <p:spTgt spid="19"/>
                                        </p:tgtEl>
                                      </p:cBhvr>
                                    </p:animEffect>
                                  </p:childTnLst>
                                </p:cTn>
                              </p:par>
                            </p:childTnLst>
                          </p:cTn>
                        </p:par>
                        <p:par>
                          <p:cTn id="20" fill="hold">
                            <p:stCondLst>
                              <p:cond delay="6100"/>
                            </p:stCondLst>
                            <p:childTnLst>
                              <p:par>
                                <p:cTn id="21" presetID="6" presetClass="entr" presetSubtype="16" fill="hold" grpId="2"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circle(in)">
                                      <p:cBhvr>
                                        <p:cTn id="23" dur="1000"/>
                                        <p:tgtEl>
                                          <p:spTgt spid="27"/>
                                        </p:tgtEl>
                                      </p:cBhvr>
                                    </p:animEffect>
                                  </p:childTnLst>
                                </p:cTn>
                              </p:par>
                            </p:childTnLst>
                          </p:cTn>
                        </p:par>
                        <p:par>
                          <p:cTn id="24" fill="hold">
                            <p:stCondLst>
                              <p:cond delay="7100"/>
                            </p:stCondLst>
                            <p:childTnLst>
                              <p:par>
                                <p:cTn id="25" presetID="6" presetClass="entr" presetSubtype="16" fill="hold" grpId="2"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circle(in)">
                                      <p:cBhvr>
                                        <p:cTn id="27" dur="1000"/>
                                        <p:tgtEl>
                                          <p:spTgt spid="28"/>
                                        </p:tgtEl>
                                      </p:cBhvr>
                                    </p:animEffect>
                                  </p:childTnLst>
                                </p:cTn>
                              </p:par>
                            </p:childTnLst>
                          </p:cTn>
                        </p:par>
                        <p:par>
                          <p:cTn id="28" fill="hold">
                            <p:stCondLst>
                              <p:cond delay="8100"/>
                            </p:stCondLst>
                            <p:childTnLst>
                              <p:par>
                                <p:cTn id="29" presetID="6" presetClass="entr" presetSubtype="16" fill="hold" grpId="2"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circle(in)">
                                      <p:cBhvr>
                                        <p:cTn id="31" dur="1000"/>
                                        <p:tgtEl>
                                          <p:spTgt spid="29"/>
                                        </p:tgtEl>
                                      </p:cBhvr>
                                    </p:animEffect>
                                  </p:childTnLst>
                                </p:cTn>
                              </p:par>
                            </p:childTnLst>
                          </p:cTn>
                        </p:par>
                        <p:par>
                          <p:cTn id="32" fill="hold">
                            <p:stCondLst>
                              <p:cond delay="9100"/>
                            </p:stCondLst>
                            <p:childTnLst>
                              <p:par>
                                <p:cTn id="33" presetID="53" presetClass="entr" presetSubtype="16"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par>
                          <p:cTn id="38" fill="hold">
                            <p:stCondLst>
                              <p:cond delay="9600"/>
                            </p:stCondLst>
                            <p:childTnLst>
                              <p:par>
                                <p:cTn id="39" presetID="53" presetClass="entr" presetSubtype="16" fill="hold" nodeType="afterEffect">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cBhvr>
                                        <p:cTn id="41" dur="500" fill="hold"/>
                                        <p:tgtEl>
                                          <p:spTgt spid="30"/>
                                        </p:tgtEl>
                                        <p:attrNameLst>
                                          <p:attrName>ppt_w</p:attrName>
                                        </p:attrNameLst>
                                      </p:cBhvr>
                                      <p:tavLst>
                                        <p:tav tm="0">
                                          <p:val>
                                            <p:fltVal val="0"/>
                                          </p:val>
                                        </p:tav>
                                        <p:tav tm="100000">
                                          <p:val>
                                            <p:strVal val="#ppt_w"/>
                                          </p:val>
                                        </p:tav>
                                      </p:tavLst>
                                    </p:anim>
                                    <p:anim calcmode="lin" valueType="num">
                                      <p:cBhvr>
                                        <p:cTn id="42" dur="500" fill="hold"/>
                                        <p:tgtEl>
                                          <p:spTgt spid="30"/>
                                        </p:tgtEl>
                                        <p:attrNameLst>
                                          <p:attrName>ppt_h</p:attrName>
                                        </p:attrNameLst>
                                      </p:cBhvr>
                                      <p:tavLst>
                                        <p:tav tm="0">
                                          <p:val>
                                            <p:fltVal val="0"/>
                                          </p:val>
                                        </p:tav>
                                        <p:tav tm="100000">
                                          <p:val>
                                            <p:strVal val="#ppt_h"/>
                                          </p:val>
                                        </p:tav>
                                      </p:tavLst>
                                    </p:anim>
                                    <p:animEffect transition="in" filter="fade">
                                      <p:cBhvr>
                                        <p:cTn id="43" dur="500"/>
                                        <p:tgtEl>
                                          <p:spTgt spid="30"/>
                                        </p:tgtEl>
                                      </p:cBhvr>
                                    </p:animEffect>
                                  </p:childTnLst>
                                </p:cTn>
                              </p:par>
                            </p:childTnLst>
                          </p:cTn>
                        </p:par>
                        <p:par>
                          <p:cTn id="44" fill="hold">
                            <p:stCondLst>
                              <p:cond delay="10100"/>
                            </p:stCondLst>
                            <p:childTnLst>
                              <p:par>
                                <p:cTn id="45" presetID="53" presetClass="entr" presetSubtype="16" fill="hold" grpId="2" nodeType="after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animEffect transition="in" filter="fade">
                                      <p:cBhvr>
                                        <p:cTn id="49" dur="500"/>
                                        <p:tgtEl>
                                          <p:spTgt spid="16"/>
                                        </p:tgtEl>
                                      </p:cBhvr>
                                    </p:animEffect>
                                  </p:childTnLst>
                                </p:cTn>
                              </p:par>
                            </p:childTnLst>
                          </p:cTn>
                        </p:par>
                        <p:par>
                          <p:cTn id="50" fill="hold">
                            <p:stCondLst>
                              <p:cond delay="10600"/>
                            </p:stCondLst>
                            <p:childTnLst>
                              <p:par>
                                <p:cTn id="51" presetID="53" presetClass="entr" presetSubtype="16" fill="hold" grpId="0" nodeType="afterEffect">
                                  <p:stCondLst>
                                    <p:cond delay="0"/>
                                  </p:stCondLst>
                                  <p:childTnLst>
                                    <p:set>
                                      <p:cBhvr>
                                        <p:cTn id="52" dur="1" fill="hold">
                                          <p:stCondLst>
                                            <p:cond delay="0"/>
                                          </p:stCondLst>
                                        </p:cTn>
                                        <p:tgtEl>
                                          <p:spTgt spid="36"/>
                                        </p:tgtEl>
                                        <p:attrNameLst>
                                          <p:attrName>style.visibility</p:attrName>
                                        </p:attrNameLst>
                                      </p:cBhvr>
                                      <p:to>
                                        <p:strVal val="visible"/>
                                      </p:to>
                                    </p:set>
                                    <p:anim calcmode="lin" valueType="num">
                                      <p:cBhvr>
                                        <p:cTn id="53" dur="500" fill="hold"/>
                                        <p:tgtEl>
                                          <p:spTgt spid="36"/>
                                        </p:tgtEl>
                                        <p:attrNameLst>
                                          <p:attrName>ppt_w</p:attrName>
                                        </p:attrNameLst>
                                      </p:cBhvr>
                                      <p:tavLst>
                                        <p:tav tm="0">
                                          <p:val>
                                            <p:fltVal val="0"/>
                                          </p:val>
                                        </p:tav>
                                        <p:tav tm="100000">
                                          <p:val>
                                            <p:strVal val="#ppt_w"/>
                                          </p:val>
                                        </p:tav>
                                      </p:tavLst>
                                    </p:anim>
                                    <p:anim calcmode="lin" valueType="num">
                                      <p:cBhvr>
                                        <p:cTn id="54" dur="500" fill="hold"/>
                                        <p:tgtEl>
                                          <p:spTgt spid="36"/>
                                        </p:tgtEl>
                                        <p:attrNameLst>
                                          <p:attrName>ppt_h</p:attrName>
                                        </p:attrNameLst>
                                      </p:cBhvr>
                                      <p:tavLst>
                                        <p:tav tm="0">
                                          <p:val>
                                            <p:fltVal val="0"/>
                                          </p:val>
                                        </p:tav>
                                        <p:tav tm="100000">
                                          <p:val>
                                            <p:strVal val="#ppt_h"/>
                                          </p:val>
                                        </p:tav>
                                      </p:tavLst>
                                    </p:anim>
                                    <p:animEffect transition="in" filter="fade">
                                      <p:cBhvr>
                                        <p:cTn id="55" dur="500"/>
                                        <p:tgtEl>
                                          <p:spTgt spid="36"/>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xit" presetSubtype="32" fill="hold" grpId="1" nodeType="clickEffect">
                                  <p:stCondLst>
                                    <p:cond delay="0"/>
                                  </p:stCondLst>
                                  <p:childTnLst>
                                    <p:animEffect transition="out" filter="circle(out)">
                                      <p:cBhvr>
                                        <p:cTn id="59" dur="2000"/>
                                        <p:tgtEl>
                                          <p:spTgt spid="16"/>
                                        </p:tgtEl>
                                      </p:cBhvr>
                                    </p:animEffect>
                                    <p:set>
                                      <p:cBhvr>
                                        <p:cTn id="60" dur="1" fill="hold">
                                          <p:stCondLst>
                                            <p:cond delay="1999"/>
                                          </p:stCondLst>
                                        </p:cTn>
                                        <p:tgtEl>
                                          <p:spTgt spid="16"/>
                                        </p:tgtEl>
                                        <p:attrNameLst>
                                          <p:attrName>style.visibility</p:attrName>
                                        </p:attrNameLst>
                                      </p:cBhvr>
                                      <p:to>
                                        <p:strVal val="hidden"/>
                                      </p:to>
                                    </p:set>
                                  </p:childTnLst>
                                </p:cTn>
                              </p:par>
                            </p:childTnLst>
                          </p:cTn>
                        </p:par>
                        <p:par>
                          <p:cTn id="61" fill="hold">
                            <p:stCondLst>
                              <p:cond delay="2000"/>
                            </p:stCondLst>
                            <p:childTnLst>
                              <p:par>
                                <p:cTn id="62" presetID="1" presetClass="exit" presetSubtype="0" fill="hold" grpId="0" nodeType="afterEffect">
                                  <p:stCondLst>
                                    <p:cond delay="0"/>
                                  </p:stCondLst>
                                  <p:childTnLst>
                                    <p:set>
                                      <p:cBhvr>
                                        <p:cTn id="63" dur="1" fill="hold">
                                          <p:stCondLst>
                                            <p:cond delay="0"/>
                                          </p:stCondLst>
                                        </p:cTn>
                                        <p:tgtEl>
                                          <p:spTgt spid="10"/>
                                        </p:tgtEl>
                                        <p:attrNameLst>
                                          <p:attrName>style.visibility</p:attrName>
                                        </p:attrNameLst>
                                      </p:cBhvr>
                                      <p:to>
                                        <p:strVal val="hidden"/>
                                      </p:to>
                                    </p:set>
                                  </p:childTnLst>
                                </p:cTn>
                              </p:par>
                            </p:childTnLst>
                          </p:cTn>
                        </p:par>
                        <p:par>
                          <p:cTn id="64" fill="hold">
                            <p:stCondLst>
                              <p:cond delay="2000"/>
                            </p:stCondLst>
                            <p:childTnLst>
                              <p:par>
                                <p:cTn id="65" presetID="1" presetClass="exit" presetSubtype="0" fill="hold" nodeType="afterEffect">
                                  <p:stCondLst>
                                    <p:cond delay="0"/>
                                  </p:stCondLst>
                                  <p:childTnLst>
                                    <p:set>
                                      <p:cBhvr>
                                        <p:cTn id="66" dur="1" fill="hold">
                                          <p:stCondLst>
                                            <p:cond delay="0"/>
                                          </p:stCondLst>
                                        </p:cTn>
                                        <p:tgtEl>
                                          <p:spTgt spid="12"/>
                                        </p:tgtEl>
                                        <p:attrNameLst>
                                          <p:attrName>style.visibility</p:attrName>
                                        </p:attrNameLst>
                                      </p:cBhvr>
                                      <p:to>
                                        <p:strVal val="hidden"/>
                                      </p:to>
                                    </p:set>
                                  </p:childTnLst>
                                </p:cTn>
                              </p:par>
                            </p:childTnLst>
                          </p:cTn>
                        </p:par>
                        <p:par>
                          <p:cTn id="67" fill="hold">
                            <p:stCondLst>
                              <p:cond delay="2000"/>
                            </p:stCondLst>
                            <p:childTnLst>
                              <p:par>
                                <p:cTn id="68" presetID="1" presetClass="exit" presetSubtype="0" fill="hold" nodeType="afterEffect">
                                  <p:stCondLst>
                                    <p:cond delay="0"/>
                                  </p:stCondLst>
                                  <p:childTnLst>
                                    <p:set>
                                      <p:cBhvr>
                                        <p:cTn id="69" dur="1" fill="hold">
                                          <p:stCondLst>
                                            <p:cond delay="0"/>
                                          </p:stCondLst>
                                        </p:cTn>
                                        <p:tgtEl>
                                          <p:spTgt spid="30"/>
                                        </p:tgtEl>
                                        <p:attrNameLst>
                                          <p:attrName>style.visibility</p:attrName>
                                        </p:attrNameLst>
                                      </p:cBhvr>
                                      <p:to>
                                        <p:strVal val="hidden"/>
                                      </p:to>
                                    </p:set>
                                  </p:childTnLst>
                                </p:cTn>
                              </p:par>
                            </p:childTnLst>
                          </p:cTn>
                        </p:par>
                        <p:par>
                          <p:cTn id="70" fill="hold">
                            <p:stCondLst>
                              <p:cond delay="2000"/>
                            </p:stCondLst>
                            <p:childTnLst>
                              <p:par>
                                <p:cTn id="71" presetID="2" presetClass="exit" presetSubtype="4" fill="hold" grpId="1" nodeType="afterEffect">
                                  <p:stCondLst>
                                    <p:cond delay="0"/>
                                  </p:stCondLst>
                                  <p:childTnLst>
                                    <p:anim calcmode="lin" valueType="num">
                                      <p:cBhvr additive="base">
                                        <p:cTn id="72" dur="500"/>
                                        <p:tgtEl>
                                          <p:spTgt spid="27"/>
                                        </p:tgtEl>
                                        <p:attrNameLst>
                                          <p:attrName>ppt_x</p:attrName>
                                        </p:attrNameLst>
                                      </p:cBhvr>
                                      <p:tavLst>
                                        <p:tav tm="0">
                                          <p:val>
                                            <p:strVal val="ppt_x"/>
                                          </p:val>
                                        </p:tav>
                                        <p:tav tm="100000">
                                          <p:val>
                                            <p:strVal val="ppt_x"/>
                                          </p:val>
                                        </p:tav>
                                      </p:tavLst>
                                    </p:anim>
                                    <p:anim calcmode="lin" valueType="num">
                                      <p:cBhvr additive="base">
                                        <p:cTn id="73" dur="500"/>
                                        <p:tgtEl>
                                          <p:spTgt spid="27"/>
                                        </p:tgtEl>
                                        <p:attrNameLst>
                                          <p:attrName>ppt_y</p:attrName>
                                        </p:attrNameLst>
                                      </p:cBhvr>
                                      <p:tavLst>
                                        <p:tav tm="0">
                                          <p:val>
                                            <p:strVal val="ppt_y"/>
                                          </p:val>
                                        </p:tav>
                                        <p:tav tm="100000">
                                          <p:val>
                                            <p:strVal val="1+ppt_h/2"/>
                                          </p:val>
                                        </p:tav>
                                      </p:tavLst>
                                    </p:anim>
                                    <p:set>
                                      <p:cBhvr>
                                        <p:cTn id="74" dur="1" fill="hold">
                                          <p:stCondLst>
                                            <p:cond delay="499"/>
                                          </p:stCondLst>
                                        </p:cTn>
                                        <p:tgtEl>
                                          <p:spTgt spid="27"/>
                                        </p:tgtEl>
                                        <p:attrNameLst>
                                          <p:attrName>style.visibility</p:attrName>
                                        </p:attrNameLst>
                                      </p:cBhvr>
                                      <p:to>
                                        <p:strVal val="hidden"/>
                                      </p:to>
                                    </p:set>
                                  </p:childTnLst>
                                </p:cTn>
                              </p:par>
                            </p:childTnLst>
                          </p:cTn>
                        </p:par>
                        <p:par>
                          <p:cTn id="75" fill="hold">
                            <p:stCondLst>
                              <p:cond delay="2500"/>
                            </p:stCondLst>
                            <p:childTnLst>
                              <p:par>
                                <p:cTn id="76" presetID="2" presetClass="exit" presetSubtype="4" fill="hold" grpId="1" nodeType="afterEffect">
                                  <p:stCondLst>
                                    <p:cond delay="0"/>
                                  </p:stCondLst>
                                  <p:childTnLst>
                                    <p:anim calcmode="lin" valueType="num">
                                      <p:cBhvr additive="base">
                                        <p:cTn id="77" dur="500"/>
                                        <p:tgtEl>
                                          <p:spTgt spid="28"/>
                                        </p:tgtEl>
                                        <p:attrNameLst>
                                          <p:attrName>ppt_x</p:attrName>
                                        </p:attrNameLst>
                                      </p:cBhvr>
                                      <p:tavLst>
                                        <p:tav tm="0">
                                          <p:val>
                                            <p:strVal val="ppt_x"/>
                                          </p:val>
                                        </p:tav>
                                        <p:tav tm="100000">
                                          <p:val>
                                            <p:strVal val="ppt_x"/>
                                          </p:val>
                                        </p:tav>
                                      </p:tavLst>
                                    </p:anim>
                                    <p:anim calcmode="lin" valueType="num">
                                      <p:cBhvr additive="base">
                                        <p:cTn id="78" dur="500"/>
                                        <p:tgtEl>
                                          <p:spTgt spid="28"/>
                                        </p:tgtEl>
                                        <p:attrNameLst>
                                          <p:attrName>ppt_y</p:attrName>
                                        </p:attrNameLst>
                                      </p:cBhvr>
                                      <p:tavLst>
                                        <p:tav tm="0">
                                          <p:val>
                                            <p:strVal val="ppt_y"/>
                                          </p:val>
                                        </p:tav>
                                        <p:tav tm="100000">
                                          <p:val>
                                            <p:strVal val="1+ppt_h/2"/>
                                          </p:val>
                                        </p:tav>
                                      </p:tavLst>
                                    </p:anim>
                                    <p:set>
                                      <p:cBhvr>
                                        <p:cTn id="79" dur="1" fill="hold">
                                          <p:stCondLst>
                                            <p:cond delay="499"/>
                                          </p:stCondLst>
                                        </p:cTn>
                                        <p:tgtEl>
                                          <p:spTgt spid="28"/>
                                        </p:tgtEl>
                                        <p:attrNameLst>
                                          <p:attrName>style.visibility</p:attrName>
                                        </p:attrNameLst>
                                      </p:cBhvr>
                                      <p:to>
                                        <p:strVal val="hidden"/>
                                      </p:to>
                                    </p:set>
                                  </p:childTnLst>
                                </p:cTn>
                              </p:par>
                            </p:childTnLst>
                          </p:cTn>
                        </p:par>
                        <p:par>
                          <p:cTn id="80" fill="hold">
                            <p:stCondLst>
                              <p:cond delay="3000"/>
                            </p:stCondLst>
                            <p:childTnLst>
                              <p:par>
                                <p:cTn id="81" presetID="2" presetClass="exit" presetSubtype="4" fill="hold" grpId="1" nodeType="afterEffect">
                                  <p:stCondLst>
                                    <p:cond delay="0"/>
                                  </p:stCondLst>
                                  <p:childTnLst>
                                    <p:anim calcmode="lin" valueType="num">
                                      <p:cBhvr additive="base">
                                        <p:cTn id="82" dur="500"/>
                                        <p:tgtEl>
                                          <p:spTgt spid="29"/>
                                        </p:tgtEl>
                                        <p:attrNameLst>
                                          <p:attrName>ppt_x</p:attrName>
                                        </p:attrNameLst>
                                      </p:cBhvr>
                                      <p:tavLst>
                                        <p:tav tm="0">
                                          <p:val>
                                            <p:strVal val="ppt_x"/>
                                          </p:val>
                                        </p:tav>
                                        <p:tav tm="100000">
                                          <p:val>
                                            <p:strVal val="ppt_x"/>
                                          </p:val>
                                        </p:tav>
                                      </p:tavLst>
                                    </p:anim>
                                    <p:anim calcmode="lin" valueType="num">
                                      <p:cBhvr additive="base">
                                        <p:cTn id="83" dur="500"/>
                                        <p:tgtEl>
                                          <p:spTgt spid="29"/>
                                        </p:tgtEl>
                                        <p:attrNameLst>
                                          <p:attrName>ppt_y</p:attrName>
                                        </p:attrNameLst>
                                      </p:cBhvr>
                                      <p:tavLst>
                                        <p:tav tm="0">
                                          <p:val>
                                            <p:strVal val="ppt_y"/>
                                          </p:val>
                                        </p:tav>
                                        <p:tav tm="100000">
                                          <p:val>
                                            <p:strVal val="1+ppt_h/2"/>
                                          </p:val>
                                        </p:tav>
                                      </p:tavLst>
                                    </p:anim>
                                    <p:set>
                                      <p:cBhvr>
                                        <p:cTn id="84" dur="1" fill="hold">
                                          <p:stCondLst>
                                            <p:cond delay="499"/>
                                          </p:stCondLst>
                                        </p:cTn>
                                        <p:tgtEl>
                                          <p:spTgt spid="29"/>
                                        </p:tgtEl>
                                        <p:attrNameLst>
                                          <p:attrName>style.visibility</p:attrName>
                                        </p:attrNameLst>
                                      </p:cBhvr>
                                      <p:to>
                                        <p:strVal val="hidden"/>
                                      </p:to>
                                    </p:set>
                                  </p:childTnLst>
                                </p:cTn>
                              </p:par>
                            </p:childTnLst>
                          </p:cTn>
                        </p:par>
                        <p:par>
                          <p:cTn id="85" fill="hold">
                            <p:stCondLst>
                              <p:cond delay="3500"/>
                            </p:stCondLst>
                            <p:childTnLst>
                              <p:par>
                                <p:cTn id="86" presetID="2" presetClass="exit" presetSubtype="4" fill="hold" nodeType="afterEffect">
                                  <p:stCondLst>
                                    <p:cond delay="0"/>
                                  </p:stCondLst>
                                  <p:childTnLst>
                                    <p:anim calcmode="lin" valueType="num">
                                      <p:cBhvr additive="base">
                                        <p:cTn id="87" dur="500"/>
                                        <p:tgtEl>
                                          <p:spTgt spid="15"/>
                                        </p:tgtEl>
                                        <p:attrNameLst>
                                          <p:attrName>ppt_x</p:attrName>
                                        </p:attrNameLst>
                                      </p:cBhvr>
                                      <p:tavLst>
                                        <p:tav tm="0">
                                          <p:val>
                                            <p:strVal val="ppt_x"/>
                                          </p:val>
                                        </p:tav>
                                        <p:tav tm="100000">
                                          <p:val>
                                            <p:strVal val="ppt_x"/>
                                          </p:val>
                                        </p:tav>
                                      </p:tavLst>
                                    </p:anim>
                                    <p:anim calcmode="lin" valueType="num">
                                      <p:cBhvr additive="base">
                                        <p:cTn id="88" dur="500"/>
                                        <p:tgtEl>
                                          <p:spTgt spid="15"/>
                                        </p:tgtEl>
                                        <p:attrNameLst>
                                          <p:attrName>ppt_y</p:attrName>
                                        </p:attrNameLst>
                                      </p:cBhvr>
                                      <p:tavLst>
                                        <p:tav tm="0">
                                          <p:val>
                                            <p:strVal val="ppt_y"/>
                                          </p:val>
                                        </p:tav>
                                        <p:tav tm="100000">
                                          <p:val>
                                            <p:strVal val="1+ppt_h/2"/>
                                          </p:val>
                                        </p:tav>
                                      </p:tavLst>
                                    </p:anim>
                                    <p:set>
                                      <p:cBhvr>
                                        <p:cTn id="89" dur="1" fill="hold">
                                          <p:stCondLst>
                                            <p:cond delay="499"/>
                                          </p:stCondLst>
                                        </p:cTn>
                                        <p:tgtEl>
                                          <p:spTgt spid="15"/>
                                        </p:tgtEl>
                                        <p:attrNameLst>
                                          <p:attrName>style.visibility</p:attrName>
                                        </p:attrNameLst>
                                      </p:cBhvr>
                                      <p:to>
                                        <p:strVal val="hidden"/>
                                      </p:to>
                                    </p:set>
                                  </p:childTnLst>
                                </p:cTn>
                              </p:par>
                            </p:childTnLst>
                          </p:cTn>
                        </p:par>
                        <p:par>
                          <p:cTn id="90" fill="hold">
                            <p:stCondLst>
                              <p:cond delay="4000"/>
                            </p:stCondLst>
                            <p:childTnLst>
                              <p:par>
                                <p:cTn id="91" presetID="2" presetClass="exit" presetSubtype="4" fill="hold" nodeType="afterEffect">
                                  <p:stCondLst>
                                    <p:cond delay="0"/>
                                  </p:stCondLst>
                                  <p:childTnLst>
                                    <p:anim calcmode="lin" valueType="num">
                                      <p:cBhvr additive="base">
                                        <p:cTn id="92" dur="500"/>
                                        <p:tgtEl>
                                          <p:spTgt spid="17"/>
                                        </p:tgtEl>
                                        <p:attrNameLst>
                                          <p:attrName>ppt_x</p:attrName>
                                        </p:attrNameLst>
                                      </p:cBhvr>
                                      <p:tavLst>
                                        <p:tav tm="0">
                                          <p:val>
                                            <p:strVal val="ppt_x"/>
                                          </p:val>
                                        </p:tav>
                                        <p:tav tm="100000">
                                          <p:val>
                                            <p:strVal val="ppt_x"/>
                                          </p:val>
                                        </p:tav>
                                      </p:tavLst>
                                    </p:anim>
                                    <p:anim calcmode="lin" valueType="num">
                                      <p:cBhvr additive="base">
                                        <p:cTn id="93" dur="500"/>
                                        <p:tgtEl>
                                          <p:spTgt spid="17"/>
                                        </p:tgtEl>
                                        <p:attrNameLst>
                                          <p:attrName>ppt_y</p:attrName>
                                        </p:attrNameLst>
                                      </p:cBhvr>
                                      <p:tavLst>
                                        <p:tav tm="0">
                                          <p:val>
                                            <p:strVal val="ppt_y"/>
                                          </p:val>
                                        </p:tav>
                                        <p:tav tm="100000">
                                          <p:val>
                                            <p:strVal val="1+ppt_h/2"/>
                                          </p:val>
                                        </p:tav>
                                      </p:tavLst>
                                    </p:anim>
                                    <p:set>
                                      <p:cBhvr>
                                        <p:cTn id="94" dur="1" fill="hold">
                                          <p:stCondLst>
                                            <p:cond delay="499"/>
                                          </p:stCondLst>
                                        </p:cTn>
                                        <p:tgtEl>
                                          <p:spTgt spid="17"/>
                                        </p:tgtEl>
                                        <p:attrNameLst>
                                          <p:attrName>style.visibility</p:attrName>
                                        </p:attrNameLst>
                                      </p:cBhvr>
                                      <p:to>
                                        <p:strVal val="hidden"/>
                                      </p:to>
                                    </p:set>
                                  </p:childTnLst>
                                </p:cTn>
                              </p:par>
                            </p:childTnLst>
                          </p:cTn>
                        </p:par>
                        <p:par>
                          <p:cTn id="95" fill="hold">
                            <p:stCondLst>
                              <p:cond delay="4500"/>
                            </p:stCondLst>
                            <p:childTnLst>
                              <p:par>
                                <p:cTn id="96" presetID="2" presetClass="exit" presetSubtype="4" fill="hold" nodeType="afterEffect">
                                  <p:stCondLst>
                                    <p:cond delay="0"/>
                                  </p:stCondLst>
                                  <p:childTnLst>
                                    <p:anim calcmode="lin" valueType="num">
                                      <p:cBhvr additive="base">
                                        <p:cTn id="97" dur="500"/>
                                        <p:tgtEl>
                                          <p:spTgt spid="19"/>
                                        </p:tgtEl>
                                        <p:attrNameLst>
                                          <p:attrName>ppt_x</p:attrName>
                                        </p:attrNameLst>
                                      </p:cBhvr>
                                      <p:tavLst>
                                        <p:tav tm="0">
                                          <p:val>
                                            <p:strVal val="ppt_x"/>
                                          </p:val>
                                        </p:tav>
                                        <p:tav tm="100000">
                                          <p:val>
                                            <p:strVal val="ppt_x"/>
                                          </p:val>
                                        </p:tav>
                                      </p:tavLst>
                                    </p:anim>
                                    <p:anim calcmode="lin" valueType="num">
                                      <p:cBhvr additive="base">
                                        <p:cTn id="98" dur="500"/>
                                        <p:tgtEl>
                                          <p:spTgt spid="19"/>
                                        </p:tgtEl>
                                        <p:attrNameLst>
                                          <p:attrName>ppt_y</p:attrName>
                                        </p:attrNameLst>
                                      </p:cBhvr>
                                      <p:tavLst>
                                        <p:tav tm="0">
                                          <p:val>
                                            <p:strVal val="ppt_y"/>
                                          </p:val>
                                        </p:tav>
                                        <p:tav tm="100000">
                                          <p:val>
                                            <p:strVal val="1+ppt_h/2"/>
                                          </p:val>
                                        </p:tav>
                                      </p:tavLst>
                                    </p:anim>
                                    <p:set>
                                      <p:cBhvr>
                                        <p:cTn id="99" dur="1" fill="hold">
                                          <p:stCondLst>
                                            <p:cond delay="499"/>
                                          </p:stCondLst>
                                        </p:cTn>
                                        <p:tgtEl>
                                          <p:spTgt spid="19"/>
                                        </p:tgtEl>
                                        <p:attrNameLst>
                                          <p:attrName>style.visibility</p:attrName>
                                        </p:attrNameLst>
                                      </p:cBhvr>
                                      <p:to>
                                        <p:strVal val="hidden"/>
                                      </p:to>
                                    </p:set>
                                  </p:childTnLst>
                                </p:cTn>
                              </p:par>
                            </p:childTnLst>
                          </p:cTn>
                        </p:par>
                        <p:par>
                          <p:cTn id="100" fill="hold">
                            <p:stCondLst>
                              <p:cond delay="5000"/>
                            </p:stCondLst>
                            <p:childTnLst>
                              <p:par>
                                <p:cTn id="101" presetID="26" presetClass="exit" presetSubtype="0" fill="hold" grpId="1" nodeType="afterEffect">
                                  <p:stCondLst>
                                    <p:cond delay="0"/>
                                  </p:stCondLst>
                                  <p:childTnLst>
                                    <p:animEffect transition="out" filter="wipe(down)">
                                      <p:cBhvr>
                                        <p:cTn id="102" dur="180" accel="50000">
                                          <p:stCondLst>
                                            <p:cond delay="1820"/>
                                          </p:stCondLst>
                                        </p:cTn>
                                        <p:tgtEl>
                                          <p:spTgt spid="36"/>
                                        </p:tgtEl>
                                      </p:cBhvr>
                                    </p:animEffect>
                                    <p:anim calcmode="lin" valueType="num">
                                      <p:cBhvr>
                                        <p:cTn id="103" dur="1822" tmFilter="0,0; 0.14,0.31; 0.43,0.73; 0.71,0.91; 1.0,1.0">
                                          <p:stCondLst>
                                            <p:cond delay="0"/>
                                          </p:stCondLst>
                                        </p:cTn>
                                        <p:tgtEl>
                                          <p:spTgt spid="36"/>
                                        </p:tgtEl>
                                        <p:attrNameLst>
                                          <p:attrName>ppt_x</p:attrName>
                                        </p:attrNameLst>
                                      </p:cBhvr>
                                      <p:tavLst>
                                        <p:tav tm="0">
                                          <p:val>
                                            <p:strVal val="ppt_x"/>
                                          </p:val>
                                        </p:tav>
                                        <p:tav tm="100000">
                                          <p:val>
                                            <p:strVal val="#ppt_x+0.25"/>
                                          </p:val>
                                        </p:tav>
                                      </p:tavLst>
                                    </p:anim>
                                    <p:anim calcmode="lin" valueType="num">
                                      <p:cBhvr>
                                        <p:cTn id="104" dur="178">
                                          <p:stCondLst>
                                            <p:cond delay="1822"/>
                                          </p:stCondLst>
                                        </p:cTn>
                                        <p:tgtEl>
                                          <p:spTgt spid="36"/>
                                        </p:tgtEl>
                                        <p:attrNameLst>
                                          <p:attrName>ppt_x</p:attrName>
                                        </p:attrNameLst>
                                      </p:cBhvr>
                                      <p:tavLst>
                                        <p:tav tm="0">
                                          <p:val>
                                            <p:strVal val="ppt_x"/>
                                          </p:val>
                                        </p:tav>
                                        <p:tav tm="100000">
                                          <p:val>
                                            <p:strVal val="ppt_x"/>
                                          </p:val>
                                        </p:tav>
                                      </p:tavLst>
                                    </p:anim>
                                    <p:anim calcmode="lin" valueType="num">
                                      <p:cBhvr>
                                        <p:cTn id="105" dur="664" tmFilter="0.0,0.0;0.25,0.07;0.50,0.2;0.75,0.467;1.0,1.0">
                                          <p:stCondLst>
                                            <p:cond delay="0"/>
                                          </p:stCondLst>
                                        </p:cTn>
                                        <p:tgtEl>
                                          <p:spTgt spid="36"/>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6" dur="664" tmFilter="0, 0; 0.125,0.2665; 0.25,0.4; 0.375,0.465; 0.5,0.5;  0.625,0.535; 0.75,0.6; 0.875,0.7335; 1,1">
                                          <p:stCondLst>
                                            <p:cond delay="664"/>
                                          </p:stCondLst>
                                        </p:cTn>
                                        <p:tgtEl>
                                          <p:spTgt spid="36"/>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07" dur="332" tmFilter="0, 0; 0.125,0.2665; 0.25,0.4; 0.375,0.465; 0.5,0.5;  0.625,0.535; 0.75,0.6; 0.875,0.7335; 1,1">
                                          <p:stCondLst>
                                            <p:cond delay="1324"/>
                                          </p:stCondLst>
                                        </p:cTn>
                                        <p:tgtEl>
                                          <p:spTgt spid="36"/>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08" dur="164" tmFilter="0, 0; 0.125,0.2665; 0.25,0.4; 0.375,0.465; 0.5,0.5;  0.625,0.535; 0.75,0.6; 0.875,0.7335; 1,1">
                                          <p:stCondLst>
                                            <p:cond delay="1656"/>
                                          </p:stCondLst>
                                        </p:cTn>
                                        <p:tgtEl>
                                          <p:spTgt spid="36"/>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09" dur="180" accel="50000">
                                          <p:stCondLst>
                                            <p:cond delay="1820"/>
                                          </p:stCondLst>
                                        </p:cTn>
                                        <p:tgtEl>
                                          <p:spTgt spid="36"/>
                                        </p:tgtEl>
                                        <p:attrNameLst>
                                          <p:attrName>ppt_y</p:attrName>
                                        </p:attrNameLst>
                                      </p:cBhvr>
                                      <p:tavLst>
                                        <p:tav tm="0">
                                          <p:val>
                                            <p:strVal val="ppt_y"/>
                                          </p:val>
                                        </p:tav>
                                        <p:tav tm="100000">
                                          <p:val>
                                            <p:strVal val="ppt_y+ppt_h"/>
                                          </p:val>
                                        </p:tav>
                                      </p:tavLst>
                                    </p:anim>
                                    <p:animScale>
                                      <p:cBhvr>
                                        <p:cTn id="110" dur="26">
                                          <p:stCondLst>
                                            <p:cond delay="620"/>
                                          </p:stCondLst>
                                        </p:cTn>
                                        <p:tgtEl>
                                          <p:spTgt spid="36"/>
                                        </p:tgtEl>
                                      </p:cBhvr>
                                      <p:to x="100000" y="60000"/>
                                    </p:animScale>
                                    <p:animScale>
                                      <p:cBhvr>
                                        <p:cTn id="111" dur="166" decel="50000">
                                          <p:stCondLst>
                                            <p:cond delay="646"/>
                                          </p:stCondLst>
                                        </p:cTn>
                                        <p:tgtEl>
                                          <p:spTgt spid="36"/>
                                        </p:tgtEl>
                                      </p:cBhvr>
                                      <p:to x="100000" y="100000"/>
                                    </p:animScale>
                                    <p:animScale>
                                      <p:cBhvr>
                                        <p:cTn id="112" dur="26">
                                          <p:stCondLst>
                                            <p:cond delay="1312"/>
                                          </p:stCondLst>
                                        </p:cTn>
                                        <p:tgtEl>
                                          <p:spTgt spid="36"/>
                                        </p:tgtEl>
                                      </p:cBhvr>
                                      <p:to x="100000" y="80000"/>
                                    </p:animScale>
                                    <p:animScale>
                                      <p:cBhvr>
                                        <p:cTn id="113" dur="166" decel="50000">
                                          <p:stCondLst>
                                            <p:cond delay="1338"/>
                                          </p:stCondLst>
                                        </p:cTn>
                                        <p:tgtEl>
                                          <p:spTgt spid="36"/>
                                        </p:tgtEl>
                                      </p:cBhvr>
                                      <p:to x="100000" y="100000"/>
                                    </p:animScale>
                                    <p:animScale>
                                      <p:cBhvr>
                                        <p:cTn id="114" dur="26">
                                          <p:stCondLst>
                                            <p:cond delay="1642"/>
                                          </p:stCondLst>
                                        </p:cTn>
                                        <p:tgtEl>
                                          <p:spTgt spid="36"/>
                                        </p:tgtEl>
                                      </p:cBhvr>
                                      <p:to x="100000" y="90000"/>
                                    </p:animScale>
                                    <p:animScale>
                                      <p:cBhvr>
                                        <p:cTn id="115" dur="166" decel="50000">
                                          <p:stCondLst>
                                            <p:cond delay="1668"/>
                                          </p:stCondLst>
                                        </p:cTn>
                                        <p:tgtEl>
                                          <p:spTgt spid="36"/>
                                        </p:tgtEl>
                                      </p:cBhvr>
                                      <p:to x="100000" y="100000"/>
                                    </p:animScale>
                                    <p:animScale>
                                      <p:cBhvr>
                                        <p:cTn id="116" dur="26">
                                          <p:stCondLst>
                                            <p:cond delay="1808"/>
                                          </p:stCondLst>
                                        </p:cTn>
                                        <p:tgtEl>
                                          <p:spTgt spid="36"/>
                                        </p:tgtEl>
                                      </p:cBhvr>
                                      <p:to x="100000" y="95000"/>
                                    </p:animScale>
                                    <p:animScale>
                                      <p:cBhvr>
                                        <p:cTn id="117" dur="166" decel="50000">
                                          <p:stCondLst>
                                            <p:cond delay="1834"/>
                                          </p:stCondLst>
                                        </p:cTn>
                                        <p:tgtEl>
                                          <p:spTgt spid="36"/>
                                        </p:tgtEl>
                                      </p:cBhvr>
                                      <p:to x="100000" y="100000"/>
                                    </p:animScale>
                                    <p:set>
                                      <p:cBhvr>
                                        <p:cTn id="118" dur="1" fill="hold">
                                          <p:stCondLst>
                                            <p:cond delay="1999"/>
                                          </p:stCondLst>
                                        </p:cTn>
                                        <p:tgtEl>
                                          <p:spTgt spid="36"/>
                                        </p:tgtEl>
                                        <p:attrNameLst>
                                          <p:attrName>style.visibility</p:attrName>
                                        </p:attrNameLst>
                                      </p:cBhvr>
                                      <p:to>
                                        <p:strVal val="hidden"/>
                                      </p:to>
                                    </p:set>
                                  </p:childTnLst>
                                </p:cTn>
                              </p:par>
                            </p:childTnLst>
                          </p:cTn>
                        </p:par>
                        <p:par>
                          <p:cTn id="119" fill="hold">
                            <p:stCondLst>
                              <p:cond delay="7000"/>
                            </p:stCondLst>
                            <p:childTnLst>
                              <p:par>
                                <p:cTn id="120" presetID="45" presetClass="entr" presetSubtype="0" fill="hold" grpId="0" nodeType="afterEffect">
                                  <p:stCondLst>
                                    <p:cond delay="2000"/>
                                  </p:stCondLst>
                                  <p:childTnLst>
                                    <p:set>
                                      <p:cBhvr>
                                        <p:cTn id="121" dur="1" fill="hold">
                                          <p:stCondLst>
                                            <p:cond delay="0"/>
                                          </p:stCondLst>
                                        </p:cTn>
                                        <p:tgtEl>
                                          <p:spTgt spid="8"/>
                                        </p:tgtEl>
                                        <p:attrNameLst>
                                          <p:attrName>style.visibility</p:attrName>
                                        </p:attrNameLst>
                                      </p:cBhvr>
                                      <p:to>
                                        <p:strVal val="visible"/>
                                      </p:to>
                                    </p:set>
                                    <p:animEffect transition="in" filter="fade">
                                      <p:cBhvr>
                                        <p:cTn id="122" dur="1200"/>
                                        <p:tgtEl>
                                          <p:spTgt spid="8"/>
                                        </p:tgtEl>
                                      </p:cBhvr>
                                    </p:animEffect>
                                    <p:anim calcmode="lin" valueType="num">
                                      <p:cBhvr>
                                        <p:cTn id="123" dur="1200" fill="hold"/>
                                        <p:tgtEl>
                                          <p:spTgt spid="8"/>
                                        </p:tgtEl>
                                        <p:attrNameLst>
                                          <p:attrName>ppt_w</p:attrName>
                                        </p:attrNameLst>
                                      </p:cBhvr>
                                      <p:tavLst>
                                        <p:tav tm="0" fmla="#ppt_w*sin(2.5*pi*$)">
                                          <p:val>
                                            <p:fltVal val="0"/>
                                          </p:val>
                                        </p:tav>
                                        <p:tav tm="100000">
                                          <p:val>
                                            <p:fltVal val="1"/>
                                          </p:val>
                                        </p:tav>
                                      </p:tavLst>
                                    </p:anim>
                                    <p:anim calcmode="lin" valueType="num">
                                      <p:cBhvr>
                                        <p:cTn id="124" dur="12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6" grpId="1"/>
      <p:bldP spid="16" grpId="2"/>
      <p:bldP spid="27" grpId="1"/>
      <p:bldP spid="27" grpId="2"/>
      <p:bldP spid="28" grpId="1"/>
      <p:bldP spid="28" grpId="2"/>
      <p:bldP spid="29" grpId="1"/>
      <p:bldP spid="29" grpId="2"/>
      <p:bldP spid="36" grpId="0" animBg="1"/>
      <p:bldP spid="36" grpId="1" animBg="1"/>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1026" name="Picture 2">
            <a:extLst>
              <a:ext uri="{FF2B5EF4-FFF2-40B4-BE49-F238E27FC236}">
                <a16:creationId xmlns:a16="http://schemas.microsoft.com/office/drawing/2014/main" id="{77E1267C-38EF-4F50-B253-E83DFC6FFCC8}"/>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1172702" y="312214"/>
            <a:ext cx="10261600" cy="5773559"/>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8" name="TextBox 7">
            <a:extLst>
              <a:ext uri="{FF2B5EF4-FFF2-40B4-BE49-F238E27FC236}">
                <a16:creationId xmlns:a16="http://schemas.microsoft.com/office/drawing/2014/main" id="{8847B528-6562-413D-B080-42545097883D}"/>
              </a:ext>
            </a:extLst>
          </p:cNvPr>
          <p:cNvSpPr txBox="1"/>
          <p:nvPr/>
        </p:nvSpPr>
        <p:spPr>
          <a:xfrm>
            <a:off x="1535480" y="501276"/>
            <a:ext cx="5435918" cy="2135393"/>
          </a:xfrm>
          <a:prstGeom prst="rect">
            <a:avLst/>
          </a:prstGeom>
          <a:solidFill>
            <a:schemeClr val="bg1">
              <a:alpha val="56000"/>
            </a:schemeClr>
          </a:solidFill>
          <a:ln w="12700">
            <a:solidFill>
              <a:srgbClr val="000000"/>
            </a:solidFill>
          </a:ln>
        </p:spPr>
        <p:txBody>
          <a:bodyPr wrap="square" rtlCol="0">
            <a:spAutoFit/>
          </a:bodyPr>
          <a:lstStyle/>
          <a:p>
            <a:pPr algn="ctr">
              <a:lnSpc>
                <a:spcPct val="125000"/>
              </a:lnSpc>
            </a:pPr>
            <a:r>
              <a:rPr lang="en-GB" b="1">
                <a:latin typeface="Arial Nova" panose="020B0504020202020204" pitchFamily="34" charset="0"/>
              </a:rPr>
              <a:t>Liewe leser van hierdie “Spieël van die Hart”, mag God jou help om jou hart aan Hom te gee wat jou liefhet, want Hy pleit nou by jou en sê: “My seun (my dogter), gee my jou hart, </a:t>
            </a:r>
          </a:p>
          <a:p>
            <a:pPr algn="ctr">
              <a:lnSpc>
                <a:spcPct val="125000"/>
              </a:lnSpc>
            </a:pPr>
            <a:r>
              <a:rPr lang="en-GB" b="1">
                <a:latin typeface="Arial Nova" panose="020B0504020202020204" pitchFamily="34" charset="0"/>
              </a:rPr>
              <a:t>en laat jou oë ’n welgevalle hê in my weë” </a:t>
            </a:r>
          </a:p>
          <a:p>
            <a:pPr algn="ctr">
              <a:lnSpc>
                <a:spcPct val="125000"/>
              </a:lnSpc>
            </a:pPr>
            <a:r>
              <a:rPr lang="en-GB" b="1">
                <a:latin typeface="Arial Nova" panose="020B0504020202020204" pitchFamily="34" charset="0"/>
              </a:rPr>
              <a:t>(Spreuke 23 : 26). </a:t>
            </a:r>
            <a:r>
              <a:rPr lang="en-US" kern="1400">
                <a:ln>
                  <a:noFill/>
                </a:ln>
                <a:solidFill>
                  <a:srgbClr val="000000"/>
                </a:solidFill>
                <a:effectLst/>
                <a:latin typeface="Arial Nova" panose="020B0504020202020204" pitchFamily="34" charset="0"/>
              </a:rPr>
              <a:t> </a:t>
            </a:r>
          </a:p>
        </p:txBody>
      </p:sp>
      <p:sp>
        <p:nvSpPr>
          <p:cNvPr id="6" name="TextBox 5">
            <a:extLst>
              <a:ext uri="{FF2B5EF4-FFF2-40B4-BE49-F238E27FC236}">
                <a16:creationId xmlns:a16="http://schemas.microsoft.com/office/drawing/2014/main" id="{C4F01FBE-D4E1-4388-BEBE-D383B10CA13B}"/>
              </a:ext>
            </a:extLst>
          </p:cNvPr>
          <p:cNvSpPr txBox="1"/>
          <p:nvPr/>
        </p:nvSpPr>
        <p:spPr>
          <a:xfrm>
            <a:off x="1535480" y="514452"/>
            <a:ext cx="5435918" cy="1789144"/>
          </a:xfrm>
          <a:prstGeom prst="rect">
            <a:avLst/>
          </a:prstGeom>
          <a:solidFill>
            <a:schemeClr val="bg1">
              <a:alpha val="75000"/>
            </a:schemeClr>
          </a:solidFill>
          <a:ln w="12700">
            <a:solidFill>
              <a:srgbClr val="000000"/>
            </a:solidFill>
          </a:ln>
        </p:spPr>
        <p:txBody>
          <a:bodyPr wrap="square" rtlCol="0">
            <a:spAutoFit/>
          </a:bodyPr>
          <a:lstStyle/>
          <a:p>
            <a:pPr algn="ctr">
              <a:lnSpc>
                <a:spcPct val="125000"/>
              </a:lnSpc>
            </a:pPr>
            <a:r>
              <a:rPr lang="en-GB" b="1">
                <a:latin typeface="Arial Nova" panose="020B0504020202020204" pitchFamily="34" charset="0"/>
              </a:rPr>
              <a:t>En wanneer jy jou lewe aan Hom toevertrou het,</a:t>
            </a:r>
            <a:r>
              <a:rPr lang="en-US" b="1" kern="1400">
                <a:ln>
                  <a:noFill/>
                </a:ln>
                <a:effectLst/>
                <a:latin typeface="Arial Nova" panose="020B0504020202020204" pitchFamily="34" charset="0"/>
              </a:rPr>
              <a:t> </a:t>
            </a:r>
          </a:p>
          <a:p>
            <a:pPr algn="ctr">
              <a:lnSpc>
                <a:spcPct val="125000"/>
              </a:lnSpc>
            </a:pPr>
            <a:r>
              <a:rPr lang="en-US" b="1" kern="1400">
                <a:ln>
                  <a:noFill/>
                </a:ln>
                <a:effectLst/>
                <a:latin typeface="Arial Nova" panose="020B0504020202020204" pitchFamily="34" charset="0"/>
              </a:rPr>
              <a:t>“</a:t>
            </a:r>
            <a:r>
              <a:rPr lang="nl-NL" b="1">
                <a:latin typeface="Arial Nova" panose="020B0504020202020204" pitchFamily="34" charset="0"/>
              </a:rPr>
              <a:t>Hou as voorbeeld van gesonde woorde dié wat jy van my gehoor het, </a:t>
            </a:r>
          </a:p>
          <a:p>
            <a:pPr algn="ctr">
              <a:lnSpc>
                <a:spcPct val="125000"/>
              </a:lnSpc>
            </a:pPr>
            <a:r>
              <a:rPr lang="nl-NL" b="1">
                <a:latin typeface="Arial Nova" panose="020B0504020202020204" pitchFamily="34" charset="0"/>
              </a:rPr>
              <a:t>in die geloof en liefde wat in Christus Jesus is.</a:t>
            </a:r>
            <a:r>
              <a:rPr lang="en-US" b="1" kern="1400">
                <a:ln>
                  <a:noFill/>
                </a:ln>
                <a:effectLst/>
                <a:latin typeface="Arial Nova" panose="020B0504020202020204" pitchFamily="34" charset="0"/>
              </a:rPr>
              <a:t>”</a:t>
            </a:r>
          </a:p>
          <a:p>
            <a:pPr marL="0" marR="0" indent="0" algn="ctr">
              <a:lnSpc>
                <a:spcPct val="125000"/>
              </a:lnSpc>
              <a:spcBef>
                <a:spcPts val="0"/>
              </a:spcBef>
              <a:spcAft>
                <a:spcPts val="0"/>
              </a:spcAft>
            </a:pPr>
            <a:r>
              <a:rPr lang="en-US" b="1" kern="1400">
                <a:ln>
                  <a:noFill/>
                </a:ln>
                <a:effectLst/>
                <a:latin typeface="Arial Nova" panose="020B0504020202020204" pitchFamily="34" charset="0"/>
              </a:rPr>
              <a:t>2 Timoteus 1: 13</a:t>
            </a:r>
          </a:p>
        </p:txBody>
      </p:sp>
      <p:sp>
        <p:nvSpPr>
          <p:cNvPr id="7" name="TextBox 6">
            <a:extLst>
              <a:ext uri="{FF2B5EF4-FFF2-40B4-BE49-F238E27FC236}">
                <a16:creationId xmlns:a16="http://schemas.microsoft.com/office/drawing/2014/main" id="{113D7136-2840-4C1A-9BB9-488207E3209B}"/>
              </a:ext>
            </a:extLst>
          </p:cNvPr>
          <p:cNvSpPr txBox="1"/>
          <p:nvPr/>
        </p:nvSpPr>
        <p:spPr>
          <a:xfrm>
            <a:off x="1535480" y="501276"/>
            <a:ext cx="8770235" cy="2593595"/>
          </a:xfrm>
          <a:prstGeom prst="rect">
            <a:avLst/>
          </a:prstGeom>
          <a:solidFill>
            <a:schemeClr val="accent4">
              <a:alpha val="80000"/>
            </a:schemeClr>
          </a:solidFill>
          <a:ln w="12700">
            <a:solidFill>
              <a:schemeClr val="tx1"/>
            </a:solidFill>
          </a:ln>
        </p:spPr>
        <p:txBody>
          <a:bodyPr wrap="square" rtlCol="0">
            <a:spAutoFit/>
          </a:bodyPr>
          <a:lstStyle/>
          <a:p>
            <a:pPr algn="ctr"/>
            <a:r>
              <a:rPr lang="en-US" sz="2000" b="1" kern="1400">
                <a:ln>
                  <a:noFill/>
                </a:ln>
                <a:solidFill>
                  <a:srgbClr val="000000"/>
                </a:solidFill>
                <a:effectLst/>
                <a:latin typeface="Arial Nova" panose="020B0504020202020204" pitchFamily="34" charset="0"/>
              </a:rPr>
              <a:t>“</a:t>
            </a:r>
            <a:r>
              <a:rPr lang="nl-NL" sz="2000" b="1">
                <a:latin typeface="Arial Nova" panose="020B0504020202020204" pitchFamily="34" charset="0"/>
              </a:rPr>
              <a:t>Aan Hom nou wat magtig is om julle van struikeling te bewaar </a:t>
            </a:r>
          </a:p>
          <a:p>
            <a:pPr algn="ctr"/>
            <a:r>
              <a:rPr lang="nl-NL" sz="2000" b="1">
                <a:latin typeface="Arial Nova" panose="020B0504020202020204" pitchFamily="34" charset="0"/>
              </a:rPr>
              <a:t>en julle sonder gebrek voor sy heerlikheid te stel met gejuig,</a:t>
            </a:r>
          </a:p>
          <a:p>
            <a:pPr algn="ctr"/>
            <a:r>
              <a:rPr lang="nl-NL" sz="2000" b="1">
                <a:latin typeface="Arial Nova" panose="020B0504020202020204" pitchFamily="34" charset="0"/>
              </a:rPr>
              <a:t>aan die alleenwyse God, ons Verlosser, </a:t>
            </a:r>
          </a:p>
          <a:p>
            <a:pPr algn="ctr"/>
            <a:r>
              <a:rPr lang="nl-NL" sz="2000" b="1">
                <a:latin typeface="Arial Nova" panose="020B0504020202020204" pitchFamily="34" charset="0"/>
              </a:rPr>
              <a:t>kom toe heerlikheid en majesteit, </a:t>
            </a:r>
          </a:p>
          <a:p>
            <a:pPr algn="ctr"/>
            <a:r>
              <a:rPr lang="nl-NL" sz="2000" b="1">
                <a:latin typeface="Arial Nova" panose="020B0504020202020204" pitchFamily="34" charset="0"/>
              </a:rPr>
              <a:t>krag en mag, </a:t>
            </a:r>
          </a:p>
          <a:p>
            <a:pPr algn="ctr"/>
            <a:r>
              <a:rPr lang="nl-NL" sz="2000" b="1">
                <a:latin typeface="Arial Nova" panose="020B0504020202020204" pitchFamily="34" charset="0"/>
              </a:rPr>
              <a:t>nou en tot in alle ewigheid! </a:t>
            </a:r>
          </a:p>
          <a:p>
            <a:pPr algn="ctr"/>
            <a:r>
              <a:rPr lang="nl-NL" sz="2000" b="1">
                <a:latin typeface="Arial Nova" panose="020B0504020202020204" pitchFamily="34" charset="0"/>
              </a:rPr>
              <a:t>Amen.</a:t>
            </a:r>
            <a:r>
              <a:rPr lang="en-US" sz="2000" b="1" kern="1400">
                <a:ln>
                  <a:noFill/>
                </a:ln>
                <a:solidFill>
                  <a:srgbClr val="000000"/>
                </a:solidFill>
                <a:effectLst/>
                <a:latin typeface="Arial Nova" panose="020B0504020202020204" pitchFamily="34" charset="0"/>
              </a:rPr>
              <a:t>”</a:t>
            </a:r>
          </a:p>
          <a:p>
            <a:pPr marL="0" marR="0" indent="0" algn="ctr">
              <a:lnSpc>
                <a:spcPct val="125000"/>
              </a:lnSpc>
              <a:spcBef>
                <a:spcPts val="0"/>
              </a:spcBef>
              <a:spcAft>
                <a:spcPts val="0"/>
              </a:spcAft>
            </a:pPr>
            <a:r>
              <a:rPr lang="en-US" sz="2000" b="1" i="1" kern="1400">
                <a:ln>
                  <a:noFill/>
                </a:ln>
                <a:solidFill>
                  <a:srgbClr val="000000"/>
                </a:solidFill>
                <a:effectLst/>
                <a:latin typeface="Arial Nova" panose="020B0504020202020204" pitchFamily="34" charset="0"/>
              </a:rPr>
              <a:t>Judas 24 - 25</a:t>
            </a:r>
            <a:r>
              <a:rPr lang="en-US" sz="2000" i="1" kern="1400">
                <a:ln>
                  <a:noFill/>
                </a:ln>
                <a:solidFill>
                  <a:srgbClr val="000000"/>
                </a:solidFill>
                <a:effectLst/>
                <a:latin typeface="Arial Nova" panose="020B0504020202020204" pitchFamily="34" charset="0"/>
              </a:rPr>
              <a:t> </a:t>
            </a:r>
          </a:p>
        </p:txBody>
      </p:sp>
      <p:pic>
        <p:nvPicPr>
          <p:cNvPr id="9" name="Picture 3">
            <a:extLst>
              <a:ext uri="{FF2B5EF4-FFF2-40B4-BE49-F238E27FC236}">
                <a16:creationId xmlns:a16="http://schemas.microsoft.com/office/drawing/2014/main" id="{A4689A9E-FEBE-4473-B843-131DA1EE24D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204960" y="3000178"/>
            <a:ext cx="2089554" cy="296447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 name="Vermaning 1">
            <a:hlinkClick r:id="" action="ppaction://media"/>
            <a:extLst>
              <a:ext uri="{FF2B5EF4-FFF2-40B4-BE49-F238E27FC236}">
                <a16:creationId xmlns:a16="http://schemas.microsoft.com/office/drawing/2014/main" id="{7CD8F786-3258-465B-9F08-A666AF44714F}"/>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622322" y="5775628"/>
            <a:ext cx="280219" cy="280219"/>
          </a:xfrm>
          <a:prstGeom prst="rect">
            <a:avLst/>
          </a:prstGeom>
        </p:spPr>
      </p:pic>
      <p:pic>
        <p:nvPicPr>
          <p:cNvPr id="5" name="Vermaning 2">
            <a:hlinkClick r:id="" action="ppaction://media"/>
            <a:extLst>
              <a:ext uri="{FF2B5EF4-FFF2-40B4-BE49-F238E27FC236}">
                <a16:creationId xmlns:a16="http://schemas.microsoft.com/office/drawing/2014/main" id="{1A0C5B65-BECE-42EA-906A-7351484E1ADB}"/>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2305971" y="5775628"/>
            <a:ext cx="280219" cy="280219"/>
          </a:xfrm>
          <a:prstGeom prst="rect">
            <a:avLst/>
          </a:prstGeom>
        </p:spPr>
      </p:pic>
      <p:pic>
        <p:nvPicPr>
          <p:cNvPr id="10" name="Vermaning 3">
            <a:hlinkClick r:id="" action="ppaction://media"/>
            <a:extLst>
              <a:ext uri="{FF2B5EF4-FFF2-40B4-BE49-F238E27FC236}">
                <a16:creationId xmlns:a16="http://schemas.microsoft.com/office/drawing/2014/main" id="{412DB9C1-FF52-4040-A0D6-EBA2B983B449}"/>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2946360" y="5775628"/>
            <a:ext cx="280219" cy="280219"/>
          </a:xfrm>
          <a:prstGeom prst="rect">
            <a:avLst/>
          </a:prstGeom>
        </p:spPr>
      </p:pic>
      <p:pic>
        <p:nvPicPr>
          <p:cNvPr id="11" name="Skepe Jo Black">
            <a:hlinkClick r:id="" action="ppaction://media"/>
            <a:extLst>
              <a:ext uri="{FF2B5EF4-FFF2-40B4-BE49-F238E27FC236}">
                <a16:creationId xmlns:a16="http://schemas.microsoft.com/office/drawing/2014/main" id="{2C0BE732-9764-4ECA-AD84-D6DCC881FBC7}"/>
              </a:ext>
            </a:extLst>
          </p:cNvPr>
          <p:cNvPicPr>
            <a:picLocks noChangeAspect="1"/>
          </p:cNvPicPr>
          <p:nvPr>
            <a:audioFile r:link="rId8"/>
            <p:extLst>
              <p:ext uri="{DAA4B4D4-6D71-4841-9C94-3DE7FCFB9230}">
                <p14:media xmlns:p14="http://schemas.microsoft.com/office/powerpoint/2010/main" r:embed="rId7"/>
              </p:ext>
            </p:extLst>
          </p:nvPr>
        </p:nvPicPr>
        <p:blipFill>
          <a:blip r:embed="rId12"/>
          <a:stretch>
            <a:fillRect/>
          </a:stretch>
        </p:blipFill>
        <p:spPr>
          <a:xfrm>
            <a:off x="3532391" y="5760573"/>
            <a:ext cx="302230" cy="302230"/>
          </a:xfrm>
          <a:prstGeom prst="rect">
            <a:avLst/>
          </a:prstGeom>
        </p:spPr>
      </p:pic>
      <p:sp>
        <p:nvSpPr>
          <p:cNvPr id="12" name="TextBox 11">
            <a:extLst>
              <a:ext uri="{FF2B5EF4-FFF2-40B4-BE49-F238E27FC236}">
                <a16:creationId xmlns:a16="http://schemas.microsoft.com/office/drawing/2014/main" id="{AD3141C9-DE13-4D2D-AC9F-2CEE6FD23A14}"/>
              </a:ext>
            </a:extLst>
          </p:cNvPr>
          <p:cNvSpPr txBox="1"/>
          <p:nvPr/>
        </p:nvSpPr>
        <p:spPr>
          <a:xfrm>
            <a:off x="1335096" y="493134"/>
            <a:ext cx="9930409" cy="2308324"/>
          </a:xfrm>
          <a:prstGeom prst="rect">
            <a:avLst/>
          </a:prstGeom>
          <a:solidFill>
            <a:schemeClr val="bg1">
              <a:alpha val="48000"/>
            </a:schemeClr>
          </a:solidFill>
          <a:ln w="25400">
            <a:solidFill>
              <a:schemeClr val="accent1"/>
            </a:solidFill>
          </a:ln>
        </p:spPr>
        <p:txBody>
          <a:bodyPr wrap="square" rtlCol="0">
            <a:spAutoFit/>
          </a:bodyPr>
          <a:lstStyle/>
          <a:p>
            <a:pPr algn="ctr"/>
            <a:r>
              <a:rPr lang="en-ZA" sz="5400"/>
              <a:t>ONS IS GEMAAK OM UIT TE GAAN</a:t>
            </a:r>
          </a:p>
          <a:p>
            <a:pPr algn="ctr"/>
            <a:r>
              <a:rPr lang="nl-NL" sz="2400" b="1"/>
              <a:t>Jo Black</a:t>
            </a:r>
          </a:p>
          <a:p>
            <a:pPr algn="ctr"/>
            <a:endParaRPr lang="nl-NL" sz="2400" b="1"/>
          </a:p>
          <a:p>
            <a:pPr algn="ctr"/>
            <a:r>
              <a:rPr lang="nl-NL" sz="2400">
                <a:latin typeface="Arial Nova" panose="020B0504020202020204" pitchFamily="34" charset="0"/>
              </a:rPr>
              <a:t>en as skoene aan julle voete die bereidheid vir die evangelie van vrede.</a:t>
            </a:r>
          </a:p>
          <a:p>
            <a:pPr algn="ctr"/>
            <a:r>
              <a:rPr lang="nl-NL" b="1">
                <a:latin typeface="Arial Nova" panose="020B0504020202020204" pitchFamily="34" charset="0"/>
              </a:rPr>
              <a:t>EFÉSIËRS 6:15 AFR53</a:t>
            </a:r>
            <a:endParaRPr lang="en-ZA" sz="2000" b="1"/>
          </a:p>
        </p:txBody>
      </p:sp>
      <p:pic>
        <p:nvPicPr>
          <p:cNvPr id="14" name="Picture 13">
            <a:extLst>
              <a:ext uri="{FF2B5EF4-FFF2-40B4-BE49-F238E27FC236}">
                <a16:creationId xmlns:a16="http://schemas.microsoft.com/office/drawing/2014/main" id="{81BC223F-5302-4F08-899B-5FB94197CE8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74913" y="3116189"/>
            <a:ext cx="1950751" cy="2816817"/>
          </a:xfrm>
          <a:prstGeom prst="rect">
            <a:avLst/>
          </a:prstGeom>
        </p:spPr>
      </p:pic>
    </p:spTree>
    <p:extLst>
      <p:ext uri="{BB962C8B-B14F-4D97-AF65-F5344CB8AC3E}">
        <p14:creationId xmlns:p14="http://schemas.microsoft.com/office/powerpoint/2010/main" val="8667666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par>
                          <p:cTn id="11" fill="hold">
                            <p:stCondLst>
                              <p:cond delay="1000"/>
                            </p:stCondLst>
                            <p:childTnLst>
                              <p:par>
                                <p:cTn id="12" presetID="1" presetClass="mediacall" presetSubtype="0" fill="hold" nodeType="afterEffect">
                                  <p:stCondLst>
                                    <p:cond delay="0"/>
                                  </p:stCondLst>
                                  <p:childTnLst>
                                    <p:cmd type="call" cmd="playFrom(0.0)">
                                      <p:cBhvr>
                                        <p:cTn id="13" dur="18808" fill="hold"/>
                                        <p:tgtEl>
                                          <p:spTgt spid="4"/>
                                        </p:tgtEl>
                                      </p:cBhvr>
                                    </p:cmd>
                                  </p:childTnLst>
                                </p:cTn>
                              </p:par>
                            </p:childTnLst>
                          </p:cTn>
                        </p:par>
                      </p:childTnLst>
                    </p:cTn>
                  </p:par>
                  <p:par>
                    <p:cTn id="14" fill="hold">
                      <p:stCondLst>
                        <p:cond delay="indefinite"/>
                      </p:stCondLst>
                      <p:childTnLst>
                        <p:par>
                          <p:cTn id="15" fill="hold">
                            <p:stCondLst>
                              <p:cond delay="0"/>
                            </p:stCondLst>
                            <p:childTnLst>
                              <p:par>
                                <p:cTn id="16" presetID="42" presetClass="exit" presetSubtype="0" fill="hold" grpId="1" nodeType="clickEffect">
                                  <p:stCondLst>
                                    <p:cond delay="0"/>
                                  </p:stCondLst>
                                  <p:childTnLst>
                                    <p:animEffect transition="out" filter="fade">
                                      <p:cBhvr>
                                        <p:cTn id="17" dur="1000"/>
                                        <p:tgtEl>
                                          <p:spTgt spid="8"/>
                                        </p:tgtEl>
                                      </p:cBhvr>
                                    </p:animEffect>
                                    <p:anim calcmode="lin" valueType="num">
                                      <p:cBhvr>
                                        <p:cTn id="18" dur="1000"/>
                                        <p:tgtEl>
                                          <p:spTgt spid="8"/>
                                        </p:tgtEl>
                                        <p:attrNameLst>
                                          <p:attrName>ppt_x</p:attrName>
                                        </p:attrNameLst>
                                      </p:cBhvr>
                                      <p:tavLst>
                                        <p:tav tm="0">
                                          <p:val>
                                            <p:strVal val="ppt_x"/>
                                          </p:val>
                                        </p:tav>
                                        <p:tav tm="100000">
                                          <p:val>
                                            <p:strVal val="ppt_x"/>
                                          </p:val>
                                        </p:tav>
                                      </p:tavLst>
                                    </p:anim>
                                    <p:anim calcmode="lin" valueType="num">
                                      <p:cBhvr>
                                        <p:cTn id="19" dur="1000"/>
                                        <p:tgtEl>
                                          <p:spTgt spid="8"/>
                                        </p:tgtEl>
                                        <p:attrNameLst>
                                          <p:attrName>ppt_y</p:attrName>
                                        </p:attrNameLst>
                                      </p:cBhvr>
                                      <p:tavLst>
                                        <p:tav tm="0">
                                          <p:val>
                                            <p:strVal val="ppt_y"/>
                                          </p:val>
                                        </p:tav>
                                        <p:tav tm="100000">
                                          <p:val>
                                            <p:strVal val="ppt_y+.1"/>
                                          </p:val>
                                        </p:tav>
                                      </p:tavLst>
                                    </p:anim>
                                    <p:set>
                                      <p:cBhvr>
                                        <p:cTn id="20" dur="1" fill="hold">
                                          <p:stCondLst>
                                            <p:cond delay="999"/>
                                          </p:stCondLst>
                                        </p:cTn>
                                        <p:tgtEl>
                                          <p:spTgt spid="8"/>
                                        </p:tgtEl>
                                        <p:attrNameLst>
                                          <p:attrName>style.visibility</p:attrName>
                                        </p:attrNameLst>
                                      </p:cBhvr>
                                      <p:to>
                                        <p:strVal val="hidden"/>
                                      </p:to>
                                    </p:set>
                                  </p:childTnLst>
                                </p:cTn>
                              </p:par>
                            </p:childTnLst>
                          </p:cTn>
                        </p:par>
                        <p:par>
                          <p:cTn id="21" fill="hold">
                            <p:stCondLst>
                              <p:cond delay="1000"/>
                            </p:stCondLst>
                            <p:childTnLst>
                              <p:par>
                                <p:cTn id="22" presetID="31" presetClass="entr" presetSubtype="0" fill="hold" grpId="1" nodeType="after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1000" fill="hold"/>
                                        <p:tgtEl>
                                          <p:spTgt spid="6"/>
                                        </p:tgtEl>
                                        <p:attrNameLst>
                                          <p:attrName>ppt_w</p:attrName>
                                        </p:attrNameLst>
                                      </p:cBhvr>
                                      <p:tavLst>
                                        <p:tav tm="0">
                                          <p:val>
                                            <p:fltVal val="0"/>
                                          </p:val>
                                        </p:tav>
                                        <p:tav tm="100000">
                                          <p:val>
                                            <p:strVal val="#ppt_w"/>
                                          </p:val>
                                        </p:tav>
                                      </p:tavLst>
                                    </p:anim>
                                    <p:anim calcmode="lin" valueType="num">
                                      <p:cBhvr>
                                        <p:cTn id="25" dur="1000" fill="hold"/>
                                        <p:tgtEl>
                                          <p:spTgt spid="6"/>
                                        </p:tgtEl>
                                        <p:attrNameLst>
                                          <p:attrName>ppt_h</p:attrName>
                                        </p:attrNameLst>
                                      </p:cBhvr>
                                      <p:tavLst>
                                        <p:tav tm="0">
                                          <p:val>
                                            <p:fltVal val="0"/>
                                          </p:val>
                                        </p:tav>
                                        <p:tav tm="100000">
                                          <p:val>
                                            <p:strVal val="#ppt_h"/>
                                          </p:val>
                                        </p:tav>
                                      </p:tavLst>
                                    </p:anim>
                                    <p:anim calcmode="lin" valueType="num">
                                      <p:cBhvr>
                                        <p:cTn id="26" dur="1000" fill="hold"/>
                                        <p:tgtEl>
                                          <p:spTgt spid="6"/>
                                        </p:tgtEl>
                                        <p:attrNameLst>
                                          <p:attrName>style.rotation</p:attrName>
                                        </p:attrNameLst>
                                      </p:cBhvr>
                                      <p:tavLst>
                                        <p:tav tm="0">
                                          <p:val>
                                            <p:fltVal val="90"/>
                                          </p:val>
                                        </p:tav>
                                        <p:tav tm="100000">
                                          <p:val>
                                            <p:fltVal val="0"/>
                                          </p:val>
                                        </p:tav>
                                      </p:tavLst>
                                    </p:anim>
                                    <p:animEffect transition="in" filter="fade">
                                      <p:cBhvr>
                                        <p:cTn id="27" dur="1000"/>
                                        <p:tgtEl>
                                          <p:spTgt spid="6"/>
                                        </p:tgtEl>
                                      </p:cBhvr>
                                    </p:animEffect>
                                  </p:childTnLst>
                                </p:cTn>
                              </p:par>
                            </p:childTnLst>
                          </p:cTn>
                        </p:par>
                        <p:par>
                          <p:cTn id="28" fill="hold">
                            <p:stCondLst>
                              <p:cond delay="2000"/>
                            </p:stCondLst>
                            <p:childTnLst>
                              <p:par>
                                <p:cTn id="29" presetID="1" presetClass="mediacall" presetSubtype="0" fill="hold" nodeType="afterEffect">
                                  <p:stCondLst>
                                    <p:cond delay="0"/>
                                  </p:stCondLst>
                                  <p:childTnLst>
                                    <p:cmd type="call" cmd="playFrom(0.0)">
                                      <p:cBhvr>
                                        <p:cTn id="30" dur="11728" fill="hold"/>
                                        <p:tgtEl>
                                          <p:spTgt spid="5"/>
                                        </p:tgtEl>
                                      </p:cBhvr>
                                    </p:cmd>
                                  </p:childTnLst>
                                </p:cTn>
                              </p:par>
                            </p:childTnLst>
                          </p:cTn>
                        </p:par>
                      </p:childTnLst>
                    </p:cTn>
                  </p:par>
                  <p:par>
                    <p:cTn id="31" fill="hold">
                      <p:stCondLst>
                        <p:cond delay="indefinite"/>
                      </p:stCondLst>
                      <p:childTnLst>
                        <p:par>
                          <p:cTn id="32" fill="hold">
                            <p:stCondLst>
                              <p:cond delay="0"/>
                            </p:stCondLst>
                            <p:childTnLst>
                              <p:par>
                                <p:cTn id="33" presetID="42" presetClass="exit" presetSubtype="0" fill="hold" grpId="0" nodeType="clickEffect">
                                  <p:stCondLst>
                                    <p:cond delay="0"/>
                                  </p:stCondLst>
                                  <p:childTnLst>
                                    <p:animEffect transition="out" filter="fade">
                                      <p:cBhvr>
                                        <p:cTn id="34" dur="1000"/>
                                        <p:tgtEl>
                                          <p:spTgt spid="6"/>
                                        </p:tgtEl>
                                      </p:cBhvr>
                                    </p:animEffect>
                                    <p:anim calcmode="lin" valueType="num">
                                      <p:cBhvr>
                                        <p:cTn id="35" dur="1000"/>
                                        <p:tgtEl>
                                          <p:spTgt spid="6"/>
                                        </p:tgtEl>
                                        <p:attrNameLst>
                                          <p:attrName>ppt_x</p:attrName>
                                        </p:attrNameLst>
                                      </p:cBhvr>
                                      <p:tavLst>
                                        <p:tav tm="0">
                                          <p:val>
                                            <p:strVal val="ppt_x"/>
                                          </p:val>
                                        </p:tav>
                                        <p:tav tm="100000">
                                          <p:val>
                                            <p:strVal val="ppt_x"/>
                                          </p:val>
                                        </p:tav>
                                      </p:tavLst>
                                    </p:anim>
                                    <p:anim calcmode="lin" valueType="num">
                                      <p:cBhvr>
                                        <p:cTn id="36" dur="1000"/>
                                        <p:tgtEl>
                                          <p:spTgt spid="6"/>
                                        </p:tgtEl>
                                        <p:attrNameLst>
                                          <p:attrName>ppt_y</p:attrName>
                                        </p:attrNameLst>
                                      </p:cBhvr>
                                      <p:tavLst>
                                        <p:tav tm="0">
                                          <p:val>
                                            <p:strVal val="ppt_y"/>
                                          </p:val>
                                        </p:tav>
                                        <p:tav tm="100000">
                                          <p:val>
                                            <p:strVal val="ppt_y+.1"/>
                                          </p:val>
                                        </p:tav>
                                      </p:tavLst>
                                    </p:anim>
                                    <p:set>
                                      <p:cBhvr>
                                        <p:cTn id="37" dur="1" fill="hold">
                                          <p:stCondLst>
                                            <p:cond delay="999"/>
                                          </p:stCondLst>
                                        </p:cTn>
                                        <p:tgtEl>
                                          <p:spTgt spid="6"/>
                                        </p:tgtEl>
                                        <p:attrNameLst>
                                          <p:attrName>style.visibility</p:attrName>
                                        </p:attrNameLst>
                                      </p:cBhvr>
                                      <p:to>
                                        <p:strVal val="hidden"/>
                                      </p:to>
                                    </p:set>
                                  </p:childTnLst>
                                </p:cTn>
                              </p:par>
                            </p:childTnLst>
                          </p:cTn>
                        </p:par>
                        <p:par>
                          <p:cTn id="38" fill="hold">
                            <p:stCondLst>
                              <p:cond delay="1000"/>
                            </p:stCondLst>
                            <p:childTnLst>
                              <p:par>
                                <p:cTn id="39" presetID="16" presetClass="entr" presetSubtype="21"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barn(inVertical)">
                                      <p:cBhvr>
                                        <p:cTn id="41" dur="1000"/>
                                        <p:tgtEl>
                                          <p:spTgt spid="7"/>
                                        </p:tgtEl>
                                      </p:cBhvr>
                                    </p:animEffect>
                                  </p:childTnLst>
                                </p:cTn>
                              </p:par>
                            </p:childTnLst>
                          </p:cTn>
                        </p:par>
                        <p:par>
                          <p:cTn id="42" fill="hold">
                            <p:stCondLst>
                              <p:cond delay="2000"/>
                            </p:stCondLst>
                            <p:childTnLst>
                              <p:par>
                                <p:cTn id="43" presetID="2" presetClass="entr" presetSubtype="8" accel="44000" decel="44000" fill="hold" nodeType="after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500" fill="hold"/>
                                        <p:tgtEl>
                                          <p:spTgt spid="9"/>
                                        </p:tgtEl>
                                        <p:attrNameLst>
                                          <p:attrName>ppt_x</p:attrName>
                                        </p:attrNameLst>
                                      </p:cBhvr>
                                      <p:tavLst>
                                        <p:tav tm="0">
                                          <p:val>
                                            <p:strVal val="0-#ppt_w/2"/>
                                          </p:val>
                                        </p:tav>
                                        <p:tav tm="100000">
                                          <p:val>
                                            <p:strVal val="#ppt_x"/>
                                          </p:val>
                                        </p:tav>
                                      </p:tavLst>
                                    </p:anim>
                                    <p:anim calcmode="lin" valueType="num">
                                      <p:cBhvr additive="base">
                                        <p:cTn id="46" dur="5500" fill="hold"/>
                                        <p:tgtEl>
                                          <p:spTgt spid="9"/>
                                        </p:tgtEl>
                                        <p:attrNameLst>
                                          <p:attrName>ppt_y</p:attrName>
                                        </p:attrNameLst>
                                      </p:cBhvr>
                                      <p:tavLst>
                                        <p:tav tm="0">
                                          <p:val>
                                            <p:strVal val="#ppt_y"/>
                                          </p:val>
                                        </p:tav>
                                        <p:tav tm="100000">
                                          <p:val>
                                            <p:strVal val="#ppt_y"/>
                                          </p:val>
                                        </p:tav>
                                      </p:tavLst>
                                    </p:anim>
                                  </p:childTnLst>
                                </p:cTn>
                              </p:par>
                            </p:childTnLst>
                          </p:cTn>
                        </p:par>
                        <p:par>
                          <p:cTn id="47" fill="hold">
                            <p:stCondLst>
                              <p:cond delay="7500"/>
                            </p:stCondLst>
                            <p:childTnLst>
                              <p:par>
                                <p:cTn id="48" presetID="1" presetClass="mediacall" presetSubtype="0" fill="hold" nodeType="afterEffect">
                                  <p:stCondLst>
                                    <p:cond delay="0"/>
                                  </p:stCondLst>
                                  <p:childTnLst>
                                    <p:cmd type="call" cmd="playFrom(0.0)">
                                      <p:cBhvr>
                                        <p:cTn id="49" dur="20715" fill="hold"/>
                                        <p:tgtEl>
                                          <p:spTgt spid="10"/>
                                        </p:tgtEl>
                                      </p:cBhvr>
                                    </p:cmd>
                                  </p:childTnLst>
                                </p:cTn>
                              </p:par>
                            </p:childTnLst>
                          </p:cTn>
                        </p:par>
                        <p:par>
                          <p:cTn id="50" fill="hold">
                            <p:stCondLst>
                              <p:cond delay="28215"/>
                            </p:stCondLst>
                            <p:childTnLst>
                              <p:par>
                                <p:cTn id="51" presetID="53" presetClass="exit" presetSubtype="32" fill="hold" grpId="1" nodeType="afterEffect">
                                  <p:stCondLst>
                                    <p:cond delay="0"/>
                                  </p:stCondLst>
                                  <p:childTnLst>
                                    <p:anim calcmode="lin" valueType="num">
                                      <p:cBhvr>
                                        <p:cTn id="52" dur="1585"/>
                                        <p:tgtEl>
                                          <p:spTgt spid="7"/>
                                        </p:tgtEl>
                                        <p:attrNameLst>
                                          <p:attrName>ppt_w</p:attrName>
                                        </p:attrNameLst>
                                      </p:cBhvr>
                                      <p:tavLst>
                                        <p:tav tm="0">
                                          <p:val>
                                            <p:strVal val="ppt_w"/>
                                          </p:val>
                                        </p:tav>
                                        <p:tav tm="100000">
                                          <p:val>
                                            <p:fltVal val="0"/>
                                          </p:val>
                                        </p:tav>
                                      </p:tavLst>
                                    </p:anim>
                                    <p:anim calcmode="lin" valueType="num">
                                      <p:cBhvr>
                                        <p:cTn id="53" dur="1585"/>
                                        <p:tgtEl>
                                          <p:spTgt spid="7"/>
                                        </p:tgtEl>
                                        <p:attrNameLst>
                                          <p:attrName>ppt_h</p:attrName>
                                        </p:attrNameLst>
                                      </p:cBhvr>
                                      <p:tavLst>
                                        <p:tav tm="0">
                                          <p:val>
                                            <p:strVal val="ppt_h"/>
                                          </p:val>
                                        </p:tav>
                                        <p:tav tm="100000">
                                          <p:val>
                                            <p:fltVal val="0"/>
                                          </p:val>
                                        </p:tav>
                                      </p:tavLst>
                                    </p:anim>
                                    <p:animEffect transition="out" filter="fade">
                                      <p:cBhvr>
                                        <p:cTn id="54" dur="1585"/>
                                        <p:tgtEl>
                                          <p:spTgt spid="7"/>
                                        </p:tgtEl>
                                      </p:cBhvr>
                                    </p:animEffect>
                                    <p:set>
                                      <p:cBhvr>
                                        <p:cTn id="55" dur="1" fill="hold">
                                          <p:stCondLst>
                                            <p:cond delay="1584"/>
                                          </p:stCondLst>
                                        </p:cTn>
                                        <p:tgtEl>
                                          <p:spTgt spid="7"/>
                                        </p:tgtEl>
                                        <p:attrNameLst>
                                          <p:attrName>style.visibility</p:attrName>
                                        </p:attrNameLst>
                                      </p:cBhvr>
                                      <p:to>
                                        <p:strVal val="hidden"/>
                                      </p:to>
                                    </p:set>
                                  </p:childTnLst>
                                </p:cTn>
                              </p:par>
                            </p:childTnLst>
                          </p:cTn>
                        </p:par>
                        <p:par>
                          <p:cTn id="56" fill="hold">
                            <p:stCondLst>
                              <p:cond delay="29800"/>
                            </p:stCondLst>
                            <p:childTnLst>
                              <p:par>
                                <p:cTn id="57" presetID="53" presetClass="entr" presetSubtype="16" fill="hold" grpId="0" nodeType="after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p:cTn id="59" dur="2100" fill="hold"/>
                                        <p:tgtEl>
                                          <p:spTgt spid="12"/>
                                        </p:tgtEl>
                                        <p:attrNameLst>
                                          <p:attrName>ppt_w</p:attrName>
                                        </p:attrNameLst>
                                      </p:cBhvr>
                                      <p:tavLst>
                                        <p:tav tm="0">
                                          <p:val>
                                            <p:fltVal val="0"/>
                                          </p:val>
                                        </p:tav>
                                        <p:tav tm="100000">
                                          <p:val>
                                            <p:strVal val="#ppt_w"/>
                                          </p:val>
                                        </p:tav>
                                      </p:tavLst>
                                    </p:anim>
                                    <p:anim calcmode="lin" valueType="num">
                                      <p:cBhvr>
                                        <p:cTn id="60" dur="2100" fill="hold"/>
                                        <p:tgtEl>
                                          <p:spTgt spid="12"/>
                                        </p:tgtEl>
                                        <p:attrNameLst>
                                          <p:attrName>ppt_h</p:attrName>
                                        </p:attrNameLst>
                                      </p:cBhvr>
                                      <p:tavLst>
                                        <p:tav tm="0">
                                          <p:val>
                                            <p:fltVal val="0"/>
                                          </p:val>
                                        </p:tav>
                                        <p:tav tm="100000">
                                          <p:val>
                                            <p:strVal val="#ppt_h"/>
                                          </p:val>
                                        </p:tav>
                                      </p:tavLst>
                                    </p:anim>
                                    <p:animEffect transition="in" filter="fade">
                                      <p:cBhvr>
                                        <p:cTn id="61" dur="2100"/>
                                        <p:tgtEl>
                                          <p:spTgt spid="12"/>
                                        </p:tgtEl>
                                      </p:cBhvr>
                                    </p:animEffect>
                                  </p:childTnLst>
                                </p:cTn>
                              </p:par>
                            </p:childTnLst>
                          </p:cTn>
                        </p:par>
                        <p:par>
                          <p:cTn id="62" fill="hold">
                            <p:stCondLst>
                              <p:cond delay="31900"/>
                            </p:stCondLst>
                            <p:childTnLst>
                              <p:par>
                                <p:cTn id="63" presetID="1" presetClass="mediacall" presetSubtype="0" fill="hold" nodeType="afterEffect">
                                  <p:stCondLst>
                                    <p:cond delay="0"/>
                                  </p:stCondLst>
                                  <p:childTnLst>
                                    <p:cmd type="call" cmd="playFrom(0.0)">
                                      <p:cBhvr>
                                        <p:cTn id="64" dur="200124" fill="hold"/>
                                        <p:tgtEl>
                                          <p:spTgt spid="11"/>
                                        </p:tgtEl>
                                      </p:cBhvr>
                                    </p:cmd>
                                  </p:childTnLst>
                                </p:cTn>
                              </p:par>
                            </p:childTnLst>
                          </p:cTn>
                        </p:par>
                      </p:childTnLst>
                    </p:cTn>
                  </p:par>
                  <p:par>
                    <p:cTn id="65" fill="hold">
                      <p:stCondLst>
                        <p:cond delay="indefinite"/>
                      </p:stCondLst>
                      <p:childTnLst>
                        <p:par>
                          <p:cTn id="66" fill="hold">
                            <p:stCondLst>
                              <p:cond delay="0"/>
                            </p:stCondLst>
                            <p:childTnLst>
                              <p:par>
                                <p:cTn id="67" presetID="6" presetClass="entr" presetSubtype="16" fill="hold" nodeType="click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circle(in)">
                                      <p:cBhvr>
                                        <p:cTn id="69"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0" fill="hold" display="0">
                  <p:stCondLst>
                    <p:cond delay="indefinite"/>
                  </p:stCondLst>
                  <p:endCondLst>
                    <p:cond evt="onStopAudio" delay="0">
                      <p:tgtEl>
                        <p:sldTgt/>
                      </p:tgtEl>
                    </p:cond>
                  </p:endCondLst>
                </p:cTn>
                <p:tgtEl>
                  <p:spTgt spid="4"/>
                </p:tgtEl>
              </p:cMediaNode>
            </p:audio>
            <p:audio>
              <p:cMediaNode vol="80000">
                <p:cTn id="71" fill="hold" display="0">
                  <p:stCondLst>
                    <p:cond delay="indefinite"/>
                  </p:stCondLst>
                  <p:endCondLst>
                    <p:cond evt="onStopAudio" delay="0">
                      <p:tgtEl>
                        <p:sldTgt/>
                      </p:tgtEl>
                    </p:cond>
                  </p:endCondLst>
                </p:cTn>
                <p:tgtEl>
                  <p:spTgt spid="5"/>
                </p:tgtEl>
              </p:cMediaNode>
            </p:audio>
            <p:audio>
              <p:cMediaNode vol="80000">
                <p:cTn id="72" fill="hold" display="0">
                  <p:stCondLst>
                    <p:cond delay="indefinite"/>
                  </p:stCondLst>
                  <p:endCondLst>
                    <p:cond evt="onStopAudio" delay="0">
                      <p:tgtEl>
                        <p:sldTgt/>
                      </p:tgtEl>
                    </p:cond>
                  </p:endCondLst>
                </p:cTn>
                <p:tgtEl>
                  <p:spTgt spid="10"/>
                </p:tgtEl>
              </p:cMediaNode>
            </p:audio>
            <p:audio>
              <p:cMediaNode vol="80000">
                <p:cTn id="73" fill="hold" display="0">
                  <p:stCondLst>
                    <p:cond delay="indefinite"/>
                  </p:stCondLst>
                  <p:endCondLst>
                    <p:cond evt="onStopAudio" delay="0">
                      <p:tgtEl>
                        <p:sldTgt/>
                      </p:tgtEl>
                    </p:cond>
                  </p:endCondLst>
                </p:cTn>
                <p:tgtEl>
                  <p:spTgt spid="11"/>
                </p:tgtEl>
              </p:cMediaNode>
            </p:audio>
          </p:childTnLst>
        </p:cTn>
      </p:par>
    </p:tnLst>
    <p:bldLst>
      <p:bldP spid="8" grpId="0" animBg="1"/>
      <p:bldP spid="8" grpId="1" animBg="1"/>
      <p:bldP spid="6" grpId="0" animBg="1"/>
      <p:bldP spid="6" grpId="1" animBg="1"/>
      <p:bldP spid="7" grpId="0" animBg="1"/>
      <p:bldP spid="7" grpId="1"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4">
            <a:alphaModFix amt="28000"/>
            <a:extLst>
              <a:ext uri="{28A0092B-C50C-407E-A947-70E740481C1C}">
                <a14:useLocalDpi xmlns:a14="http://schemas.microsoft.com/office/drawing/2010/main" val="0"/>
              </a:ext>
            </a:extLst>
          </a:blip>
          <a:srcRect l="24" r="24"/>
          <a:stretch>
            <a:fillRect/>
          </a:stretch>
        </p:blipFill>
        <p:spPr bwMode="auto">
          <a:xfrm>
            <a:off x="683490" y="601363"/>
            <a:ext cx="11036919" cy="542646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12">
            <a:extLst>
              <a:ext uri="{FF2B5EF4-FFF2-40B4-BE49-F238E27FC236}">
                <a16:creationId xmlns:a16="http://schemas.microsoft.com/office/drawing/2014/main" id="{935B1ACF-2DB8-4F42-858B-695180F1FB65}"/>
              </a:ext>
            </a:extLst>
          </p:cNvPr>
          <p:cNvSpPr txBox="1">
            <a:spLocks noChangeArrowheads="1"/>
          </p:cNvSpPr>
          <p:nvPr/>
        </p:nvSpPr>
        <p:spPr bwMode="auto">
          <a:xfrm>
            <a:off x="4207388" y="402332"/>
            <a:ext cx="7301122" cy="53701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lnSpc>
                <a:spcPct val="115000"/>
              </a:lnSpc>
            </a:pPr>
            <a:endParaRPr lang="en-ZA" sz="2000" b="1">
              <a:effectLst/>
              <a:latin typeface="Arial Nova" panose="020B0504020202020204" pitchFamily="34" charset="0"/>
              <a:ea typeface="Times New Roman" panose="02020603050405020304" pitchFamily="18" charset="0"/>
            </a:endParaRPr>
          </a:p>
          <a:p>
            <a:pPr marL="9525" marR="3810" indent="-6350" algn="ctr">
              <a:lnSpc>
                <a:spcPct val="115000"/>
              </a:lnSpc>
              <a:spcAft>
                <a:spcPts val="1080"/>
              </a:spcAft>
            </a:pPr>
            <a:r>
              <a:rPr lang="en-GB" sz="1800" b="1">
                <a:solidFill>
                  <a:srgbClr val="181717"/>
                </a:solidFill>
                <a:effectLst/>
                <a:latin typeface="Arial Nova" panose="020B0504020202020204" pitchFamily="34" charset="0"/>
                <a:ea typeface="Arial" panose="020B0604020202020204" pitchFamily="34" charset="0"/>
              </a:rPr>
              <a:t>Wanneer jy hierdie boekie lees en die prente bestudeer, sal jy sien wat die toestand van jou eie hart is. Laat die soeklig van God op jou hart val en aan jou geestesoog blootlê wat daar te sien is. </a:t>
            </a:r>
          </a:p>
          <a:p>
            <a:pPr marL="9525" marR="3810" indent="-6350" algn="ctr">
              <a:lnSpc>
                <a:spcPct val="115000"/>
              </a:lnSpc>
              <a:spcAft>
                <a:spcPts val="1080"/>
              </a:spcAft>
            </a:pPr>
            <a:r>
              <a:rPr lang="en-GB" sz="1800" b="1">
                <a:solidFill>
                  <a:srgbClr val="181717"/>
                </a:solidFill>
                <a:effectLst/>
                <a:latin typeface="Arial Nova" panose="020B0504020202020204" pitchFamily="34" charset="0"/>
                <a:ea typeface="Arial" panose="020B0604020202020204" pitchFamily="34" charset="0"/>
              </a:rPr>
              <a:t>Erken jou sondes en moenie maak of hulle nie bestaan nie, want die Woord van God sê: </a:t>
            </a:r>
          </a:p>
          <a:p>
            <a:pPr algn="ctr">
              <a:lnSpc>
                <a:spcPct val="107000"/>
              </a:lnSpc>
            </a:pPr>
            <a:r>
              <a:rPr lang="en-GB" sz="1800" b="1">
                <a:effectLst/>
                <a:latin typeface="Arial Nova" panose="020B0504020202020204" pitchFamily="34" charset="0"/>
                <a:ea typeface="Calibri" panose="020F0502020204030204" pitchFamily="34" charset="0"/>
                <a:cs typeface="Times New Roman" panose="02020603050405020304" pitchFamily="18" charset="0"/>
              </a:rPr>
              <a:t>“As ons sê dat ons geen sonde het nie, mislei ons onsself en die waarheid is nie in ons nie”; en “die bloed van Jesus Christus, Sy Seun, reinig ons van alle sonde.”  </a:t>
            </a:r>
            <a:endParaRPr lang="en-ZA" sz="1800">
              <a:effectLst/>
              <a:latin typeface="Arial Nova" panose="020B0504020202020204" pitchFamily="34" charset="0"/>
              <a:ea typeface="Calibri" panose="020F0502020204030204" pitchFamily="34" charset="0"/>
              <a:cs typeface="Times New Roman" panose="02020603050405020304" pitchFamily="18" charset="0"/>
            </a:endParaRPr>
          </a:p>
          <a:p>
            <a:pPr algn="ctr">
              <a:lnSpc>
                <a:spcPct val="107000"/>
              </a:lnSpc>
            </a:pPr>
            <a:r>
              <a:rPr lang="en-GB" sz="1800" b="1">
                <a:effectLst/>
                <a:latin typeface="Arial Nova" panose="020B0504020202020204" pitchFamily="34" charset="0"/>
                <a:ea typeface="Calibri" panose="020F0502020204030204" pitchFamily="34" charset="0"/>
                <a:cs typeface="Times New Roman" panose="02020603050405020304" pitchFamily="18" charset="0"/>
              </a:rPr>
              <a:t>(Lees 1 Joh. 1 : 1 - 10).</a:t>
            </a:r>
          </a:p>
          <a:p>
            <a:pPr algn="ctr">
              <a:lnSpc>
                <a:spcPct val="107000"/>
              </a:lnSpc>
            </a:pPr>
            <a:endParaRPr lang="en-ZA" sz="1800" b="1">
              <a:effectLst/>
              <a:latin typeface="Arial Nova" panose="020B0504020202020204" pitchFamily="34" charset="0"/>
              <a:ea typeface="Calibri" panose="020F0502020204030204" pitchFamily="34" charset="0"/>
              <a:cs typeface="Times New Roman" panose="02020603050405020304" pitchFamily="18" charset="0"/>
            </a:endParaRPr>
          </a:p>
          <a:p>
            <a:pPr marL="0" marR="0" indent="0" algn="ctr">
              <a:lnSpc>
                <a:spcPct val="119000"/>
              </a:lnSpc>
              <a:spcBef>
                <a:spcPts val="0"/>
              </a:spcBef>
              <a:spcAft>
                <a:spcPts val="600"/>
              </a:spcAft>
            </a:pPr>
            <a:r>
              <a:rPr lang="en-GB" sz="1800" b="1">
                <a:solidFill>
                  <a:srgbClr val="FF0000"/>
                </a:solidFill>
                <a:effectLst/>
                <a:latin typeface="Arial Nova" panose="020B0504020202020204" pitchFamily="34" charset="0"/>
                <a:ea typeface="Arial" panose="020B0604020202020204" pitchFamily="34" charset="0"/>
                <a:cs typeface="Arial" panose="020B0604020202020204" pitchFamily="34" charset="0"/>
              </a:rPr>
              <a:t>’n Mens word òf deur God, òf deur Satan regeer; </a:t>
            </a:r>
          </a:p>
          <a:p>
            <a:pPr marL="0" marR="0" indent="0" algn="ctr">
              <a:lnSpc>
                <a:spcPct val="119000"/>
              </a:lnSpc>
              <a:spcBef>
                <a:spcPts val="0"/>
              </a:spcBef>
              <a:spcAft>
                <a:spcPts val="600"/>
              </a:spcAft>
            </a:pPr>
            <a:r>
              <a:rPr lang="en-GB" sz="1800" b="1">
                <a:solidFill>
                  <a:srgbClr val="FF0000"/>
                </a:solidFill>
                <a:effectLst/>
                <a:latin typeface="Arial Nova" panose="020B0504020202020204" pitchFamily="34" charset="0"/>
                <a:ea typeface="Arial" panose="020B0604020202020204" pitchFamily="34" charset="0"/>
                <a:cs typeface="Arial" panose="020B0604020202020204" pitchFamily="34" charset="0"/>
              </a:rPr>
              <a:t>jy is ’n slaaf van die sonde, of jy is ’n dienskneg van God. </a:t>
            </a:r>
          </a:p>
          <a:p>
            <a:pPr marL="0" marR="0" indent="0" algn="ctr">
              <a:lnSpc>
                <a:spcPct val="119000"/>
              </a:lnSpc>
              <a:spcBef>
                <a:spcPts val="0"/>
              </a:spcBef>
              <a:spcAft>
                <a:spcPts val="600"/>
              </a:spcAft>
            </a:pPr>
            <a:r>
              <a:rPr lang="en-GB" sz="1800" b="1">
                <a:solidFill>
                  <a:srgbClr val="FF0000"/>
                </a:solidFill>
                <a:effectLst/>
                <a:latin typeface="Arial Nova" panose="020B0504020202020204" pitchFamily="34" charset="0"/>
                <a:ea typeface="Arial" panose="020B0604020202020204" pitchFamily="34" charset="0"/>
                <a:cs typeface="Arial" panose="020B0604020202020204" pitchFamily="34" charset="0"/>
              </a:rPr>
              <a:t>As die sonde dan in jou lewe heers, moet dit nie ontken nie. </a:t>
            </a:r>
          </a:p>
          <a:p>
            <a:pPr marL="0" marR="0" indent="0" algn="ctr">
              <a:lnSpc>
                <a:spcPct val="119000"/>
              </a:lnSpc>
              <a:spcBef>
                <a:spcPts val="0"/>
              </a:spcBef>
              <a:spcAft>
                <a:spcPts val="600"/>
              </a:spcAft>
            </a:pPr>
            <a:r>
              <a:rPr lang="en-GB" sz="1800" b="1">
                <a:solidFill>
                  <a:srgbClr val="FF0000"/>
                </a:solidFill>
                <a:effectLst/>
                <a:latin typeface="Arial Nova" panose="020B0504020202020204" pitchFamily="34" charset="0"/>
                <a:ea typeface="Arial" panose="020B0604020202020204" pitchFamily="34" charset="0"/>
                <a:cs typeface="Arial" panose="020B0604020202020204" pitchFamily="34" charset="0"/>
              </a:rPr>
              <a:t>Roep God liewer aan.</a:t>
            </a:r>
            <a:endParaRPr kumimoji="0" lang="en-US" altLang="en-US" b="0" i="0" u="none" strike="noStrike" cap="none" normalizeH="0" baseline="0">
              <a:ln>
                <a:noFill/>
              </a:ln>
              <a:solidFill>
                <a:srgbClr val="FF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8" name="Picture 7" descr="A picture containing text&#10;&#10;Description automatically generated">
            <a:extLst>
              <a:ext uri="{FF2B5EF4-FFF2-40B4-BE49-F238E27FC236}">
                <a16:creationId xmlns:a16="http://schemas.microsoft.com/office/drawing/2014/main" id="{7B0636DA-4CA1-4A3D-98EE-B6999FCE51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104" y="2455785"/>
            <a:ext cx="3186670" cy="3395459"/>
          </a:xfrm>
          <a:prstGeom prst="rect">
            <a:avLst/>
          </a:prstGeom>
          <a:ln w="12700">
            <a:solidFill>
              <a:srgbClr val="000000"/>
            </a:solidFill>
          </a:ln>
        </p:spPr>
      </p:pic>
      <p:sp>
        <p:nvSpPr>
          <p:cNvPr id="9" name="Text Box 11">
            <a:extLst>
              <a:ext uri="{FF2B5EF4-FFF2-40B4-BE49-F238E27FC236}">
                <a16:creationId xmlns:a16="http://schemas.microsoft.com/office/drawing/2014/main" id="{36E2F6AB-9DFD-473D-97D5-274F8F34978E}"/>
              </a:ext>
            </a:extLst>
          </p:cNvPr>
          <p:cNvSpPr txBox="1">
            <a:spLocks noChangeArrowheads="1"/>
          </p:cNvSpPr>
          <p:nvPr/>
        </p:nvSpPr>
        <p:spPr bwMode="auto">
          <a:xfrm>
            <a:off x="4263539" y="99391"/>
            <a:ext cx="3249922"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Cooper Black" panose="0208090404030B020404" pitchFamily="18" charset="0"/>
              </a:rPr>
              <a:t>DIE MENS SE HART</a:t>
            </a:r>
          </a:p>
        </p:txBody>
      </p:sp>
      <p:pic>
        <p:nvPicPr>
          <p:cNvPr id="2" name="Int 2">
            <a:hlinkClick r:id="" action="ppaction://media"/>
            <a:extLst>
              <a:ext uri="{FF2B5EF4-FFF2-40B4-BE49-F238E27FC236}">
                <a16:creationId xmlns:a16="http://schemas.microsoft.com/office/drawing/2014/main" id="{73ABBC9A-CC42-4F46-AD99-568AA17AAA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9159" y="5698844"/>
            <a:ext cx="304800" cy="304800"/>
          </a:xfrm>
          <a:prstGeom prst="rect">
            <a:avLst/>
          </a:prstGeom>
        </p:spPr>
      </p:pic>
    </p:spTree>
    <p:extLst>
      <p:ext uri="{BB962C8B-B14F-4D97-AF65-F5344CB8AC3E}">
        <p14:creationId xmlns:p14="http://schemas.microsoft.com/office/powerpoint/2010/main" val="3560262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9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24" r="24"/>
          <a:stretch>
            <a:fillRect/>
          </a:stretch>
        </p:blipFill>
        <p:spPr bwMode="auto">
          <a:xfrm>
            <a:off x="2069366" y="601363"/>
            <a:ext cx="965104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3" name="Picture 9">
            <a:extLst>
              <a:ext uri="{FF2B5EF4-FFF2-40B4-BE49-F238E27FC236}">
                <a16:creationId xmlns:a16="http://schemas.microsoft.com/office/drawing/2014/main" id="{0BFB2761-A672-4E61-BB10-AF4C58D15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 r="31"/>
          <a:stretch>
            <a:fillRect/>
          </a:stretch>
        </p:blipFill>
        <p:spPr bwMode="auto">
          <a:xfrm>
            <a:off x="663137" y="589213"/>
            <a:ext cx="382305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3879226" y="100493"/>
            <a:ext cx="4018548"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a:ln>
                  <a:noFill/>
                </a:ln>
                <a:solidFill>
                  <a:srgbClr val="000000"/>
                </a:solidFill>
                <a:effectLst/>
                <a:latin typeface="Cooper Black" panose="0208090404030B020404" pitchFamily="18" charset="0"/>
              </a:rPr>
              <a:t>DIE SONDAAR SE HART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spTree>
    <p:extLst>
      <p:ext uri="{BB962C8B-B14F-4D97-AF65-F5344CB8AC3E}">
        <p14:creationId xmlns:p14="http://schemas.microsoft.com/office/powerpoint/2010/main" val="28355944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alphaModFix amt="28000"/>
            <a:extLst>
              <a:ext uri="{BEBA8EAE-BF5A-486C-A8C5-ECC9F3942E4B}">
                <a14:imgProps xmlns:a14="http://schemas.microsoft.com/office/drawing/2010/main">
                  <a14:imgLayer r:embed="rId3">
                    <a14:imgEffect>
                      <a14:brightnessContrast bright="-34000"/>
                    </a14:imgEffect>
                  </a14:imgLayer>
                </a14:imgProps>
              </a:ext>
              <a:ext uri="{28A0092B-C50C-407E-A947-70E740481C1C}">
                <a14:useLocalDpi xmlns:a14="http://schemas.microsoft.com/office/drawing/2010/main" val="0"/>
              </a:ext>
            </a:extLst>
          </a:blip>
          <a:srcRect l="24" r="24"/>
          <a:stretch>
            <a:fillRect/>
          </a:stretch>
        </p:blipFill>
        <p:spPr bwMode="auto">
          <a:xfrm>
            <a:off x="2069366" y="601363"/>
            <a:ext cx="965104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3" name="Picture 9">
            <a:extLst>
              <a:ext uri="{FF2B5EF4-FFF2-40B4-BE49-F238E27FC236}">
                <a16:creationId xmlns:a16="http://schemas.microsoft.com/office/drawing/2014/main" id="{0BFB2761-A672-4E61-BB10-AF4C58D15D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1" r="31"/>
          <a:stretch>
            <a:fillRect/>
          </a:stretch>
        </p:blipFill>
        <p:spPr bwMode="auto">
          <a:xfrm>
            <a:off x="663137" y="589213"/>
            <a:ext cx="382305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3859348" y="57187"/>
            <a:ext cx="4058304"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eaLnBrk="0" fontAlgn="base" hangingPunct="0">
              <a:spcBef>
                <a:spcPct val="0"/>
              </a:spcBef>
              <a:spcAft>
                <a:spcPct val="0"/>
              </a:spcAft>
            </a:pPr>
            <a:r>
              <a:rPr kumimoji="0" lang="en-ZA" altLang="en-US" sz="2400" b="1" i="0" u="none" strike="noStrike" cap="none" normalizeH="0" baseline="0">
                <a:ln>
                  <a:noFill/>
                </a:ln>
                <a:solidFill>
                  <a:srgbClr val="000000"/>
                </a:solidFill>
                <a:effectLst/>
                <a:latin typeface="Cooper Black" panose="0208090404030B020404" pitchFamily="18" charset="0"/>
              </a:rPr>
              <a:t>DIE SONDAAR SE HART</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5" name="Text Box 12">
            <a:extLst>
              <a:ext uri="{FF2B5EF4-FFF2-40B4-BE49-F238E27FC236}">
                <a16:creationId xmlns:a16="http://schemas.microsoft.com/office/drawing/2014/main" id="{935B1ACF-2DB8-4F42-858B-695180F1FB65}"/>
              </a:ext>
            </a:extLst>
          </p:cNvPr>
          <p:cNvSpPr txBox="1">
            <a:spLocks noChangeArrowheads="1"/>
          </p:cNvSpPr>
          <p:nvPr/>
        </p:nvSpPr>
        <p:spPr bwMode="auto">
          <a:xfrm>
            <a:off x="4483488" y="547078"/>
            <a:ext cx="7239624" cy="53701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spcAft>
                <a:spcPts val="600"/>
              </a:spcAft>
            </a:pPr>
            <a:r>
              <a:rPr lang="en-US" b="1" kern="1400">
                <a:solidFill>
                  <a:srgbClr val="000000"/>
                </a:solidFill>
                <a:latin typeface="Arial Nova" panose="020B0504020202020204" pitchFamily="34" charset="0"/>
              </a:rPr>
              <a:t>DIE ROOI OË praat van die sonde van dronkenskap </a:t>
            </a:r>
            <a:endParaRPr lang="en-US" kern="1400">
              <a:solidFill>
                <a:srgbClr val="000000"/>
              </a:solidFill>
              <a:latin typeface="Calibri" panose="020F0502020204030204" pitchFamily="34" charset="0"/>
            </a:endParaRPr>
          </a:p>
          <a:p>
            <a:pPr algn="ctr">
              <a:spcAft>
                <a:spcPts val="600"/>
              </a:spcAft>
            </a:pPr>
            <a:r>
              <a:rPr lang="en-US" b="1" kern="1400">
                <a:solidFill>
                  <a:srgbClr val="000000"/>
                </a:solidFill>
                <a:latin typeface="Arial Nova" panose="020B0504020202020204" pitchFamily="34" charset="0"/>
              </a:rPr>
              <a:t>DIE POU: hoogmoed kom na vore op baie verskillende maniere</a:t>
            </a:r>
            <a:endParaRPr lang="en-US" kern="1400">
              <a:solidFill>
                <a:srgbClr val="000000"/>
              </a:solidFill>
              <a:latin typeface="Calibri" panose="020F0502020204030204" pitchFamily="34" charset="0"/>
            </a:endParaRPr>
          </a:p>
          <a:p>
            <a:pPr algn="ctr">
              <a:spcAft>
                <a:spcPts val="600"/>
              </a:spcAft>
            </a:pPr>
            <a:r>
              <a:rPr lang="en-US" b="1" kern="1400">
                <a:solidFill>
                  <a:srgbClr val="000000"/>
                </a:solidFill>
                <a:latin typeface="Arial Nova" panose="020B0504020202020204" pitchFamily="34" charset="0"/>
              </a:rPr>
              <a:t>DIE BOKRAM: vleeslike wellus, onsedelikheid, owespel, hoerery</a:t>
            </a:r>
            <a:r>
              <a:rPr lang="en-US" b="1" kern="1400">
                <a:solidFill>
                  <a:srgbClr val="333333"/>
                </a:solidFill>
                <a:latin typeface="Arial Nova" panose="020B0504020202020204" pitchFamily="34" charset="0"/>
              </a:rPr>
              <a:t> </a:t>
            </a:r>
            <a:r>
              <a:rPr lang="en-US" b="1" kern="1400">
                <a:solidFill>
                  <a:srgbClr val="000000"/>
                </a:solidFill>
                <a:latin typeface="Arial Nova" panose="020B0504020202020204" pitchFamily="34" charset="0"/>
              </a:rPr>
              <a:t> </a:t>
            </a:r>
            <a:endParaRPr lang="en-US" kern="1400">
              <a:solidFill>
                <a:srgbClr val="000000"/>
              </a:solidFill>
              <a:latin typeface="Calibri" panose="020F0502020204030204" pitchFamily="34" charset="0"/>
            </a:endParaRPr>
          </a:p>
          <a:p>
            <a:pPr algn="ctr">
              <a:spcAft>
                <a:spcPts val="600"/>
              </a:spcAft>
            </a:pPr>
            <a:r>
              <a:rPr lang="en-US" b="1" kern="1400">
                <a:solidFill>
                  <a:srgbClr val="000000"/>
                </a:solidFill>
                <a:latin typeface="Arial Nova" panose="020B0504020202020204" pitchFamily="34" charset="0"/>
              </a:rPr>
              <a:t>DIE VARK praat hier van dronkenskap, vraatsig, onrein voorstelle, onrein prente en onrein leesstof</a:t>
            </a:r>
            <a:endParaRPr lang="en-US" kern="1400">
              <a:solidFill>
                <a:srgbClr val="000000"/>
              </a:solidFill>
              <a:latin typeface="Calibri" panose="020F0502020204030204" pitchFamily="34" charset="0"/>
            </a:endParaRPr>
          </a:p>
          <a:p>
            <a:pPr algn="ctr">
              <a:spcAft>
                <a:spcPts val="600"/>
              </a:spcAft>
            </a:pPr>
            <a:r>
              <a:rPr lang="en-US" b="1" kern="1400">
                <a:solidFill>
                  <a:srgbClr val="000000"/>
                </a:solidFill>
                <a:latin typeface="Arial Nova" panose="020B0504020202020204" pitchFamily="34" charset="0"/>
              </a:rPr>
              <a:t>DIE SKILPAD praat van luiheid, traagheid om te gehoorsaam </a:t>
            </a:r>
          </a:p>
          <a:p>
            <a:pPr algn="ctr">
              <a:spcAft>
                <a:spcPts val="600"/>
              </a:spcAft>
            </a:pPr>
            <a:r>
              <a:rPr lang="en-US" b="1" kern="1400">
                <a:solidFill>
                  <a:srgbClr val="000000"/>
                </a:solidFill>
                <a:latin typeface="Arial Nova" panose="020B0504020202020204" pitchFamily="34" charset="0"/>
              </a:rPr>
              <a:t>wanneer God na jou roep, en towery.</a:t>
            </a:r>
            <a:endParaRPr lang="en-US" kern="1400">
              <a:solidFill>
                <a:srgbClr val="000000"/>
              </a:solidFill>
              <a:latin typeface="Calibri" panose="020F0502020204030204" pitchFamily="34" charset="0"/>
            </a:endParaRPr>
          </a:p>
          <a:p>
            <a:pPr algn="ctr">
              <a:spcAft>
                <a:spcPts val="600"/>
              </a:spcAft>
            </a:pPr>
            <a:r>
              <a:rPr lang="en-US" b="1" kern="1400">
                <a:solidFill>
                  <a:srgbClr val="000000"/>
                </a:solidFill>
                <a:latin typeface="Arial Nova" panose="020B0504020202020204" pitchFamily="34" charset="0"/>
              </a:rPr>
              <a:t>LUIPERD: haat, woede, ‘n slegte humeur en om ‘n wrok te koester</a:t>
            </a:r>
            <a:r>
              <a:rPr lang="en-US" b="1" kern="1400">
                <a:solidFill>
                  <a:srgbClr val="181717"/>
                </a:solidFill>
                <a:latin typeface="Arial Nova" panose="020B0504020202020204" pitchFamily="34" charset="0"/>
              </a:rPr>
              <a:t> </a:t>
            </a:r>
            <a:r>
              <a:rPr lang="en-US" b="1" kern="1400">
                <a:solidFill>
                  <a:srgbClr val="000000"/>
                </a:solidFill>
                <a:latin typeface="Arial Nova" panose="020B0504020202020204" pitchFamily="34" charset="0"/>
              </a:rPr>
              <a:t> </a:t>
            </a:r>
            <a:endParaRPr lang="en-US" kern="1400">
              <a:solidFill>
                <a:srgbClr val="000000"/>
              </a:solidFill>
              <a:latin typeface="Calibri" panose="020F0502020204030204" pitchFamily="34" charset="0"/>
            </a:endParaRPr>
          </a:p>
          <a:p>
            <a:pPr algn="ctr">
              <a:spcAft>
                <a:spcPts val="600"/>
              </a:spcAft>
            </a:pPr>
            <a:r>
              <a:rPr lang="en-US" b="1" kern="1400">
                <a:solidFill>
                  <a:srgbClr val="000000"/>
                </a:solidFill>
                <a:latin typeface="Arial Nova" panose="020B0504020202020204" pitchFamily="34" charset="0"/>
              </a:rPr>
              <a:t>DIE SLANG: die duiwel wat baie verleidelik is, slim en misleidend </a:t>
            </a:r>
            <a:endParaRPr lang="en-US" kern="1400">
              <a:solidFill>
                <a:srgbClr val="000000"/>
              </a:solidFill>
              <a:latin typeface="Calibri" panose="020F0502020204030204" pitchFamily="34" charset="0"/>
            </a:endParaRPr>
          </a:p>
          <a:p>
            <a:pPr algn="ctr">
              <a:spcAft>
                <a:spcPts val="600"/>
              </a:spcAft>
            </a:pPr>
            <a:r>
              <a:rPr lang="en-US" b="1" kern="1400">
                <a:solidFill>
                  <a:srgbClr val="000000"/>
                </a:solidFill>
                <a:latin typeface="Arial Nova" panose="020B0504020202020204" pitchFamily="34" charset="0"/>
              </a:rPr>
              <a:t>DIE PADDA: die sonde van gulsigheid, en die liefde vir geld</a:t>
            </a:r>
            <a:r>
              <a:rPr lang="en-US" b="1" kern="1400">
                <a:solidFill>
                  <a:srgbClr val="333333"/>
                </a:solidFill>
                <a:latin typeface="Arial Nova" panose="020B0504020202020204" pitchFamily="34" charset="0"/>
              </a:rPr>
              <a:t> </a:t>
            </a:r>
            <a:endParaRPr lang="en-US" kern="1400">
              <a:solidFill>
                <a:srgbClr val="000000"/>
              </a:solidFill>
              <a:latin typeface="Calibri" panose="020F0502020204030204" pitchFamily="34" charset="0"/>
            </a:endParaRPr>
          </a:p>
          <a:p>
            <a:pPr algn="ctr">
              <a:spcAft>
                <a:spcPts val="600"/>
              </a:spcAft>
            </a:pPr>
            <a:r>
              <a:rPr lang="en-US" b="1" kern="1400">
                <a:solidFill>
                  <a:srgbClr val="333333"/>
                </a:solidFill>
                <a:latin typeface="Arial Nova" panose="020B0504020202020204" pitchFamily="34" charset="0"/>
              </a:rPr>
              <a:t>SATAN,</a:t>
            </a:r>
            <a:r>
              <a:rPr lang="en-US" b="1" kern="1400">
                <a:solidFill>
                  <a:srgbClr val="000000"/>
                </a:solidFill>
                <a:latin typeface="Arial Nova" panose="020B0504020202020204" pitchFamily="34" charset="0"/>
              </a:rPr>
              <a:t> die vader van alle leunaars en die opstoker van sondes</a:t>
            </a:r>
            <a:endParaRPr lang="en-US" kern="1400">
              <a:solidFill>
                <a:srgbClr val="000000"/>
              </a:solidFill>
              <a:latin typeface="Calibri" panose="020F0502020204030204" pitchFamily="34" charset="0"/>
            </a:endParaRPr>
          </a:p>
          <a:p>
            <a:pPr algn="ctr">
              <a:spcAft>
                <a:spcPts val="600"/>
              </a:spcAft>
            </a:pPr>
            <a:r>
              <a:rPr lang="en-US" b="1" kern="1400">
                <a:solidFill>
                  <a:srgbClr val="000000"/>
                </a:solidFill>
                <a:latin typeface="Arial Nova" panose="020B0504020202020204" pitchFamily="34" charset="0"/>
              </a:rPr>
              <a:t>DIE STER praat van die gewete in die hart van elke mens</a:t>
            </a:r>
            <a:endParaRPr lang="en-US" kern="1400">
              <a:solidFill>
                <a:srgbClr val="000000"/>
              </a:solidFill>
              <a:latin typeface="Calibri" panose="020F0502020204030204" pitchFamily="34" charset="0"/>
            </a:endParaRPr>
          </a:p>
          <a:p>
            <a:pPr algn="ctr">
              <a:spcAft>
                <a:spcPts val="600"/>
              </a:spcAft>
            </a:pPr>
            <a:r>
              <a:rPr lang="en-US" b="1" kern="1400">
                <a:solidFill>
                  <a:srgbClr val="000000"/>
                </a:solidFill>
                <a:latin typeface="Arial Nova" panose="020B0504020202020204" pitchFamily="34" charset="0"/>
              </a:rPr>
              <a:t>DIE OOG VAN GOD sien alles wat in die hart aangaan</a:t>
            </a:r>
            <a:endParaRPr lang="en-US" kern="1400">
              <a:solidFill>
                <a:srgbClr val="000000"/>
              </a:solidFill>
              <a:latin typeface="Calibri" panose="020F0502020204030204" pitchFamily="34" charset="0"/>
            </a:endParaRPr>
          </a:p>
          <a:p>
            <a:pPr algn="ctr">
              <a:spcAft>
                <a:spcPts val="600"/>
              </a:spcAft>
            </a:pPr>
            <a:r>
              <a:rPr lang="en-US" b="1" kern="1400">
                <a:solidFill>
                  <a:srgbClr val="000000"/>
                </a:solidFill>
                <a:latin typeface="Arial Nova" panose="020B0504020202020204" pitchFamily="34" charset="0"/>
              </a:rPr>
              <a:t>VOORTONGE: DIE LIEFDE VAN GOD</a:t>
            </a:r>
            <a:endParaRPr lang="en-US" kern="1400">
              <a:solidFill>
                <a:srgbClr val="000000"/>
              </a:solidFill>
              <a:latin typeface="Calibri" panose="020F0502020204030204" pitchFamily="34" charset="0"/>
            </a:endParaRPr>
          </a:p>
          <a:p>
            <a:pPr algn="ctr">
              <a:spcAft>
                <a:spcPts val="600"/>
              </a:spcAft>
            </a:pPr>
            <a:r>
              <a:rPr lang="en-US" b="1" kern="1400">
                <a:solidFill>
                  <a:srgbClr val="000000"/>
                </a:solidFill>
                <a:latin typeface="Arial Nova" panose="020B0504020202020204" pitchFamily="34" charset="0"/>
              </a:rPr>
              <a:t>DIE ENGEL STEL DIE WOORD VAN GOD VOOR</a:t>
            </a:r>
            <a:endParaRPr lang="en-US" kern="1400">
              <a:solidFill>
                <a:srgbClr val="000000"/>
              </a:solidFill>
              <a:latin typeface="Calibri" panose="020F0502020204030204" pitchFamily="34" charset="0"/>
            </a:endParaRPr>
          </a:p>
          <a:p>
            <a:pPr algn="ctr">
              <a:spcAft>
                <a:spcPts val="600"/>
              </a:spcAft>
            </a:pPr>
            <a:r>
              <a:rPr lang="en-US" b="1" kern="1400">
                <a:solidFill>
                  <a:srgbClr val="000000"/>
                </a:solidFill>
                <a:latin typeface="Arial Nova" panose="020B0504020202020204" pitchFamily="34" charset="0"/>
              </a:rPr>
              <a:t>DIE DUIF IS ‘N TEKEN VAN DIE HEILIGE GEES</a:t>
            </a:r>
            <a:endParaRPr lang="en-US" kern="1400">
              <a:solidFill>
                <a:srgbClr val="000000"/>
              </a:solidFill>
              <a:latin typeface="Calibri" panose="020F0502020204030204" pitchFamily="34" charset="0"/>
            </a:endParaRPr>
          </a:p>
          <a:p>
            <a:pPr marL="0" marR="0" indent="0" algn="l">
              <a:lnSpc>
                <a:spcPct val="119000"/>
              </a:lnSpc>
              <a:spcBef>
                <a:spcPts val="0"/>
              </a:spcBef>
              <a:spcAft>
                <a:spcPts val="600"/>
              </a:spcAft>
            </a:pPr>
            <a:r>
              <a:rPr lang="en-US" sz="1800" kern="1400">
                <a:ln>
                  <a:noFill/>
                </a:ln>
                <a:solidFill>
                  <a:srgbClr val="000000"/>
                </a:solidFill>
                <a:effectLst/>
                <a:latin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spTree>
    <p:extLst>
      <p:ext uri="{BB962C8B-B14F-4D97-AF65-F5344CB8AC3E}">
        <p14:creationId xmlns:p14="http://schemas.microsoft.com/office/powerpoint/2010/main" val="330920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500" fill="hold"/>
                                        <p:tgtEl>
                                          <p:spTgt spid="5"/>
                                        </p:tgtEl>
                                        <p:attrNameLst>
                                          <p:attrName>ppt_w</p:attrName>
                                        </p:attrNameLst>
                                      </p:cBhvr>
                                      <p:tavLst>
                                        <p:tav tm="0">
                                          <p:val>
                                            <p:fltVal val="0"/>
                                          </p:val>
                                        </p:tav>
                                        <p:tav tm="100000">
                                          <p:val>
                                            <p:strVal val="#ppt_w"/>
                                          </p:val>
                                        </p:tav>
                                      </p:tavLst>
                                    </p:anim>
                                    <p:anim calcmode="lin" valueType="num">
                                      <p:cBhvr>
                                        <p:cTn id="8" dur="1500" fill="hold"/>
                                        <p:tgtEl>
                                          <p:spTgt spid="5"/>
                                        </p:tgtEl>
                                        <p:attrNameLst>
                                          <p:attrName>ppt_h</p:attrName>
                                        </p:attrNameLst>
                                      </p:cBhvr>
                                      <p:tavLst>
                                        <p:tav tm="0">
                                          <p:val>
                                            <p:fltVal val="0"/>
                                          </p:val>
                                        </p:tav>
                                        <p:tav tm="100000">
                                          <p:val>
                                            <p:strVal val="#ppt_h"/>
                                          </p:val>
                                        </p:tav>
                                      </p:tavLst>
                                    </p:anim>
                                    <p:animEffect transition="in" filter="fade">
                                      <p:cBhvr>
                                        <p:cTn id="9"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rent 1 compressed">
            <a:hlinkClick r:id="" action="ppaction://media"/>
            <a:extLst>
              <a:ext uri="{FF2B5EF4-FFF2-40B4-BE49-F238E27FC236}">
                <a16:creationId xmlns:a16="http://schemas.microsoft.com/office/drawing/2014/main" id="{18309E03-92E1-40FC-854F-6ECBE6D183C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54732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709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a:extLst>
              <a:ext uri="{FF2B5EF4-FFF2-40B4-BE49-F238E27FC236}">
                <a16:creationId xmlns:a16="http://schemas.microsoft.com/office/drawing/2014/main" id="{3370AED9-D7A9-4289-911F-F95D8D2EEC7C}"/>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20" b="20"/>
          <a:stretch>
            <a:fillRect/>
          </a:stretch>
        </p:blipFill>
        <p:spPr bwMode="auto">
          <a:xfrm>
            <a:off x="2015192" y="668796"/>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4" name="Picture 10">
            <a:extLst>
              <a:ext uri="{FF2B5EF4-FFF2-40B4-BE49-F238E27FC236}">
                <a16:creationId xmlns:a16="http://schemas.microsoft.com/office/drawing/2014/main" id="{F0ACC6E6-0FD1-4BE5-B34F-E79399501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13" b="313"/>
          <a:stretch>
            <a:fillRect/>
          </a:stretch>
        </p:blipFill>
        <p:spPr bwMode="auto">
          <a:xfrm>
            <a:off x="675290" y="668796"/>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4" name="TextBox 13">
            <a:extLst>
              <a:ext uri="{FF2B5EF4-FFF2-40B4-BE49-F238E27FC236}">
                <a16:creationId xmlns:a16="http://schemas.microsoft.com/office/drawing/2014/main" id="{E01C523F-705D-4E72-B308-7284DEDAA87F}"/>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257D2563-D43C-4D29-9F02-99C3BEC07C45}"/>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sp>
        <p:nvSpPr>
          <p:cNvPr id="7" name="Text Box 11">
            <a:extLst>
              <a:ext uri="{FF2B5EF4-FFF2-40B4-BE49-F238E27FC236}">
                <a16:creationId xmlns:a16="http://schemas.microsoft.com/office/drawing/2014/main" id="{4EFC7A2D-9523-4D13-A618-2ACD2D01D189}"/>
              </a:ext>
            </a:extLst>
          </p:cNvPr>
          <p:cNvSpPr txBox="1">
            <a:spLocks noChangeArrowheads="1"/>
          </p:cNvSpPr>
          <p:nvPr/>
        </p:nvSpPr>
        <p:spPr bwMode="auto">
          <a:xfrm>
            <a:off x="675290" y="101870"/>
            <a:ext cx="11010493" cy="4206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ZA" altLang="en-US" sz="2400" b="1">
                <a:solidFill>
                  <a:srgbClr val="000000"/>
                </a:solidFill>
                <a:latin typeface="Cooper Black" panose="0208090404030B020404" pitchFamily="18" charset="0"/>
              </a:rPr>
              <a:t>DIE VEROORDEELDE EN TOEGEWENDE HART : </a:t>
            </a:r>
            <a:r>
              <a:rPr lang="en-ZA" altLang="en-US" sz="1400" b="1">
                <a:solidFill>
                  <a:schemeClr val="bg1">
                    <a:lumMod val="50000"/>
                  </a:schemeClr>
                </a:solidFill>
                <a:latin typeface="Cooper Black" panose="0208090404030B020404" pitchFamily="18" charset="0"/>
              </a:rPr>
              <a:t>T</a:t>
            </a:r>
            <a:r>
              <a:rPr kumimoji="0" lang="en-ZA" altLang="en-US" sz="1400" b="1" i="0" u="none" strike="noStrike" cap="none" normalizeH="0" baseline="0">
                <a:ln>
                  <a:noFill/>
                </a:ln>
                <a:solidFill>
                  <a:schemeClr val="bg1">
                    <a:lumMod val="50000"/>
                  </a:schemeClr>
                </a:solidFill>
                <a:effectLst/>
                <a:latin typeface="Cooper Black" panose="0208090404030B020404" pitchFamily="18" charset="0"/>
              </a:rPr>
              <a:t>HE HEART CONVINCED OF SIN</a:t>
            </a:r>
            <a:endParaRPr kumimoji="0" lang="en-US" altLang="en-US" sz="1400" b="0" i="0" u="none" strike="noStrike" cap="none" normalizeH="0" baseline="0">
              <a:ln>
                <a:noFill/>
              </a:ln>
              <a:solidFill>
                <a:schemeClr val="bg1">
                  <a:lumMod val="50000"/>
                </a:schemeClr>
              </a:solidFill>
              <a:effectLst/>
              <a:latin typeface="Arial" panose="020B0604020202020204" pitchFamily="34" charset="0"/>
            </a:endParaRPr>
          </a:p>
        </p:txBody>
      </p:sp>
    </p:spTree>
    <p:extLst>
      <p:ext uri="{BB962C8B-B14F-4D97-AF65-F5344CB8AC3E}">
        <p14:creationId xmlns:p14="http://schemas.microsoft.com/office/powerpoint/2010/main" val="5218773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a:extLst>
              <a:ext uri="{FF2B5EF4-FFF2-40B4-BE49-F238E27FC236}">
                <a16:creationId xmlns:a16="http://schemas.microsoft.com/office/drawing/2014/main" id="{3370AED9-D7A9-4289-911F-F95D8D2EEC7C}"/>
              </a:ext>
            </a:extLst>
          </p:cNvPr>
          <p:cNvPicPr>
            <a:picLocks noChangeAspect="1" noChangeArrowheads="1"/>
          </p:cNvPicPr>
          <p:nvPr/>
        </p:nvPicPr>
        <p:blipFill>
          <a:blip r:embed="rId4">
            <a:lum bright="8000" contrast="8000"/>
            <a:alphaModFix amt="19000"/>
            <a:extLst>
              <a:ext uri="{28A0092B-C50C-407E-A947-70E740481C1C}">
                <a14:useLocalDpi xmlns:a14="http://schemas.microsoft.com/office/drawing/2010/main" val="0"/>
              </a:ext>
            </a:extLst>
          </a:blip>
          <a:srcRect t="20" b="20"/>
          <a:stretch>
            <a:fillRect/>
          </a:stretch>
        </p:blipFill>
        <p:spPr bwMode="auto">
          <a:xfrm>
            <a:off x="2015192" y="668796"/>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4" name="Picture 10">
            <a:extLst>
              <a:ext uri="{FF2B5EF4-FFF2-40B4-BE49-F238E27FC236}">
                <a16:creationId xmlns:a16="http://schemas.microsoft.com/office/drawing/2014/main" id="{F0ACC6E6-0FD1-4BE5-B34F-E793995015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313" b="313"/>
          <a:stretch>
            <a:fillRect/>
          </a:stretch>
        </p:blipFill>
        <p:spPr bwMode="auto">
          <a:xfrm>
            <a:off x="675290" y="668796"/>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11">
            <a:extLst>
              <a:ext uri="{FF2B5EF4-FFF2-40B4-BE49-F238E27FC236}">
                <a16:creationId xmlns:a16="http://schemas.microsoft.com/office/drawing/2014/main" id="{743A8BD8-CF9A-40D3-BC6C-134E48C4E343}"/>
              </a:ext>
            </a:extLst>
          </p:cNvPr>
          <p:cNvSpPr txBox="1">
            <a:spLocks noChangeArrowheads="1"/>
          </p:cNvSpPr>
          <p:nvPr/>
        </p:nvSpPr>
        <p:spPr bwMode="auto">
          <a:xfrm>
            <a:off x="675290" y="101870"/>
            <a:ext cx="11010493" cy="4206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ZA" altLang="en-US" sz="2400" b="1">
                <a:solidFill>
                  <a:srgbClr val="000000"/>
                </a:solidFill>
                <a:latin typeface="Cooper Black" panose="0208090404030B020404" pitchFamily="18" charset="0"/>
              </a:rPr>
              <a:t>DIE VEROORDEELDE EN TOEGEWENDE HART : </a:t>
            </a:r>
            <a:r>
              <a:rPr lang="en-ZA" altLang="en-US" sz="1400" b="1">
                <a:solidFill>
                  <a:schemeClr val="bg1">
                    <a:lumMod val="50000"/>
                  </a:schemeClr>
                </a:solidFill>
                <a:latin typeface="Cooper Black" panose="0208090404030B020404" pitchFamily="18" charset="0"/>
              </a:rPr>
              <a:t>T</a:t>
            </a:r>
            <a:r>
              <a:rPr kumimoji="0" lang="en-ZA" altLang="en-US" sz="1400" b="1" i="0" u="none" strike="noStrike" cap="none" normalizeH="0" baseline="0">
                <a:ln>
                  <a:noFill/>
                </a:ln>
                <a:solidFill>
                  <a:schemeClr val="bg1">
                    <a:lumMod val="50000"/>
                  </a:schemeClr>
                </a:solidFill>
                <a:effectLst/>
                <a:latin typeface="Cooper Black" panose="0208090404030B020404" pitchFamily="18" charset="0"/>
              </a:rPr>
              <a:t>HE HEART CONVINCED OF SIN</a:t>
            </a:r>
            <a:endParaRPr kumimoji="0" lang="en-US" altLang="en-US" sz="1400" b="0" i="0" u="none" strike="noStrike" cap="none" normalizeH="0" baseline="0">
              <a:ln>
                <a:noFill/>
              </a:ln>
              <a:solidFill>
                <a:schemeClr val="bg1">
                  <a:lumMod val="50000"/>
                </a:schemeClr>
              </a:solidFill>
              <a:effectLst/>
              <a:latin typeface="Arial" panose="020B0604020202020204" pitchFamily="34" charset="0"/>
            </a:endParaRPr>
          </a:p>
        </p:txBody>
      </p:sp>
      <p:sp>
        <p:nvSpPr>
          <p:cNvPr id="6" name="Text Box 12">
            <a:extLst>
              <a:ext uri="{FF2B5EF4-FFF2-40B4-BE49-F238E27FC236}">
                <a16:creationId xmlns:a16="http://schemas.microsoft.com/office/drawing/2014/main" id="{C431B08F-6C96-482B-8A0A-9C0B8E131327}"/>
              </a:ext>
            </a:extLst>
          </p:cNvPr>
          <p:cNvSpPr txBox="1">
            <a:spLocks noChangeArrowheads="1"/>
          </p:cNvSpPr>
          <p:nvPr/>
        </p:nvSpPr>
        <p:spPr bwMode="auto">
          <a:xfrm>
            <a:off x="4778753" y="668796"/>
            <a:ext cx="6635218" cy="49377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ZA" altLang="en-US" sz="800" b="1" i="0" u="none" strike="noStrike" cap="none" normalizeH="0" baseline="0">
              <a:ln>
                <a:noFill/>
              </a:ln>
              <a:solidFill>
                <a:srgbClr val="333333"/>
              </a:solidFill>
              <a:effectLst/>
              <a:latin typeface="Arial Nova" panose="020B0504020202020204" pitchFamily="34" charset="0"/>
            </a:endParaRPr>
          </a:p>
          <a:p>
            <a:pPr algn="ctr"/>
            <a:r>
              <a:rPr lang="en-ZA" b="1">
                <a:latin typeface="Arial Nova" panose="020B0504020202020204" pitchFamily="34" charset="0"/>
              </a:rPr>
              <a:t>Hierdie prentjie toon die hart van 'n man wat spyt is oor sy sondes en na God begin soek.  </a:t>
            </a:r>
          </a:p>
          <a:p>
            <a:pPr marL="0" marR="0" lvl="0" indent="0" algn="ctr" defTabSz="914400" rtl="0" eaLnBrk="0" fontAlgn="base" latinLnBrk="0" hangingPunct="0">
              <a:lnSpc>
                <a:spcPct val="100000"/>
              </a:lnSpc>
              <a:spcBef>
                <a:spcPct val="0"/>
              </a:spcBef>
              <a:spcAft>
                <a:spcPct val="0"/>
              </a:spcAft>
              <a:buClrTx/>
              <a:buSzTx/>
              <a:buFontTx/>
              <a:buNone/>
              <a:tabLst/>
            </a:pPr>
            <a:endParaRPr lang="en-ZA" altLang="en-US" b="1">
              <a:solidFill>
                <a:srgbClr val="333333"/>
              </a:solidFill>
              <a:latin typeface="Arial Nova" panose="020B0504020202020204" pitchFamily="34" charset="0"/>
            </a:endParaRPr>
          </a:p>
          <a:p>
            <a:pPr algn="ctr"/>
            <a:r>
              <a:rPr lang="en-ZA" b="1">
                <a:latin typeface="Arial Nova" panose="020B0504020202020204" pitchFamily="34" charset="0"/>
              </a:rPr>
              <a:t>Hier sien ons die sondaar begin om kennis te neem van die boodskap van God en hy maak sy hart oop vir die liefde van God. Die Heilige Gees begin in die donker en sondige hart skyn. Die lig van God kom in sy hart om alle duisternis weg te dryf. As God se lig inkom, moet die duisternis verdwyn.</a:t>
            </a:r>
          </a:p>
          <a:p>
            <a:pPr marL="0" marR="0" lvl="0" indent="0" algn="ctr" defTabSz="914400" rtl="0" eaLnBrk="0" fontAlgn="base" latinLnBrk="0" hangingPunct="0">
              <a:lnSpc>
                <a:spcPct val="100000"/>
              </a:lnSpc>
              <a:spcBef>
                <a:spcPct val="0"/>
              </a:spcBef>
              <a:spcAft>
                <a:spcPct val="0"/>
              </a:spcAft>
              <a:buClrTx/>
              <a:buSzTx/>
              <a:buFontTx/>
              <a:buNone/>
              <a:tabLst/>
            </a:pPr>
            <a:endParaRPr lang="en-ZA" altLang="en-US" b="1">
              <a:solidFill>
                <a:srgbClr val="333333"/>
              </a:solidFill>
              <a:latin typeface="Arial Nova" panose="020B05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ZA" altLang="en-US" sz="800" b="1" i="0" u="none" strike="noStrike" cap="none" normalizeH="0" baseline="0">
              <a:ln>
                <a:noFill/>
              </a:ln>
              <a:solidFill>
                <a:srgbClr val="333333"/>
              </a:solidFill>
              <a:effectLst/>
              <a:latin typeface="Arial Nova" panose="020B05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ZA" altLang="en-US" b="1" i="0" u="none" strike="noStrike" cap="none" normalizeH="0" baseline="0">
              <a:ln>
                <a:noFill/>
              </a:ln>
              <a:solidFill>
                <a:srgbClr val="333333"/>
              </a:solidFill>
              <a:effectLst/>
              <a:latin typeface="Arial Nova" panose="020B0504020202020204" pitchFamily="34" charset="0"/>
            </a:endParaRPr>
          </a:p>
          <a:p>
            <a:pPr lvl="0" algn="ctr" eaLnBrk="0" fontAlgn="base" hangingPunct="0">
              <a:spcBef>
                <a:spcPct val="0"/>
              </a:spcBef>
              <a:spcAft>
                <a:spcPct val="0"/>
              </a:spcAft>
            </a:pPr>
            <a:r>
              <a:rPr lang="nl-NL" b="1">
                <a:latin typeface="Arial Nova" panose="020B0504020202020204" pitchFamily="34" charset="0"/>
              </a:rPr>
              <a:t>“EN Jesus het weer met hulle gespreek en gesê: Ek is die lig van die wêreld; wie My volg, sal sekerlik nie in die duisternis wandel nie, maar sal die lig van die lewe hê”. </a:t>
            </a:r>
          </a:p>
          <a:p>
            <a:pPr lvl="0" algn="ctr" eaLnBrk="0" fontAlgn="base" hangingPunct="0">
              <a:spcBef>
                <a:spcPct val="0"/>
              </a:spcBef>
              <a:spcAft>
                <a:spcPct val="0"/>
              </a:spcAft>
            </a:pPr>
            <a:r>
              <a:rPr kumimoji="0" lang="en-ZA" altLang="en-US" b="1" i="0" u="none" strike="noStrike" cap="none" normalizeH="0" baseline="0">
                <a:ln>
                  <a:noFill/>
                </a:ln>
                <a:solidFill>
                  <a:srgbClr val="000000"/>
                </a:solidFill>
                <a:effectLst/>
                <a:latin typeface="Arial Nova" panose="020B0504020202020204" pitchFamily="34" charset="0"/>
              </a:rPr>
              <a:t>(Johannes 8: 12)</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ZA" altLang="en-US" b="1" i="0" u="none" strike="noStrike" cap="none" normalizeH="0" baseline="0">
              <a:ln>
                <a:noFill/>
              </a:ln>
              <a:solidFill>
                <a:srgbClr val="000000"/>
              </a:solidFill>
              <a:effectLst/>
              <a:latin typeface="Arial Nova" panose="020B0504020202020204" pitchFamily="34" charset="0"/>
            </a:endParaRPr>
          </a:p>
          <a:p>
            <a:pPr lvl="0" algn="ctr" eaLnBrk="0" fontAlgn="base" hangingPunct="0">
              <a:spcBef>
                <a:spcPct val="0"/>
              </a:spcBef>
              <a:spcAft>
                <a:spcPct val="0"/>
              </a:spcAft>
            </a:pPr>
            <a:r>
              <a:rPr lang="nl-NL" b="1">
                <a:latin typeface="Arial Nova" panose="020B0504020202020204" pitchFamily="34" charset="0"/>
              </a:rPr>
              <a:t>“As die Seun julle dan vrygemaak het, </a:t>
            </a:r>
          </a:p>
          <a:p>
            <a:pPr lvl="0" algn="ctr" eaLnBrk="0" fontAlgn="base" hangingPunct="0">
              <a:spcBef>
                <a:spcPct val="0"/>
              </a:spcBef>
              <a:spcAft>
                <a:spcPct val="0"/>
              </a:spcAft>
            </a:pPr>
            <a:r>
              <a:rPr lang="nl-NL" b="1">
                <a:latin typeface="Arial Nova" panose="020B0504020202020204" pitchFamily="34" charset="0"/>
              </a:rPr>
              <a:t>sal julle waarlik vry wees”.</a:t>
            </a:r>
          </a:p>
          <a:p>
            <a:pPr lvl="0" algn="ctr" eaLnBrk="0" fontAlgn="base" hangingPunct="0">
              <a:spcBef>
                <a:spcPct val="0"/>
              </a:spcBef>
              <a:spcAft>
                <a:spcPct val="0"/>
              </a:spcAft>
            </a:pPr>
            <a:r>
              <a:rPr kumimoji="0" lang="en-ZA" altLang="en-US" b="1" i="0" u="none" strike="noStrike" cap="none" normalizeH="0" baseline="0">
                <a:ln>
                  <a:noFill/>
                </a:ln>
                <a:solidFill>
                  <a:srgbClr val="000000"/>
                </a:solidFill>
                <a:effectLst/>
                <a:latin typeface="Arial Nova" panose="020B0504020202020204" pitchFamily="34" charset="0"/>
              </a:rPr>
              <a:t>(Johannes 8: 36)</a:t>
            </a:r>
            <a:endParaRPr kumimoji="0" lang="en-US" altLang="en-US" b="1" i="0" u="none" strike="noStrike" cap="none" normalizeH="0" baseline="0">
              <a:ln>
                <a:noFill/>
              </a:ln>
              <a:solidFill>
                <a:schemeClr val="tx1"/>
              </a:solidFill>
              <a:effectLst/>
              <a:latin typeface="Arial Nova" panose="020B0504020202020204" pitchFamily="34" charset="0"/>
            </a:endParaRPr>
          </a:p>
        </p:txBody>
      </p:sp>
      <p:sp>
        <p:nvSpPr>
          <p:cNvPr id="14" name="TextBox 13">
            <a:extLst>
              <a:ext uri="{FF2B5EF4-FFF2-40B4-BE49-F238E27FC236}">
                <a16:creationId xmlns:a16="http://schemas.microsoft.com/office/drawing/2014/main" id="{E01C523F-705D-4E72-B308-7284DEDAA87F}"/>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257D2563-D43C-4D29-9F02-99C3BEC07C45}"/>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2" name="Prent 2">
            <a:hlinkClick r:id="" action="ppaction://media"/>
            <a:extLst>
              <a:ext uri="{FF2B5EF4-FFF2-40B4-BE49-F238E27FC236}">
                <a16:creationId xmlns:a16="http://schemas.microsoft.com/office/drawing/2014/main" id="{6B55DFFF-98BA-4966-A67E-7283217A574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12940" y="5671826"/>
            <a:ext cx="407539" cy="407539"/>
          </a:xfrm>
          <a:prstGeom prst="rect">
            <a:avLst/>
          </a:prstGeom>
        </p:spPr>
      </p:pic>
    </p:spTree>
    <p:extLst>
      <p:ext uri="{BB962C8B-B14F-4D97-AF65-F5344CB8AC3E}">
        <p14:creationId xmlns:p14="http://schemas.microsoft.com/office/powerpoint/2010/main" val="3464687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500" fill="hold"/>
                                        <p:tgtEl>
                                          <p:spTgt spid="6"/>
                                        </p:tgtEl>
                                        <p:attrNameLst>
                                          <p:attrName>ppt_w</p:attrName>
                                        </p:attrNameLst>
                                      </p:cBhvr>
                                      <p:tavLst>
                                        <p:tav tm="0">
                                          <p:val>
                                            <p:fltVal val="0"/>
                                          </p:val>
                                        </p:tav>
                                        <p:tav tm="100000">
                                          <p:val>
                                            <p:strVal val="#ppt_w"/>
                                          </p:val>
                                        </p:tav>
                                      </p:tavLst>
                                    </p:anim>
                                    <p:anim calcmode="lin" valueType="num">
                                      <p:cBhvr>
                                        <p:cTn id="8" dur="1500" fill="hold"/>
                                        <p:tgtEl>
                                          <p:spTgt spid="6"/>
                                        </p:tgtEl>
                                        <p:attrNameLst>
                                          <p:attrName>ppt_h</p:attrName>
                                        </p:attrNameLst>
                                      </p:cBhvr>
                                      <p:tavLst>
                                        <p:tav tm="0">
                                          <p:val>
                                            <p:fltVal val="0"/>
                                          </p:val>
                                        </p:tav>
                                        <p:tav tm="100000">
                                          <p:val>
                                            <p:strVal val="#ppt_h"/>
                                          </p:val>
                                        </p:tav>
                                      </p:tavLst>
                                    </p:anim>
                                    <p:animEffect transition="in" filter="fade">
                                      <p:cBhvr>
                                        <p:cTn id="9" dur="1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450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2"/>
                </p:tgtEl>
              </p:cMediaNode>
            </p:audio>
          </p:childTnLst>
        </p:cTn>
      </p:par>
    </p:tnLst>
    <p:bldLst>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2585</TotalTime>
  <Words>4228</Words>
  <Application>Microsoft Office PowerPoint</Application>
  <PresentationFormat>Widescreen</PresentationFormat>
  <Paragraphs>347</Paragraphs>
  <Slides>35</Slides>
  <Notes>0</Notes>
  <HiddenSlides>0</HiddenSlides>
  <MMClips>21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Arial</vt:lpstr>
      <vt:lpstr>Arial Nova</vt:lpstr>
      <vt:lpstr>Bahnschrift SemiBold</vt:lpstr>
      <vt:lpstr>Calibri</vt:lpstr>
      <vt:lpstr>Calibri Light</vt:lpstr>
      <vt:lpstr>Cooper Black</vt:lpstr>
      <vt:lpstr>Stencil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Christiaan Dorfling</dc:creator>
  <cp:lastModifiedBy>Christiaan Dorfling</cp:lastModifiedBy>
  <cp:revision>255</cp:revision>
  <dcterms:created xsi:type="dcterms:W3CDTF">2021-12-18T13:43:39Z</dcterms:created>
  <dcterms:modified xsi:type="dcterms:W3CDTF">2022-04-10T12:27:18Z</dcterms:modified>
</cp:coreProperties>
</file>