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8" r:id="rId2"/>
    <p:sldId id="292" r:id="rId3"/>
    <p:sldId id="284" r:id="rId4"/>
    <p:sldId id="272" r:id="rId5"/>
    <p:sldId id="258" r:id="rId6"/>
    <p:sldId id="309" r:id="rId7"/>
    <p:sldId id="259" r:id="rId8"/>
    <p:sldId id="273" r:id="rId9"/>
    <p:sldId id="260" r:id="rId10"/>
    <p:sldId id="274" r:id="rId11"/>
    <p:sldId id="297" r:id="rId12"/>
    <p:sldId id="296" r:id="rId13"/>
    <p:sldId id="261" r:id="rId14"/>
    <p:sldId id="275" r:id="rId15"/>
    <p:sldId id="282" r:id="rId16"/>
    <p:sldId id="262" r:id="rId17"/>
    <p:sldId id="276" r:id="rId18"/>
    <p:sldId id="304" r:id="rId19"/>
    <p:sldId id="266" r:id="rId20"/>
    <p:sldId id="280" r:id="rId21"/>
    <p:sldId id="267" r:id="rId22"/>
    <p:sldId id="281" r:id="rId23"/>
    <p:sldId id="286" r:id="rId24"/>
    <p:sldId id="305" r:id="rId25"/>
    <p:sldId id="263" r:id="rId26"/>
    <p:sldId id="277" r:id="rId27"/>
    <p:sldId id="264" r:id="rId28"/>
    <p:sldId id="278" r:id="rId29"/>
    <p:sldId id="290" r:id="rId30"/>
    <p:sldId id="265" r:id="rId31"/>
    <p:sldId id="279" r:id="rId32"/>
    <p:sldId id="291" r:id="rId33"/>
    <p:sldId id="302" r:id="rId34"/>
    <p:sldId id="26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3" d="100"/>
          <a:sy n="83" d="100"/>
        </p:scale>
        <p:origin x="643"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131E2-A70C-4D34-BED5-A9173585F8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027DDCE9-C113-4986-A194-DD8FE371F9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0ACB56EF-8F18-4CA3-A3FB-47B4280DF9FE}"/>
              </a:ext>
            </a:extLst>
          </p:cNvPr>
          <p:cNvSpPr>
            <a:spLocks noGrp="1"/>
          </p:cNvSpPr>
          <p:nvPr>
            <p:ph type="dt" sz="half" idx="10"/>
          </p:nvPr>
        </p:nvSpPr>
        <p:spPr/>
        <p:txBody>
          <a:bodyPr/>
          <a:lstStyle/>
          <a:p>
            <a:fld id="{EC3C99E9-E2BA-41CB-B0C3-C367BFB4844D}" type="datetimeFigureOut">
              <a:rPr lang="en-ZA" smtClean="0"/>
              <a:t>2023/10/23</a:t>
            </a:fld>
            <a:endParaRPr lang="en-ZA"/>
          </a:p>
        </p:txBody>
      </p:sp>
      <p:sp>
        <p:nvSpPr>
          <p:cNvPr id="5" name="Footer Placeholder 4">
            <a:extLst>
              <a:ext uri="{FF2B5EF4-FFF2-40B4-BE49-F238E27FC236}">
                <a16:creationId xmlns:a16="http://schemas.microsoft.com/office/drawing/2014/main" id="{30F8C6DE-D9DC-43FE-AC04-42FDCBABA52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6CC6B66-EB50-42AE-BA34-65361B2F61D9}"/>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815986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A620A-3E43-4625-89AE-E36C78BE69D9}"/>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F85FA975-2ADA-4A59-AAA1-A3ECFA829C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A0B893D-BC39-4F33-B439-CB1628163942}"/>
              </a:ext>
            </a:extLst>
          </p:cNvPr>
          <p:cNvSpPr>
            <a:spLocks noGrp="1"/>
          </p:cNvSpPr>
          <p:nvPr>
            <p:ph type="dt" sz="half" idx="10"/>
          </p:nvPr>
        </p:nvSpPr>
        <p:spPr/>
        <p:txBody>
          <a:bodyPr/>
          <a:lstStyle/>
          <a:p>
            <a:fld id="{EC3C99E9-E2BA-41CB-B0C3-C367BFB4844D}" type="datetimeFigureOut">
              <a:rPr lang="en-ZA" smtClean="0"/>
              <a:t>2023/10/23</a:t>
            </a:fld>
            <a:endParaRPr lang="en-ZA"/>
          </a:p>
        </p:txBody>
      </p:sp>
      <p:sp>
        <p:nvSpPr>
          <p:cNvPr id="5" name="Footer Placeholder 4">
            <a:extLst>
              <a:ext uri="{FF2B5EF4-FFF2-40B4-BE49-F238E27FC236}">
                <a16:creationId xmlns:a16="http://schemas.microsoft.com/office/drawing/2014/main" id="{206B9432-099B-4825-805D-B69D3022777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3ABBB05-2474-4993-AE1E-45B38A1E5B19}"/>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236441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D65EEE-F358-4614-9795-DDBC1C93D8B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76B7ABD-4373-4702-8709-666EEC53DD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32AAA2A-A418-45F0-B9F5-CF3FEB75C41D}"/>
              </a:ext>
            </a:extLst>
          </p:cNvPr>
          <p:cNvSpPr>
            <a:spLocks noGrp="1"/>
          </p:cNvSpPr>
          <p:nvPr>
            <p:ph type="dt" sz="half" idx="10"/>
          </p:nvPr>
        </p:nvSpPr>
        <p:spPr/>
        <p:txBody>
          <a:bodyPr/>
          <a:lstStyle/>
          <a:p>
            <a:fld id="{EC3C99E9-E2BA-41CB-B0C3-C367BFB4844D}" type="datetimeFigureOut">
              <a:rPr lang="en-ZA" smtClean="0"/>
              <a:t>2023/10/23</a:t>
            </a:fld>
            <a:endParaRPr lang="en-ZA"/>
          </a:p>
        </p:txBody>
      </p:sp>
      <p:sp>
        <p:nvSpPr>
          <p:cNvPr id="5" name="Footer Placeholder 4">
            <a:extLst>
              <a:ext uri="{FF2B5EF4-FFF2-40B4-BE49-F238E27FC236}">
                <a16:creationId xmlns:a16="http://schemas.microsoft.com/office/drawing/2014/main" id="{CFDE3E8A-34F2-4656-A56D-C577AEF44C8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A5F2CAA-2D91-4327-A66C-7DABEE1D7C8F}"/>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56100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78BD-3829-4CD1-B3CD-0FFAD4944EB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E9B0544-1F7C-4E84-BE2F-BB141E5131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B496A63-4D3D-47FA-8697-EFC224C7BFFE}"/>
              </a:ext>
            </a:extLst>
          </p:cNvPr>
          <p:cNvSpPr>
            <a:spLocks noGrp="1"/>
          </p:cNvSpPr>
          <p:nvPr>
            <p:ph type="dt" sz="half" idx="10"/>
          </p:nvPr>
        </p:nvSpPr>
        <p:spPr/>
        <p:txBody>
          <a:bodyPr/>
          <a:lstStyle/>
          <a:p>
            <a:fld id="{EC3C99E9-E2BA-41CB-B0C3-C367BFB4844D}" type="datetimeFigureOut">
              <a:rPr lang="en-ZA" smtClean="0"/>
              <a:t>2023/10/23</a:t>
            </a:fld>
            <a:endParaRPr lang="en-ZA"/>
          </a:p>
        </p:txBody>
      </p:sp>
      <p:sp>
        <p:nvSpPr>
          <p:cNvPr id="5" name="Footer Placeholder 4">
            <a:extLst>
              <a:ext uri="{FF2B5EF4-FFF2-40B4-BE49-F238E27FC236}">
                <a16:creationId xmlns:a16="http://schemas.microsoft.com/office/drawing/2014/main" id="{455C8D14-B403-4F07-8342-1354576D7BA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5BC94B1-7B5D-4F87-B219-77809AC1274E}"/>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487039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5375F-DA34-415E-B075-8ED2442A52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9A869DC2-BF88-4807-A0EE-FB7CCCC488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747530-B832-4175-8419-0A488728C8BF}"/>
              </a:ext>
            </a:extLst>
          </p:cNvPr>
          <p:cNvSpPr>
            <a:spLocks noGrp="1"/>
          </p:cNvSpPr>
          <p:nvPr>
            <p:ph type="dt" sz="half" idx="10"/>
          </p:nvPr>
        </p:nvSpPr>
        <p:spPr/>
        <p:txBody>
          <a:bodyPr/>
          <a:lstStyle/>
          <a:p>
            <a:fld id="{EC3C99E9-E2BA-41CB-B0C3-C367BFB4844D}" type="datetimeFigureOut">
              <a:rPr lang="en-ZA" smtClean="0"/>
              <a:t>2023/10/23</a:t>
            </a:fld>
            <a:endParaRPr lang="en-ZA"/>
          </a:p>
        </p:txBody>
      </p:sp>
      <p:sp>
        <p:nvSpPr>
          <p:cNvPr id="5" name="Footer Placeholder 4">
            <a:extLst>
              <a:ext uri="{FF2B5EF4-FFF2-40B4-BE49-F238E27FC236}">
                <a16:creationId xmlns:a16="http://schemas.microsoft.com/office/drawing/2014/main" id="{D01DF145-1FCA-4864-86F3-3BF60C0B929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BD945A9-6D5C-47E0-A3E5-6EDC47C0CE60}"/>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1435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E5340-F764-42F8-9B76-F5EF46DBB9F5}"/>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ECCEB88C-4F83-4C17-B3AA-1DDB028F5C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4EA0AFA3-ADB2-461B-AA9B-275F3D2E10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584EF33B-5F42-437D-BF3A-72673F87AF2A}"/>
              </a:ext>
            </a:extLst>
          </p:cNvPr>
          <p:cNvSpPr>
            <a:spLocks noGrp="1"/>
          </p:cNvSpPr>
          <p:nvPr>
            <p:ph type="dt" sz="half" idx="10"/>
          </p:nvPr>
        </p:nvSpPr>
        <p:spPr/>
        <p:txBody>
          <a:bodyPr/>
          <a:lstStyle/>
          <a:p>
            <a:fld id="{EC3C99E9-E2BA-41CB-B0C3-C367BFB4844D}" type="datetimeFigureOut">
              <a:rPr lang="en-ZA" smtClean="0"/>
              <a:t>2023/10/23</a:t>
            </a:fld>
            <a:endParaRPr lang="en-ZA"/>
          </a:p>
        </p:txBody>
      </p:sp>
      <p:sp>
        <p:nvSpPr>
          <p:cNvPr id="6" name="Footer Placeholder 5">
            <a:extLst>
              <a:ext uri="{FF2B5EF4-FFF2-40B4-BE49-F238E27FC236}">
                <a16:creationId xmlns:a16="http://schemas.microsoft.com/office/drawing/2014/main" id="{2558A9EF-C184-48BE-A2C3-195B7B80818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C5C503B-5126-4AD6-8CF5-9DD4B478EA6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889391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50812-8A56-4CFA-921C-EA99BA71A44D}"/>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EFD8FB5-AE51-4966-BC7A-60D043824A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1726F5-C648-4DD6-827A-7D0CEC4FEE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7D54170E-2513-4CD7-B841-EA6874D18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EBCCCC-44F7-461D-99B9-30266D02CE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5A4B1106-C83C-4268-B122-CFE3DBCDAF9C}"/>
              </a:ext>
            </a:extLst>
          </p:cNvPr>
          <p:cNvSpPr>
            <a:spLocks noGrp="1"/>
          </p:cNvSpPr>
          <p:nvPr>
            <p:ph type="dt" sz="half" idx="10"/>
          </p:nvPr>
        </p:nvSpPr>
        <p:spPr/>
        <p:txBody>
          <a:bodyPr/>
          <a:lstStyle/>
          <a:p>
            <a:fld id="{EC3C99E9-E2BA-41CB-B0C3-C367BFB4844D}" type="datetimeFigureOut">
              <a:rPr lang="en-ZA" smtClean="0"/>
              <a:t>2023/10/23</a:t>
            </a:fld>
            <a:endParaRPr lang="en-ZA"/>
          </a:p>
        </p:txBody>
      </p:sp>
      <p:sp>
        <p:nvSpPr>
          <p:cNvPr id="8" name="Footer Placeholder 7">
            <a:extLst>
              <a:ext uri="{FF2B5EF4-FFF2-40B4-BE49-F238E27FC236}">
                <a16:creationId xmlns:a16="http://schemas.microsoft.com/office/drawing/2014/main" id="{38594A8F-B346-431D-A188-4E72085B38B0}"/>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7060A203-C028-4565-A0E3-28D40835D3FF}"/>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4145012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B1A7B-5B1F-46EE-A119-377594A23CAD}"/>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0A3596D2-7826-4D4B-9C93-EF9DE3315B76}"/>
              </a:ext>
            </a:extLst>
          </p:cNvPr>
          <p:cNvSpPr>
            <a:spLocks noGrp="1"/>
          </p:cNvSpPr>
          <p:nvPr>
            <p:ph type="dt" sz="half" idx="10"/>
          </p:nvPr>
        </p:nvSpPr>
        <p:spPr/>
        <p:txBody>
          <a:bodyPr/>
          <a:lstStyle/>
          <a:p>
            <a:fld id="{EC3C99E9-E2BA-41CB-B0C3-C367BFB4844D}" type="datetimeFigureOut">
              <a:rPr lang="en-ZA" smtClean="0"/>
              <a:t>2023/10/23</a:t>
            </a:fld>
            <a:endParaRPr lang="en-ZA"/>
          </a:p>
        </p:txBody>
      </p:sp>
      <p:sp>
        <p:nvSpPr>
          <p:cNvPr id="4" name="Footer Placeholder 3">
            <a:extLst>
              <a:ext uri="{FF2B5EF4-FFF2-40B4-BE49-F238E27FC236}">
                <a16:creationId xmlns:a16="http://schemas.microsoft.com/office/drawing/2014/main" id="{9D6B21CF-43DD-4AAB-A82D-4704AB15AA2A}"/>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27978798-0B47-46B4-B561-33DFEA4E73A7}"/>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433891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44A025-757E-4FD2-9304-D103E2A2BBAA}"/>
              </a:ext>
            </a:extLst>
          </p:cNvPr>
          <p:cNvSpPr>
            <a:spLocks noGrp="1"/>
          </p:cNvSpPr>
          <p:nvPr>
            <p:ph type="dt" sz="half" idx="10"/>
          </p:nvPr>
        </p:nvSpPr>
        <p:spPr/>
        <p:txBody>
          <a:bodyPr/>
          <a:lstStyle/>
          <a:p>
            <a:fld id="{EC3C99E9-E2BA-41CB-B0C3-C367BFB4844D}" type="datetimeFigureOut">
              <a:rPr lang="en-ZA" smtClean="0"/>
              <a:t>2023/10/23</a:t>
            </a:fld>
            <a:endParaRPr lang="en-ZA"/>
          </a:p>
        </p:txBody>
      </p:sp>
      <p:sp>
        <p:nvSpPr>
          <p:cNvPr id="3" name="Footer Placeholder 2">
            <a:extLst>
              <a:ext uri="{FF2B5EF4-FFF2-40B4-BE49-F238E27FC236}">
                <a16:creationId xmlns:a16="http://schemas.microsoft.com/office/drawing/2014/main" id="{081FE117-5745-45AD-B64F-C5D0E38554D4}"/>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CF3CA861-41F9-4D21-9DD8-3E19F514B7C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19993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65904-EB6E-4744-8C71-BB0D967486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975B5ED9-886F-4AE3-BB2E-812273C140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389FB1A6-67EF-425B-BD57-B7E4B79B85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1C09CB-6915-4455-9E7A-46B5BA94A40B}"/>
              </a:ext>
            </a:extLst>
          </p:cNvPr>
          <p:cNvSpPr>
            <a:spLocks noGrp="1"/>
          </p:cNvSpPr>
          <p:nvPr>
            <p:ph type="dt" sz="half" idx="10"/>
          </p:nvPr>
        </p:nvSpPr>
        <p:spPr/>
        <p:txBody>
          <a:bodyPr/>
          <a:lstStyle/>
          <a:p>
            <a:fld id="{EC3C99E9-E2BA-41CB-B0C3-C367BFB4844D}" type="datetimeFigureOut">
              <a:rPr lang="en-ZA" smtClean="0"/>
              <a:t>2023/10/23</a:t>
            </a:fld>
            <a:endParaRPr lang="en-ZA"/>
          </a:p>
        </p:txBody>
      </p:sp>
      <p:sp>
        <p:nvSpPr>
          <p:cNvPr id="6" name="Footer Placeholder 5">
            <a:extLst>
              <a:ext uri="{FF2B5EF4-FFF2-40B4-BE49-F238E27FC236}">
                <a16:creationId xmlns:a16="http://schemas.microsoft.com/office/drawing/2014/main" id="{6B8612D5-6E90-4928-8D9A-35F0D56EAD5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50665983-6536-4BEC-BBFE-2D65AAF9191A}"/>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536884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DEC9-BB71-4A16-A7F2-236FD94F64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3DD155DE-376C-4052-9C4B-93635F5A46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FD7DAFE9-FB6D-4EB9-82D7-972FD8D487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4897A7-F667-4A55-B5CE-8A4BED7CD92F}"/>
              </a:ext>
            </a:extLst>
          </p:cNvPr>
          <p:cNvSpPr>
            <a:spLocks noGrp="1"/>
          </p:cNvSpPr>
          <p:nvPr>
            <p:ph type="dt" sz="half" idx="10"/>
          </p:nvPr>
        </p:nvSpPr>
        <p:spPr/>
        <p:txBody>
          <a:bodyPr/>
          <a:lstStyle/>
          <a:p>
            <a:fld id="{EC3C99E9-E2BA-41CB-B0C3-C367BFB4844D}" type="datetimeFigureOut">
              <a:rPr lang="en-ZA" smtClean="0"/>
              <a:t>2023/10/23</a:t>
            </a:fld>
            <a:endParaRPr lang="en-ZA"/>
          </a:p>
        </p:txBody>
      </p:sp>
      <p:sp>
        <p:nvSpPr>
          <p:cNvPr id="6" name="Footer Placeholder 5">
            <a:extLst>
              <a:ext uri="{FF2B5EF4-FFF2-40B4-BE49-F238E27FC236}">
                <a16:creationId xmlns:a16="http://schemas.microsoft.com/office/drawing/2014/main" id="{6ACA48AD-63E0-4774-B280-64E6E6DD02B1}"/>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FE8A23A7-3720-4491-AB8A-0B8A7EE2ECB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5496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CC2CC-42FB-46B9-8FCC-DDA020A280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FB1BF9C-88C0-4F2D-A7AA-3C6E7F8BAC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394783B-93F1-4DD0-BD67-CE3AA9731F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3C99E9-E2BA-41CB-B0C3-C367BFB4844D}" type="datetimeFigureOut">
              <a:rPr lang="en-ZA" smtClean="0"/>
              <a:t>2023/10/23</a:t>
            </a:fld>
            <a:endParaRPr lang="en-ZA"/>
          </a:p>
        </p:txBody>
      </p:sp>
      <p:sp>
        <p:nvSpPr>
          <p:cNvPr id="5" name="Footer Placeholder 4">
            <a:extLst>
              <a:ext uri="{FF2B5EF4-FFF2-40B4-BE49-F238E27FC236}">
                <a16:creationId xmlns:a16="http://schemas.microsoft.com/office/drawing/2014/main" id="{C77DBB30-49EB-4E98-8D52-F2DB4D18D6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FFE7965D-493F-4747-BDB2-A51123C6D3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BC9F50-4187-4EC3-8E6D-56ECB61E4D99}" type="slidenum">
              <a:rPr lang="en-ZA" smtClean="0"/>
              <a:t>‹#›</a:t>
            </a:fld>
            <a:endParaRPr lang="en-ZA"/>
          </a:p>
        </p:txBody>
      </p:sp>
    </p:spTree>
    <p:extLst>
      <p:ext uri="{BB962C8B-B14F-4D97-AF65-F5344CB8AC3E}">
        <p14:creationId xmlns:p14="http://schemas.microsoft.com/office/powerpoint/2010/main" val="3217985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3.png"/><Relationship Id="rId5" Type="http://schemas.openxmlformats.org/officeDocument/2006/relationships/image" Target="../media/image10.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3.pn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3.png"/><Relationship Id="rId5" Type="http://schemas.openxmlformats.org/officeDocument/2006/relationships/image" Target="../media/image14.jpe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3.png"/><Relationship Id="rId5" Type="http://schemas.openxmlformats.org/officeDocument/2006/relationships/image" Target="../media/image14.jpe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3.png"/><Relationship Id="rId5" Type="http://schemas.openxmlformats.org/officeDocument/2006/relationships/image" Target="../media/image16.jpe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3.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3.png"/><Relationship Id="rId5" Type="http://schemas.openxmlformats.org/officeDocument/2006/relationships/image" Target="../media/image19.jpeg"/><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3.png"/><Relationship Id="rId5" Type="http://schemas.openxmlformats.org/officeDocument/2006/relationships/image" Target="../media/image22.jpe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8.jpe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4.jpeg"/><Relationship Id="rId10" Type="http://schemas.openxmlformats.org/officeDocument/2006/relationships/image" Target="../media/image24.png"/><Relationship Id="rId4" Type="http://schemas.openxmlformats.org/officeDocument/2006/relationships/image" Target="../media/image10.jpeg"/><Relationship Id="rId9" Type="http://schemas.openxmlformats.org/officeDocument/2006/relationships/image" Target="../media/image23.png"/></Relationships>
</file>

<file path=ppt/slides/_rels/slide2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8.jpeg"/><Relationship Id="rId7" Type="http://schemas.openxmlformats.org/officeDocument/2006/relationships/image" Target="../media/image25.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6.jpeg"/><Relationship Id="rId11" Type="http://schemas.openxmlformats.org/officeDocument/2006/relationships/image" Target="../media/image22.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0.jpeg"/><Relationship Id="rId9"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3.png"/><Relationship Id="rId5" Type="http://schemas.openxmlformats.org/officeDocument/2006/relationships/image" Target="../media/image25.jpeg"/><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3.png"/><Relationship Id="rId5" Type="http://schemas.openxmlformats.org/officeDocument/2006/relationships/image" Target="../media/image26.jpeg"/><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3.png"/><Relationship Id="rId5" Type="http://schemas.openxmlformats.org/officeDocument/2006/relationships/image" Target="../media/image27.jpeg"/><Relationship Id="rId4" Type="http://schemas.openxmlformats.org/officeDocument/2006/relationships/image" Target="../media/image30.jpeg"/></Relationships>
</file>

<file path=ppt/slides/_rels/slide32.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8.jpeg"/><Relationship Id="rId7" Type="http://schemas.openxmlformats.org/officeDocument/2006/relationships/image" Target="../media/image25.jpeg"/><Relationship Id="rId12" Type="http://schemas.openxmlformats.org/officeDocument/2006/relationships/image" Target="../media/image31.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6.jpeg"/><Relationship Id="rId11" Type="http://schemas.openxmlformats.org/officeDocument/2006/relationships/image" Target="../media/image22.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0.jpeg"/><Relationship Id="rId9" Type="http://schemas.openxmlformats.org/officeDocument/2006/relationships/image" Target="../media/image27.jpeg"/></Relationships>
</file>

<file path=ppt/slides/_rels/slide3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8.jpe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4.jpeg"/><Relationship Id="rId4" Type="http://schemas.openxmlformats.org/officeDocument/2006/relationships/image" Target="../media/image10.jpeg"/></Relationships>
</file>

<file path=ppt/slides/_rels/slide34.xml.rels><?xml version="1.0" encoding="UTF-8" standalone="yes"?>
<Relationships xmlns="http://schemas.openxmlformats.org/package/2006/relationships"><Relationship Id="rId8" Type="http://schemas.openxmlformats.org/officeDocument/2006/relationships/image" Target="../media/image32.jpeg"/><Relationship Id="rId3" Type="http://schemas.microsoft.com/office/2007/relationships/media" Target="../media/media17.mp3"/><Relationship Id="rId7" Type="http://schemas.openxmlformats.org/officeDocument/2006/relationships/slideLayout" Target="../slideLayouts/slideLayout7.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audio" Target="../media/media18.mp3"/><Relationship Id="rId5" Type="http://schemas.microsoft.com/office/2007/relationships/media" Target="../media/media18.mp3"/><Relationship Id="rId10" Type="http://schemas.openxmlformats.org/officeDocument/2006/relationships/image" Target="../media/image3.png"/><Relationship Id="rId4" Type="http://schemas.openxmlformats.org/officeDocument/2006/relationships/audio" Target="../media/media17.mp3"/><Relationship Id="rId9" Type="http://schemas.openxmlformats.org/officeDocument/2006/relationships/image" Target="../media/image19.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24" r="24"/>
          <a:stretch>
            <a:fillRect/>
          </a:stretch>
        </p:blipFill>
        <p:spPr bwMode="auto">
          <a:xfrm>
            <a:off x="701964" y="601363"/>
            <a:ext cx="11018445"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4504862"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algn="ctr" eaLnBrk="0" fontAlgn="base" hangingPunct="0">
              <a:spcBef>
                <a:spcPct val="0"/>
              </a:spcBef>
              <a:spcAft>
                <a:spcPct val="0"/>
              </a:spcAft>
            </a:pPr>
            <a:r>
              <a:rPr lang="en-ZA" altLang="en-US" sz="2400" b="1" dirty="0">
                <a:solidFill>
                  <a:srgbClr val="000000"/>
                </a:solidFill>
                <a:latin typeface="Cooper Black" panose="0208090404030B020404" pitchFamily="18" charset="0"/>
              </a:rPr>
              <a:t>LE COEUR DE </a:t>
            </a:r>
            <a:r>
              <a:rPr lang="en-ZA" altLang="en-US" sz="2400" b="1" dirty="0" err="1">
                <a:solidFill>
                  <a:srgbClr val="000000"/>
                </a:solidFill>
                <a:latin typeface="Cooper Black" panose="0208090404030B020404" pitchFamily="18" charset="0"/>
              </a:rPr>
              <a:t>L'HOMME</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 name="Picture 2" descr="A picture containing text&#10;&#10;Description automatically generated">
            <a:extLst>
              <a:ext uri="{FF2B5EF4-FFF2-40B4-BE49-F238E27FC236}">
                <a16:creationId xmlns:a16="http://schemas.microsoft.com/office/drawing/2014/main" id="{F1B3CFE0-F322-4344-A279-5757CDC5F303}"/>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852104" y="753151"/>
            <a:ext cx="4784608" cy="5098093"/>
          </a:xfrm>
          <a:prstGeom prst="rect">
            <a:avLst/>
          </a:prstGeom>
          <a:solidFill>
            <a:schemeClr val="accent1"/>
          </a:solidFill>
          <a:ln w="12700">
            <a:solidFill>
              <a:srgbClr val="000000"/>
            </a:solidFill>
          </a:ln>
        </p:spPr>
      </p:pic>
      <p:sp>
        <p:nvSpPr>
          <p:cNvPr id="2" name="TextBox 1">
            <a:extLst>
              <a:ext uri="{FF2B5EF4-FFF2-40B4-BE49-F238E27FC236}">
                <a16:creationId xmlns:a16="http://schemas.microsoft.com/office/drawing/2014/main" id="{4A4F32AD-841C-464A-87E3-9844ED09942E}"/>
              </a:ext>
            </a:extLst>
          </p:cNvPr>
          <p:cNvSpPr txBox="1"/>
          <p:nvPr/>
        </p:nvSpPr>
        <p:spPr>
          <a:xfrm>
            <a:off x="7175062" y="3902459"/>
            <a:ext cx="3714356" cy="830997"/>
          </a:xfrm>
          <a:prstGeom prst="rect">
            <a:avLst/>
          </a:prstGeom>
          <a:noFill/>
        </p:spPr>
        <p:txBody>
          <a:bodyPr wrap="square" rtlCol="0">
            <a:spAutoFit/>
          </a:bodyPr>
          <a:lstStyle/>
          <a:p>
            <a:pPr algn="ctr"/>
            <a:r>
              <a:rPr lang="en-ZA" sz="4800" dirty="0">
                <a:latin typeface="Bahnschrift SemiBold" panose="020B0502040204020203" pitchFamily="34" charset="0"/>
              </a:rPr>
              <a:t>BIENVENU</a:t>
            </a:r>
          </a:p>
        </p:txBody>
      </p:sp>
    </p:spTree>
    <p:extLst>
      <p:ext uri="{BB962C8B-B14F-4D97-AF65-F5344CB8AC3E}">
        <p14:creationId xmlns:p14="http://schemas.microsoft.com/office/powerpoint/2010/main" val="28515062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900" fill="hold"/>
                                        <p:tgtEl>
                                          <p:spTgt spid="4"/>
                                        </p:tgtEl>
                                        <p:attrNameLst>
                                          <p:attrName>ppt_x</p:attrName>
                                        </p:attrNameLst>
                                      </p:cBhvr>
                                      <p:tavLst>
                                        <p:tav tm="0">
                                          <p:val>
                                            <p:strVal val="#ppt_x"/>
                                          </p:val>
                                        </p:tav>
                                        <p:tav tm="100000">
                                          <p:val>
                                            <p:strVal val="#ppt_x"/>
                                          </p:val>
                                        </p:tav>
                                      </p:tavLst>
                                    </p:anim>
                                    <p:anim calcmode="lin" valueType="num">
                                      <p:cBhvr additive="base">
                                        <p:cTn id="8" dur="19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900"/>
                            </p:stCondLst>
                            <p:childTnLst>
                              <p:par>
                                <p:cTn id="10" presetID="6" presetClass="entr" presetSubtype="16" fill="hold" nodeType="after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circle(in)">
                                      <p:cBhvr>
                                        <p:cTn id="12" dur="2000"/>
                                        <p:tgtEl>
                                          <p:spTgt spid="1032"/>
                                        </p:tgtEl>
                                      </p:cBhvr>
                                    </p:animEffect>
                                  </p:childTnLst>
                                </p:cTn>
                              </p:par>
                            </p:childTnLst>
                          </p:cTn>
                        </p:par>
                        <p:par>
                          <p:cTn id="13" fill="hold">
                            <p:stCondLst>
                              <p:cond delay="3900"/>
                            </p:stCondLst>
                            <p:childTnLst>
                              <p:par>
                                <p:cTn id="14" presetID="31"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000" fill="hold"/>
                                        <p:tgtEl>
                                          <p:spTgt spid="3"/>
                                        </p:tgtEl>
                                        <p:attrNameLst>
                                          <p:attrName>ppt_w</p:attrName>
                                        </p:attrNameLst>
                                      </p:cBhvr>
                                      <p:tavLst>
                                        <p:tav tm="0">
                                          <p:val>
                                            <p:fltVal val="0"/>
                                          </p:val>
                                        </p:tav>
                                        <p:tav tm="100000">
                                          <p:val>
                                            <p:strVal val="#ppt_w"/>
                                          </p:val>
                                        </p:tav>
                                      </p:tavLst>
                                    </p:anim>
                                    <p:anim calcmode="lin" valueType="num">
                                      <p:cBhvr>
                                        <p:cTn id="17" dur="1000" fill="hold"/>
                                        <p:tgtEl>
                                          <p:spTgt spid="3"/>
                                        </p:tgtEl>
                                        <p:attrNameLst>
                                          <p:attrName>ppt_h</p:attrName>
                                        </p:attrNameLst>
                                      </p:cBhvr>
                                      <p:tavLst>
                                        <p:tav tm="0">
                                          <p:val>
                                            <p:fltVal val="0"/>
                                          </p:val>
                                        </p:tav>
                                        <p:tav tm="100000">
                                          <p:val>
                                            <p:strVal val="#ppt_h"/>
                                          </p:val>
                                        </p:tav>
                                      </p:tavLst>
                                    </p:anim>
                                    <p:anim calcmode="lin" valueType="num">
                                      <p:cBhvr>
                                        <p:cTn id="18" dur="1000" fill="hold"/>
                                        <p:tgtEl>
                                          <p:spTgt spid="3"/>
                                        </p:tgtEl>
                                        <p:attrNameLst>
                                          <p:attrName>style.rotation</p:attrName>
                                        </p:attrNameLst>
                                      </p:cBhvr>
                                      <p:tavLst>
                                        <p:tav tm="0">
                                          <p:val>
                                            <p:fltVal val="90"/>
                                          </p:val>
                                        </p:tav>
                                        <p:tav tm="100000">
                                          <p:val>
                                            <p:fltVal val="0"/>
                                          </p:val>
                                        </p:tav>
                                      </p:tavLst>
                                    </p:anim>
                                    <p:animEffect transition="in" filter="fade">
                                      <p:cBhvr>
                                        <p:cTn id="19" dur="1000"/>
                                        <p:tgtEl>
                                          <p:spTgt spid="3"/>
                                        </p:tgtEl>
                                      </p:cBhvr>
                                    </p:animEffect>
                                  </p:childTnLst>
                                </p:cTn>
                              </p:par>
                            </p:childTnLst>
                          </p:cTn>
                        </p:par>
                        <p:par>
                          <p:cTn id="20" fill="hold">
                            <p:stCondLst>
                              <p:cond delay="4900"/>
                            </p:stCondLst>
                            <p:childTnLst>
                              <p:par>
                                <p:cTn id="21" presetID="45" presetClass="entr" presetSubtype="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4600"/>
                                        <p:tgtEl>
                                          <p:spTgt spid="2"/>
                                        </p:tgtEl>
                                      </p:cBhvr>
                                    </p:animEffect>
                                    <p:anim calcmode="lin" valueType="num">
                                      <p:cBhvr>
                                        <p:cTn id="24" dur="4600" fill="hold"/>
                                        <p:tgtEl>
                                          <p:spTgt spid="2"/>
                                        </p:tgtEl>
                                        <p:attrNameLst>
                                          <p:attrName>ppt_w</p:attrName>
                                        </p:attrNameLst>
                                      </p:cBhvr>
                                      <p:tavLst>
                                        <p:tav tm="0" fmla="#ppt_w*sin(2.5*pi*$)">
                                          <p:val>
                                            <p:fltVal val="0"/>
                                          </p:val>
                                        </p:tav>
                                        <p:tav tm="100000">
                                          <p:val>
                                            <p:fltVal val="1"/>
                                          </p:val>
                                        </p:tav>
                                      </p:tavLst>
                                    </p:anim>
                                    <p:anim calcmode="lin" valueType="num">
                                      <p:cBhvr>
                                        <p:cTn id="25" dur="46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2050" name="Picture 2">
            <a:extLst>
              <a:ext uri="{FF2B5EF4-FFF2-40B4-BE49-F238E27FC236}">
                <a16:creationId xmlns:a16="http://schemas.microsoft.com/office/drawing/2014/main" id="{65C0A290-653D-41C9-8A76-A15D0E6C53B2}"/>
              </a:ext>
            </a:extLst>
          </p:cNvPr>
          <p:cNvPicPr>
            <a:picLocks noChangeAspect="1" noChangeArrowheads="1"/>
          </p:cNvPicPr>
          <p:nvPr/>
        </p:nvPicPr>
        <p:blipFill>
          <a:blip r:embed="rId4">
            <a:lum bright="10000"/>
            <a:alphaModFix amt="20000"/>
            <a:extLst>
              <a:ext uri="{28A0092B-C50C-407E-A947-70E740481C1C}">
                <a14:useLocalDpi xmlns:a14="http://schemas.microsoft.com/office/drawing/2010/main" val="0"/>
              </a:ext>
            </a:extLst>
          </a:blip>
          <a:srcRect t="24" b="24"/>
          <a:stretch>
            <a:fillRect/>
          </a:stretch>
        </p:blipFill>
        <p:spPr bwMode="auto">
          <a:xfrm>
            <a:off x="1999494"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1" name="Picture 3">
            <a:extLst>
              <a:ext uri="{FF2B5EF4-FFF2-40B4-BE49-F238E27FC236}">
                <a16:creationId xmlns:a16="http://schemas.microsoft.com/office/drawing/2014/main" id="{C12EF411-32E5-4233-8066-48685D356D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3" r="73"/>
          <a:stretch>
            <a:fillRect/>
          </a:stretch>
        </p:blipFill>
        <p:spPr bwMode="auto">
          <a:xfrm>
            <a:off x="687728" y="643365"/>
            <a:ext cx="3831652" cy="5436000"/>
          </a:xfrm>
          <a:prstGeom prst="rect">
            <a:avLst/>
          </a:prstGeom>
          <a:noFill/>
          <a:ln w="635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9AD5353B-B71C-4A4A-B4F5-45AD526E44B0}"/>
              </a:ext>
            </a:extLst>
          </p:cNvPr>
          <p:cNvSpPr txBox="1">
            <a:spLocks noChangeArrowheads="1"/>
          </p:cNvSpPr>
          <p:nvPr/>
        </p:nvSpPr>
        <p:spPr bwMode="auto">
          <a:xfrm>
            <a:off x="3728496" y="69158"/>
            <a:ext cx="4320007" cy="4873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LE COEUR </a:t>
            </a:r>
            <a:r>
              <a:rPr kumimoji="0" lang="en-ZA" altLang="en-US" sz="2400" b="1" i="0" u="none" strike="noStrike" cap="none" normalizeH="0" baseline="0" dirty="0" err="1">
                <a:ln>
                  <a:noFill/>
                </a:ln>
                <a:solidFill>
                  <a:srgbClr val="000000"/>
                </a:solidFill>
                <a:effectLst/>
                <a:latin typeface="Cooper Black" panose="0208090404030B020404" pitchFamily="18" charset="0"/>
              </a:rPr>
              <a:t>REPENTIANT</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5" name="Text Box 5">
            <a:extLst>
              <a:ext uri="{FF2B5EF4-FFF2-40B4-BE49-F238E27FC236}">
                <a16:creationId xmlns:a16="http://schemas.microsoft.com/office/drawing/2014/main" id="{3803C1A6-4247-4934-99BE-5DE1B7548C29}"/>
              </a:ext>
            </a:extLst>
          </p:cNvPr>
          <p:cNvSpPr txBox="1">
            <a:spLocks noChangeArrowheads="1"/>
          </p:cNvSpPr>
          <p:nvPr/>
        </p:nvSpPr>
        <p:spPr bwMode="auto">
          <a:xfrm>
            <a:off x="4698720" y="726142"/>
            <a:ext cx="6777416" cy="50735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r>
              <a:rPr lang="fr-FR" b="1" dirty="0">
                <a:latin typeface="Arial Nova" panose="020B0504020202020204" pitchFamily="34" charset="0"/>
              </a:rPr>
              <a:t>Cette photo montre le cœur de quelqu'un qui prend au sérieux</a:t>
            </a:r>
          </a:p>
          <a:p>
            <a:pPr algn="ctr"/>
            <a:r>
              <a:rPr lang="fr-FR" b="1" dirty="0">
                <a:latin typeface="Arial Nova" panose="020B0504020202020204" pitchFamily="34" charset="0"/>
              </a:rPr>
              <a:t>trouver la bonne relation avec Dieu.</a:t>
            </a:r>
          </a:p>
          <a:p>
            <a:pPr algn="ctr"/>
            <a:endParaRPr lang="fr-FR" b="1" dirty="0">
              <a:latin typeface="Arial Nova" panose="020B0504020202020204" pitchFamily="34" charset="0"/>
            </a:endParaRPr>
          </a:p>
          <a:p>
            <a:pPr algn="ctr"/>
            <a:r>
              <a:rPr lang="fr-FR" b="1" dirty="0">
                <a:latin typeface="Arial Nova" panose="020B0504020202020204" pitchFamily="34" charset="0"/>
              </a:rPr>
              <a:t>En voyant </a:t>
            </a:r>
            <a:r>
              <a:rPr lang="fr-FR" b="1" dirty="0">
                <a:solidFill>
                  <a:srgbClr val="FF0000"/>
                </a:solidFill>
                <a:latin typeface="Arial Nova" panose="020B0504020202020204" pitchFamily="34" charset="0"/>
              </a:rPr>
              <a:t>la croix </a:t>
            </a:r>
            <a:r>
              <a:rPr lang="fr-FR" b="1" dirty="0">
                <a:latin typeface="Arial Nova" panose="020B0504020202020204" pitchFamily="34" charset="0"/>
              </a:rPr>
              <a:t>que lui montre l'ange, la Parole de Dieu, cela brise son cœur maintenant désolé. Il est ému par un regret et une tristesse profonds et sincères face à ses nombreux péchés. Lorsqu’il voit le grand amour de Dieu exprimé en Jésus-Christ, cet amour fait fondre son cœur. Il commence à comprendre que Jésus-Christ, le Fils de Dieu, est venu pour enlever ses nombreux péchés.</a:t>
            </a:r>
          </a:p>
          <a:p>
            <a:pPr algn="ctr"/>
            <a:r>
              <a:rPr lang="fr-FR" b="1" dirty="0">
                <a:solidFill>
                  <a:srgbClr val="FF0000"/>
                </a:solidFill>
                <a:latin typeface="Arial Nova" panose="020B0504020202020204" pitchFamily="34" charset="0"/>
              </a:rPr>
              <a:t>Jésus était prêt à mourir à sa place sur la croix.</a:t>
            </a:r>
          </a:p>
          <a:p>
            <a:pPr algn="ctr"/>
            <a:endParaRPr lang="fr-FR" b="1" dirty="0">
              <a:solidFill>
                <a:srgbClr val="FF0000"/>
              </a:solidFill>
              <a:latin typeface="Arial Nova" panose="020B0504020202020204" pitchFamily="34" charset="0"/>
            </a:endParaRPr>
          </a:p>
          <a:p>
            <a:pPr algn="ctr"/>
            <a:r>
              <a:rPr lang="fr-FR" b="1" dirty="0">
                <a:latin typeface="Arial Nova" panose="020B0504020202020204" pitchFamily="34" charset="0"/>
              </a:rPr>
              <a:t>Crée en moi un cœur pur, ô Dieu,</a:t>
            </a:r>
          </a:p>
          <a:p>
            <a:pPr algn="ctr"/>
            <a:r>
              <a:rPr lang="fr-FR" b="1" dirty="0">
                <a:latin typeface="Arial Nova" panose="020B0504020202020204" pitchFamily="34" charset="0"/>
              </a:rPr>
              <a:t>et mets en moi un esprit nouveau et loyal.</a:t>
            </a:r>
          </a:p>
          <a:p>
            <a:pPr algn="ctr"/>
            <a:r>
              <a:rPr lang="fr-FR" b="1" dirty="0">
                <a:latin typeface="Arial Nova" panose="020B0504020202020204" pitchFamily="34" charset="0"/>
              </a:rPr>
              <a:t>(Psaume 51 : 10)</a:t>
            </a:r>
          </a:p>
          <a:p>
            <a:pPr algn="ctr"/>
            <a:endParaRPr lang="fr-FR" b="1" dirty="0">
              <a:latin typeface="Arial Nova" panose="020B0504020202020204" pitchFamily="34" charset="0"/>
            </a:endParaRPr>
          </a:p>
          <a:p>
            <a:pPr algn="ctr"/>
            <a:r>
              <a:rPr lang="fr-FR" b="1" dirty="0">
                <a:latin typeface="Arial Nova" panose="020B0504020202020204" pitchFamily="34" charset="0"/>
              </a:rPr>
              <a:t>Encore une fois, la Parole de Dieu dit :  J’aime ceux qui sont humbles et repentants, qui me craignent et m’obéissent.</a:t>
            </a:r>
          </a:p>
          <a:p>
            <a:pPr algn="ctr"/>
            <a:r>
              <a:rPr lang="fr-FR" b="1" dirty="0">
                <a:latin typeface="Arial Nova" panose="020B0504020202020204" pitchFamily="34" charset="0"/>
              </a:rPr>
              <a:t>(Ésaïe 66 : 2)</a:t>
            </a:r>
            <a:endParaRPr lang="en-US" dirty="0"/>
          </a:p>
        </p:txBody>
      </p:sp>
      <p:pic>
        <p:nvPicPr>
          <p:cNvPr id="7" name="FT SLIDE 10">
            <a:hlinkClick r:id="" action="ppaction://media"/>
            <a:extLst>
              <a:ext uri="{FF2B5EF4-FFF2-40B4-BE49-F238E27FC236}">
                <a16:creationId xmlns:a16="http://schemas.microsoft.com/office/drawing/2014/main" id="{635947FF-0C42-5104-9B1C-812F83A34CE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32454" y="5622020"/>
            <a:ext cx="487363" cy="487363"/>
          </a:xfrm>
          <a:prstGeom prst="rect">
            <a:avLst/>
          </a:prstGeom>
        </p:spPr>
      </p:pic>
    </p:spTree>
    <p:extLst>
      <p:ext uri="{BB962C8B-B14F-4D97-AF65-F5344CB8AC3E}">
        <p14:creationId xmlns:p14="http://schemas.microsoft.com/office/powerpoint/2010/main" val="281154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200"/>
                                  </p:stCondLst>
                                  <p:childTnLst>
                                    <p:set>
                                      <p:cBhvr>
                                        <p:cTn id="6" dur="1" fill="hold">
                                          <p:stCondLst>
                                            <p:cond delay="0"/>
                                          </p:stCondLst>
                                        </p:cTn>
                                        <p:tgtEl>
                                          <p:spTgt spid="5"/>
                                        </p:tgtEl>
                                        <p:attrNameLst>
                                          <p:attrName>style.visibility</p:attrName>
                                        </p:attrNameLst>
                                      </p:cBhvr>
                                      <p:to>
                                        <p:strVal val="visible"/>
                                      </p:to>
                                    </p:set>
                                    <p:anim calcmode="lin" valueType="num">
                                      <p:cBhvr>
                                        <p:cTn id="7" dur="1800" fill="hold"/>
                                        <p:tgtEl>
                                          <p:spTgt spid="5"/>
                                        </p:tgtEl>
                                        <p:attrNameLst>
                                          <p:attrName>ppt_w</p:attrName>
                                        </p:attrNameLst>
                                      </p:cBhvr>
                                      <p:tavLst>
                                        <p:tav tm="0">
                                          <p:val>
                                            <p:fltVal val="0"/>
                                          </p:val>
                                        </p:tav>
                                        <p:tav tm="100000">
                                          <p:val>
                                            <p:strVal val="#ppt_w"/>
                                          </p:val>
                                        </p:tav>
                                      </p:tavLst>
                                    </p:anim>
                                    <p:anim calcmode="lin" valueType="num">
                                      <p:cBhvr>
                                        <p:cTn id="8" dur="1800" fill="hold"/>
                                        <p:tgtEl>
                                          <p:spTgt spid="5"/>
                                        </p:tgtEl>
                                        <p:attrNameLst>
                                          <p:attrName>ppt_h</p:attrName>
                                        </p:attrNameLst>
                                      </p:cBhvr>
                                      <p:tavLst>
                                        <p:tav tm="0">
                                          <p:val>
                                            <p:fltVal val="0"/>
                                          </p:val>
                                        </p:tav>
                                        <p:tav tm="100000">
                                          <p:val>
                                            <p:strVal val="#ppt_h"/>
                                          </p:val>
                                        </p:tav>
                                      </p:tavLst>
                                    </p:anim>
                                    <p:animEffect transition="in" filter="fade">
                                      <p:cBhvr>
                                        <p:cTn id="9" dur="18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4684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7"/>
                </p:tgtEl>
              </p:cMediaNode>
            </p:audio>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009665-A8DB-4D63-A829-4ADEED35DE87}"/>
              </a:ext>
            </a:extLst>
          </p:cNvPr>
          <p:cNvSpPr txBox="1"/>
          <p:nvPr/>
        </p:nvSpPr>
        <p:spPr>
          <a:xfrm>
            <a:off x="5804918" y="950585"/>
            <a:ext cx="5924811" cy="4757841"/>
          </a:xfrm>
          <a:prstGeom prst="rect">
            <a:avLst/>
          </a:prstGeom>
          <a:noFill/>
        </p:spPr>
        <p:txBody>
          <a:bodyPr wrap="square" rtlCol="0">
            <a:spAutoFit/>
          </a:bodyPr>
          <a:lstStyle/>
          <a:p>
            <a:pPr marL="285750" indent="-285750" algn="ctr">
              <a:lnSpc>
                <a:spcPct val="107000"/>
              </a:lnSpc>
              <a:spcAft>
                <a:spcPts val="800"/>
              </a:spcAft>
              <a:buFont typeface="Arial" panose="020B0604020202020204" pitchFamily="34" charset="0"/>
              <a:buChar char="•"/>
            </a:pPr>
            <a:r>
              <a:rPr lang="fr-FR" sz="1800" b="1" dirty="0">
                <a:effectLst/>
                <a:latin typeface="Arial Nova" panose="020B0504020202020204" pitchFamily="34" charset="0"/>
                <a:ea typeface="Calibri" panose="020F0502020204030204" pitchFamily="34" charset="0"/>
                <a:cs typeface="Arial" panose="020B0604020202020204" pitchFamily="34" charset="0"/>
              </a:rPr>
              <a:t>CHOISIR LA ROUTE</a:t>
            </a:r>
          </a:p>
          <a:p>
            <a:pPr marL="285750" indent="-285750" algn="ctr">
              <a:lnSpc>
                <a:spcPct val="107000"/>
              </a:lnSpc>
              <a:spcAft>
                <a:spcPts val="800"/>
              </a:spcAft>
              <a:buFont typeface="Arial" panose="020B0604020202020204" pitchFamily="34" charset="0"/>
              <a:buChar char="•"/>
            </a:pPr>
            <a:r>
              <a:rPr lang="fr-FR" sz="1800" b="1" dirty="0">
                <a:effectLst/>
                <a:latin typeface="Arial Nova" panose="020B0504020202020204" pitchFamily="34" charset="0"/>
                <a:ea typeface="Calibri" panose="020F0502020204030204" pitchFamily="34" charset="0"/>
                <a:cs typeface="Arial" panose="020B0604020202020204" pitchFamily="34" charset="0"/>
              </a:rPr>
              <a:t>NOTRE GUIDE</a:t>
            </a:r>
          </a:p>
          <a:p>
            <a:pPr marL="285750" indent="-285750" algn="ctr">
              <a:lnSpc>
                <a:spcPct val="107000"/>
              </a:lnSpc>
              <a:spcAft>
                <a:spcPts val="800"/>
              </a:spcAft>
              <a:buFont typeface="Arial" panose="020B0604020202020204" pitchFamily="34" charset="0"/>
              <a:buChar char="•"/>
            </a:pPr>
            <a:r>
              <a:rPr lang="fr-FR" sz="1800" b="1" dirty="0">
                <a:effectLst/>
                <a:latin typeface="Arial Nova" panose="020B0504020202020204" pitchFamily="34" charset="0"/>
                <a:ea typeface="Calibri" panose="020F0502020204030204" pitchFamily="34" charset="0"/>
                <a:cs typeface="Arial" panose="020B0604020202020204" pitchFamily="34" charset="0"/>
              </a:rPr>
              <a:t>LA LARGE ROUTE</a:t>
            </a:r>
          </a:p>
          <a:p>
            <a:pPr marL="285750" indent="-285750" algn="ctr">
              <a:lnSpc>
                <a:spcPct val="107000"/>
              </a:lnSpc>
              <a:spcAft>
                <a:spcPts val="800"/>
              </a:spcAft>
              <a:buFont typeface="Arial" panose="020B0604020202020204" pitchFamily="34" charset="0"/>
              <a:buChar char="•"/>
            </a:pPr>
            <a:r>
              <a:rPr lang="fr-FR" sz="1800" b="1" dirty="0">
                <a:effectLst/>
                <a:latin typeface="Arial Nova" panose="020B0504020202020204" pitchFamily="34" charset="0"/>
                <a:ea typeface="Calibri" panose="020F0502020204030204" pitchFamily="34" charset="0"/>
                <a:cs typeface="Arial" panose="020B0604020202020204" pitchFamily="34" charset="0"/>
              </a:rPr>
              <a:t>LES CHARGES</a:t>
            </a:r>
          </a:p>
          <a:p>
            <a:pPr marL="285750" indent="-285750" algn="ctr">
              <a:lnSpc>
                <a:spcPct val="107000"/>
              </a:lnSpc>
              <a:spcAft>
                <a:spcPts val="800"/>
              </a:spcAft>
              <a:buFont typeface="Arial" panose="020B0604020202020204" pitchFamily="34" charset="0"/>
              <a:buChar char="•"/>
            </a:pPr>
            <a:r>
              <a:rPr lang="fr-FR" sz="1800" b="1" dirty="0">
                <a:effectLst/>
                <a:latin typeface="Arial Nova" panose="020B0504020202020204" pitchFamily="34" charset="0"/>
                <a:ea typeface="Calibri" panose="020F0502020204030204" pitchFamily="34" charset="0"/>
                <a:cs typeface="Arial" panose="020B0604020202020204" pitchFamily="34" charset="0"/>
              </a:rPr>
              <a:t>L'ÉCLAIR</a:t>
            </a:r>
          </a:p>
          <a:p>
            <a:pPr marL="285750" indent="-285750" algn="ctr">
              <a:lnSpc>
                <a:spcPct val="107000"/>
              </a:lnSpc>
              <a:spcAft>
                <a:spcPts val="800"/>
              </a:spcAft>
              <a:buFont typeface="Arial" panose="020B0604020202020204" pitchFamily="34" charset="0"/>
              <a:buChar char="•"/>
            </a:pPr>
            <a:r>
              <a:rPr lang="fr-FR" sz="1800" b="1" dirty="0">
                <a:effectLst/>
                <a:latin typeface="Arial Nova" panose="020B0504020202020204" pitchFamily="34" charset="0"/>
                <a:ea typeface="Calibri" panose="020F0502020204030204" pitchFamily="34" charset="0"/>
                <a:cs typeface="Arial" panose="020B0604020202020204" pitchFamily="34" charset="0"/>
              </a:rPr>
              <a:t>LE FEU</a:t>
            </a:r>
          </a:p>
          <a:p>
            <a:pPr marL="285750" indent="-285750" algn="ctr">
              <a:lnSpc>
                <a:spcPct val="107000"/>
              </a:lnSpc>
              <a:spcAft>
                <a:spcPts val="800"/>
              </a:spcAft>
              <a:buFont typeface="Arial" panose="020B0604020202020204" pitchFamily="34" charset="0"/>
              <a:buChar char="•"/>
            </a:pPr>
            <a:r>
              <a:rPr lang="fr-FR" sz="1800" b="1" dirty="0">
                <a:effectLst/>
                <a:latin typeface="Arial Nova" panose="020B0504020202020204" pitchFamily="34" charset="0"/>
                <a:ea typeface="Calibri" panose="020F0502020204030204" pitchFamily="34" charset="0"/>
                <a:cs typeface="Arial" panose="020B0604020202020204" pitchFamily="34" charset="0"/>
              </a:rPr>
              <a:t>LE MODE DE VIE – LE SAUVEUR</a:t>
            </a:r>
          </a:p>
          <a:p>
            <a:pPr marL="285750" indent="-285750" algn="ctr">
              <a:lnSpc>
                <a:spcPct val="107000"/>
              </a:lnSpc>
              <a:spcAft>
                <a:spcPts val="800"/>
              </a:spcAft>
              <a:buFont typeface="Arial" panose="020B0604020202020204" pitchFamily="34" charset="0"/>
              <a:buChar char="•"/>
            </a:pPr>
            <a:r>
              <a:rPr lang="fr-FR" sz="1800" b="1" dirty="0">
                <a:effectLst/>
                <a:latin typeface="Arial Nova" panose="020B0504020202020204" pitchFamily="34" charset="0"/>
                <a:ea typeface="Calibri" panose="020F0502020204030204" pitchFamily="34" charset="0"/>
                <a:cs typeface="Arial" panose="020B0604020202020204" pitchFamily="34" charset="0"/>
              </a:rPr>
              <a:t>SA RÉSURRECTION</a:t>
            </a:r>
          </a:p>
          <a:p>
            <a:pPr marL="285750" indent="-285750" algn="ctr">
              <a:lnSpc>
                <a:spcPct val="107000"/>
              </a:lnSpc>
              <a:spcAft>
                <a:spcPts val="800"/>
              </a:spcAft>
              <a:buFont typeface="Arial" panose="020B0604020202020204" pitchFamily="34" charset="0"/>
              <a:buChar char="•"/>
            </a:pPr>
            <a:r>
              <a:rPr lang="fr-FR" sz="1800" b="1" dirty="0">
                <a:effectLst/>
                <a:latin typeface="Arial Nova" panose="020B0504020202020204" pitchFamily="34" charset="0"/>
                <a:ea typeface="Calibri" panose="020F0502020204030204" pitchFamily="34" charset="0"/>
                <a:cs typeface="Arial" panose="020B0604020202020204" pitchFamily="34" charset="0"/>
              </a:rPr>
              <a:t>PARADIS</a:t>
            </a:r>
          </a:p>
          <a:p>
            <a:pPr marL="285750" indent="-285750" algn="ctr">
              <a:lnSpc>
                <a:spcPct val="107000"/>
              </a:lnSpc>
              <a:spcAft>
                <a:spcPts val="800"/>
              </a:spcAft>
              <a:buFont typeface="Arial" panose="020B0604020202020204" pitchFamily="34" charset="0"/>
              <a:buChar char="•"/>
            </a:pPr>
            <a:r>
              <a:rPr lang="fr-FR" sz="1800" b="1" dirty="0">
                <a:effectLst/>
                <a:latin typeface="Arial Nova" panose="020B0504020202020204" pitchFamily="34" charset="0"/>
                <a:ea typeface="Calibri" panose="020F0502020204030204" pitchFamily="34" charset="0"/>
                <a:cs typeface="Arial" panose="020B0604020202020204" pitchFamily="34" charset="0"/>
              </a:rPr>
              <a:t>COMMENT POUVONS-NOUS COMMENCER SUR LE CHEMIN DU PARADIS</a:t>
            </a:r>
          </a:p>
          <a:p>
            <a:pPr marL="285750" indent="-285750" algn="ctr">
              <a:lnSpc>
                <a:spcPct val="107000"/>
              </a:lnSpc>
              <a:spcAft>
                <a:spcPts val="800"/>
              </a:spcAft>
              <a:buFont typeface="Arial" panose="020B0604020202020204" pitchFamily="34" charset="0"/>
              <a:buChar char="•"/>
            </a:pPr>
            <a:r>
              <a:rPr lang="fr-FR" sz="1800" b="1" dirty="0">
                <a:effectLst/>
                <a:latin typeface="Arial Nova" panose="020B0504020202020204" pitchFamily="34" charset="0"/>
                <a:ea typeface="Calibri" panose="020F0502020204030204" pitchFamily="34" charset="0"/>
                <a:cs typeface="Arial" panose="020B0604020202020204" pitchFamily="34" charset="0"/>
              </a:rPr>
              <a:t>COMMENT VIVRE LE NOUVEAU LIVE</a:t>
            </a:r>
            <a:endParaRPr lang="en-ZA" b="1" dirty="0">
              <a:latin typeface="Arial Nova" panose="020B0504020202020204" pitchFamily="34" charset="0"/>
            </a:endParaRPr>
          </a:p>
        </p:txBody>
      </p:sp>
      <p:sp>
        <p:nvSpPr>
          <p:cNvPr id="5" name="TextBox 4">
            <a:extLst>
              <a:ext uri="{FF2B5EF4-FFF2-40B4-BE49-F238E27FC236}">
                <a16:creationId xmlns:a16="http://schemas.microsoft.com/office/drawing/2014/main" id="{A045CC6E-C67C-4C7B-A407-D1ECC8E9D9E5}"/>
              </a:ext>
            </a:extLst>
          </p:cNvPr>
          <p:cNvSpPr txBox="1"/>
          <p:nvPr/>
        </p:nvSpPr>
        <p:spPr>
          <a:xfrm>
            <a:off x="6350696" y="288099"/>
            <a:ext cx="4833256" cy="538609"/>
          </a:xfrm>
          <a:prstGeom prst="rect">
            <a:avLst/>
          </a:prstGeom>
          <a:noFill/>
        </p:spPr>
        <p:txBody>
          <a:bodyPr wrap="square" rtlCol="0">
            <a:spAutoFit/>
          </a:bodyPr>
          <a:lstStyle/>
          <a:p>
            <a:pPr algn="ctr"/>
            <a:r>
              <a:rPr lang="en-US" b="1" dirty="0">
                <a:solidFill>
                  <a:srgbClr val="FF33CC"/>
                </a:solidFill>
                <a:latin typeface="Arial Nova" panose="020B0504020202020204" pitchFamily="34" charset="0"/>
              </a:rPr>
              <a:t>LES DEUX ROUTES</a:t>
            </a:r>
          </a:p>
          <a:p>
            <a:pPr algn="ctr"/>
            <a:r>
              <a:rPr lang="en-US" sz="1100" b="1" dirty="0">
                <a:latin typeface="Arial Nova" panose="020B0504020202020204" pitchFamily="34" charset="0"/>
              </a:rPr>
              <a:t>ALL NATIONS GOSPEL PUBLISHERS</a:t>
            </a:r>
            <a:endParaRPr lang="en-ZA" sz="1100" b="1" dirty="0">
              <a:latin typeface="Arial Nova" panose="020B0504020202020204" pitchFamily="34" charset="0"/>
            </a:endParaRPr>
          </a:p>
        </p:txBody>
      </p:sp>
      <p:sp>
        <p:nvSpPr>
          <p:cNvPr id="6" name="TextBox 5">
            <a:extLst>
              <a:ext uri="{FF2B5EF4-FFF2-40B4-BE49-F238E27FC236}">
                <a16:creationId xmlns:a16="http://schemas.microsoft.com/office/drawing/2014/main" id="{ED6A3B94-C613-4D39-A2B4-CCAD4F20552D}"/>
              </a:ext>
            </a:extLst>
          </p:cNvPr>
          <p:cNvSpPr txBox="1"/>
          <p:nvPr/>
        </p:nvSpPr>
        <p:spPr>
          <a:xfrm>
            <a:off x="7910404" y="6108236"/>
            <a:ext cx="2987040" cy="461665"/>
          </a:xfrm>
          <a:prstGeom prst="rect">
            <a:avLst/>
          </a:prstGeom>
          <a:noFill/>
        </p:spPr>
        <p:txBody>
          <a:bodyPr wrap="square" rtlCol="0">
            <a:spAutoFit/>
          </a:bodyPr>
          <a:lstStyle/>
          <a:p>
            <a:r>
              <a:rPr lang="en-ZA" sz="2400" u="sng">
                <a:solidFill>
                  <a:srgbClr val="0070C0"/>
                </a:solidFill>
              </a:rPr>
              <a:t>www.angp-hb.co.za</a:t>
            </a:r>
          </a:p>
        </p:txBody>
      </p:sp>
      <p:sp>
        <p:nvSpPr>
          <p:cNvPr id="7" name="TextBox 6">
            <a:extLst>
              <a:ext uri="{FF2B5EF4-FFF2-40B4-BE49-F238E27FC236}">
                <a16:creationId xmlns:a16="http://schemas.microsoft.com/office/drawing/2014/main" id="{FBCFB074-CECB-474E-836B-4F0B101C0CAC}"/>
              </a:ext>
            </a:extLst>
          </p:cNvPr>
          <p:cNvSpPr txBox="1"/>
          <p:nvPr/>
        </p:nvSpPr>
        <p:spPr>
          <a:xfrm>
            <a:off x="6742004" y="5815082"/>
            <a:ext cx="5323840" cy="461665"/>
          </a:xfrm>
          <a:prstGeom prst="rect">
            <a:avLst/>
          </a:prstGeom>
          <a:noFill/>
        </p:spPr>
        <p:txBody>
          <a:bodyPr wrap="square" rtlCol="0">
            <a:spAutoFit/>
          </a:bodyPr>
          <a:lstStyle/>
          <a:p>
            <a:r>
              <a:rPr lang="en-ZA" sz="2400" b="1"/>
              <a:t>ALL NATIONS GOSPEL PUBLISHERS</a:t>
            </a:r>
          </a:p>
        </p:txBody>
      </p:sp>
      <p:pic>
        <p:nvPicPr>
          <p:cNvPr id="3" name="Picture 2">
            <a:extLst>
              <a:ext uri="{FF2B5EF4-FFF2-40B4-BE49-F238E27FC236}">
                <a16:creationId xmlns:a16="http://schemas.microsoft.com/office/drawing/2014/main" id="{D0CEAD92-B9CD-F727-1051-AC0A65035689}"/>
              </a:ext>
            </a:extLst>
          </p:cNvPr>
          <p:cNvPicPr>
            <a:picLocks noChangeAspect="1"/>
          </p:cNvPicPr>
          <p:nvPr/>
        </p:nvPicPr>
        <p:blipFill>
          <a:blip r:embed="rId2"/>
          <a:stretch>
            <a:fillRect/>
          </a:stretch>
        </p:blipFill>
        <p:spPr>
          <a:xfrm>
            <a:off x="781944" y="143163"/>
            <a:ext cx="4400352" cy="6571673"/>
          </a:xfrm>
          <a:prstGeom prst="rect">
            <a:avLst/>
          </a:prstGeom>
          <a:effectLst>
            <a:outerShdw blurRad="50800" dist="38100" dir="2700000" algn="tl" rotWithShape="0">
              <a:prstClr val="black">
                <a:alpha val="40000"/>
              </a:prstClr>
            </a:outerShdw>
            <a:softEdge rad="50800"/>
          </a:effectLst>
        </p:spPr>
      </p:pic>
    </p:spTree>
    <p:extLst>
      <p:ext uri="{BB962C8B-B14F-4D97-AF65-F5344CB8AC3E}">
        <p14:creationId xmlns:p14="http://schemas.microsoft.com/office/powerpoint/2010/main" val="1692445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tanding next to a sign&#10;&#10;Description automatically generated with medium confidence">
            <a:extLst>
              <a:ext uri="{FF2B5EF4-FFF2-40B4-BE49-F238E27FC236}">
                <a16:creationId xmlns:a16="http://schemas.microsoft.com/office/drawing/2014/main" id="{803D0DB7-00C8-4272-A52D-22E5306AFD2A}"/>
              </a:ext>
            </a:extLst>
          </p:cNvPr>
          <p:cNvPicPr>
            <a:picLocks noChangeAspect="1"/>
          </p:cNvPicPr>
          <p:nvPr/>
        </p:nvPicPr>
        <p:blipFill>
          <a:blip r:embed="rId4">
            <a:alphaModFix amt="8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D1E6DD5-3087-4EAD-A641-A3F6AFA4E44A}"/>
              </a:ext>
            </a:extLst>
          </p:cNvPr>
          <p:cNvSpPr txBox="1"/>
          <p:nvPr/>
        </p:nvSpPr>
        <p:spPr>
          <a:xfrm>
            <a:off x="783771" y="232228"/>
            <a:ext cx="10624457" cy="6247864"/>
          </a:xfrm>
          <a:prstGeom prst="rect">
            <a:avLst/>
          </a:prstGeom>
          <a:noFill/>
        </p:spPr>
        <p:txBody>
          <a:bodyPr wrap="square" rtlCol="0">
            <a:spAutoFit/>
          </a:bodyPr>
          <a:lstStyle/>
          <a:p>
            <a:pPr algn="ctr"/>
            <a:r>
              <a:rPr lang="fr-FR" sz="2000" b="1" dirty="0">
                <a:solidFill>
                  <a:srgbClr val="FF0000"/>
                </a:solidFill>
                <a:latin typeface="Arial Nova" panose="020B0504020202020204" pitchFamily="34" charset="0"/>
              </a:rPr>
              <a:t>COMMENT POUVONS-NOUS COMMENCER SUR  LE CHEMIN DU PARADIS</a:t>
            </a:r>
          </a:p>
          <a:p>
            <a:pPr algn="ctr"/>
            <a:endParaRPr lang="en-US" sz="2000" dirty="0">
              <a:latin typeface="Arial Nova" panose="020B0504020202020204" pitchFamily="34" charset="0"/>
            </a:endParaRPr>
          </a:p>
          <a:p>
            <a:pPr marL="342900" indent="-342900" algn="just">
              <a:buAutoNum type="arabicPeriod"/>
            </a:pPr>
            <a:r>
              <a:rPr lang="fr-FR" b="1" dirty="0">
                <a:latin typeface="Arial Nova" panose="020B0504020202020204" pitchFamily="34" charset="0"/>
              </a:rPr>
              <a:t>Détournez-vous de vos péchés et croyez à la Bonne Nouvelle.  (Marc 1:15).</a:t>
            </a:r>
          </a:p>
          <a:p>
            <a:pPr marL="342900" indent="-342900" algn="just">
              <a:buAutoNum type="arabicPeriod"/>
            </a:pPr>
            <a:endParaRPr lang="fr-FR" dirty="0">
              <a:latin typeface="Arial Nova" panose="020B0504020202020204" pitchFamily="34" charset="0"/>
            </a:endParaRPr>
          </a:p>
          <a:p>
            <a:pPr marL="342900" indent="-342900" algn="just">
              <a:buAutoNum type="arabicPeriod"/>
            </a:pPr>
            <a:r>
              <a:rPr lang="fr-FR" b="1" dirty="0">
                <a:latin typeface="Arial Nova" panose="020B0504020202020204" pitchFamily="34" charset="0"/>
              </a:rPr>
              <a:t>Venez au Seigneur Jésus-Christ</a:t>
            </a:r>
            <a:r>
              <a:rPr lang="fr-FR" dirty="0">
                <a:latin typeface="Arial Nova" panose="020B0504020202020204" pitchFamily="34" charset="0"/>
              </a:rPr>
              <a:t>, dans la prière, tel que vous êtes avec votre fardeau de péché, et demandez-lui de vous pardonner. Il dit : Je ne refuserai jamais quiconque vient à moi. (Jean 6 :37). Venez à moi, vous tous qui êtes fatigués de porter de lourdes charges, et je vous donnerai du repos. (Matt. 11:28).</a:t>
            </a:r>
          </a:p>
          <a:p>
            <a:pPr marL="342900" indent="-342900" algn="just">
              <a:buAutoNum type="arabicPeriod"/>
            </a:pPr>
            <a:endParaRPr lang="fr-FR" dirty="0">
              <a:latin typeface="Arial Nova" panose="020B0504020202020204" pitchFamily="34" charset="0"/>
            </a:endParaRPr>
          </a:p>
          <a:p>
            <a:pPr marL="342900" indent="-342900" algn="just">
              <a:buAutoNum type="arabicPeriod"/>
            </a:pPr>
            <a:r>
              <a:rPr lang="fr-FR" b="1" dirty="0">
                <a:latin typeface="Arial Nova" panose="020B0504020202020204" pitchFamily="34" charset="0"/>
              </a:rPr>
              <a:t>Croyez en Christ seul pour votre délivrance du péché</a:t>
            </a:r>
            <a:r>
              <a:rPr lang="fr-FR" dirty="0">
                <a:latin typeface="Arial Nova" panose="020B0504020202020204" pitchFamily="34" charset="0"/>
              </a:rPr>
              <a:t>. </a:t>
            </a:r>
            <a:r>
              <a:rPr lang="fr-FR" b="1" dirty="0">
                <a:latin typeface="Arial Nova" panose="020B0504020202020204" pitchFamily="34" charset="0"/>
              </a:rPr>
              <a:t>Le sang de Jésus, son Fils, nous purifie de tout péché. (1 Jean 1:7).</a:t>
            </a:r>
          </a:p>
          <a:p>
            <a:pPr marL="342900" indent="-342900" algn="just">
              <a:buAutoNum type="arabicPeriod"/>
            </a:pPr>
            <a:endParaRPr lang="fr-FR" dirty="0">
              <a:latin typeface="Arial Nova" panose="020B0504020202020204" pitchFamily="34" charset="0"/>
            </a:endParaRPr>
          </a:p>
          <a:p>
            <a:pPr marL="342900" indent="-342900" algn="just">
              <a:buAutoNum type="arabicPeriod"/>
            </a:pPr>
            <a:r>
              <a:rPr lang="fr-FR" b="1" dirty="0">
                <a:latin typeface="Arial Nova" panose="020B0504020202020204" pitchFamily="34" charset="0"/>
              </a:rPr>
              <a:t>Il vous donnera une nouvelle vie... la vie éternelle</a:t>
            </a:r>
            <a:r>
              <a:rPr lang="fr-FR" dirty="0">
                <a:latin typeface="Arial Nova" panose="020B0504020202020204" pitchFamily="34" charset="0"/>
              </a:rPr>
              <a:t>. </a:t>
            </a:r>
            <a:r>
              <a:rPr lang="fr-FR" b="1" dirty="0">
                <a:latin typeface="Arial Nova" panose="020B0504020202020204" pitchFamily="34" charset="0"/>
              </a:rPr>
              <a:t>Le Christ a dit : Celui qui entend mes paroles et croit en Celui qui m'a envoyé a la vie éternelle.</a:t>
            </a:r>
            <a:r>
              <a:rPr lang="fr-FR" dirty="0">
                <a:latin typeface="Arial Nova" panose="020B0504020202020204" pitchFamily="34" charset="0"/>
              </a:rPr>
              <a:t> Il ne sera pas jugé, mais il est déjà passé de la mort à la vie. (Jean 5 :24). Quand quelqu'un est uni au Christ, il est un être nouveau ; l’ancien est parti, le nouveau est arrivé. (2 Cor. 5:17).</a:t>
            </a:r>
          </a:p>
          <a:p>
            <a:pPr marL="342900" indent="-342900" algn="just">
              <a:buAutoNum type="arabicPeriod"/>
            </a:pPr>
            <a:endParaRPr lang="fr-FR" dirty="0">
              <a:latin typeface="Arial Nova" panose="020B0504020202020204" pitchFamily="34" charset="0"/>
            </a:endParaRPr>
          </a:p>
          <a:p>
            <a:pPr marL="342900" indent="-342900" algn="just">
              <a:buAutoNum type="arabicPeriod"/>
            </a:pPr>
            <a:r>
              <a:rPr lang="fr-FR" b="1" dirty="0">
                <a:latin typeface="Arial Nova" panose="020B0504020202020204" pitchFamily="34" charset="0"/>
              </a:rPr>
              <a:t>Vous aurez la paix dans votre cœur</a:t>
            </a:r>
            <a:r>
              <a:rPr lang="fr-FR" dirty="0">
                <a:latin typeface="Arial Nova" panose="020B0504020202020204" pitchFamily="34" charset="0"/>
              </a:rPr>
              <a:t>.  Maintenant que nous avons été réconciliés avec Dieu par la foi, nous avons la paix avec Dieu par notre Seigneur Jésus-Christ.  (Rom. 5:1). Le témoignage est le suivant : Dieu nous a donné la vie éternelle, et cette vie a sa source en Son Fils. Celui qui a le Fils a cette vie ; celui qui n'a pas le Fils de Dieu n'a pas la vie. Je vous écris ceci afin que vous sachiez que vous avez la vie éternelle – vous qui croyez au Fils de Dieu.   (1 Jean 5 : 11-13).</a:t>
            </a:r>
            <a:endParaRPr lang="en-ZA" dirty="0">
              <a:latin typeface="Arial Nova" panose="020B0504020202020204" pitchFamily="34" charset="0"/>
            </a:endParaRPr>
          </a:p>
        </p:txBody>
      </p:sp>
      <p:pic>
        <p:nvPicPr>
          <p:cNvPr id="3" name="FT SLIDE 12">
            <a:hlinkClick r:id="" action="ppaction://media"/>
            <a:extLst>
              <a:ext uri="{FF2B5EF4-FFF2-40B4-BE49-F238E27FC236}">
                <a16:creationId xmlns:a16="http://schemas.microsoft.com/office/drawing/2014/main" id="{3B69787E-CD1C-B747-1B1A-832500E0E36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6432" y="6236410"/>
            <a:ext cx="487363" cy="487363"/>
          </a:xfrm>
          <a:prstGeom prst="rect">
            <a:avLst/>
          </a:prstGeom>
        </p:spPr>
      </p:pic>
    </p:spTree>
    <p:extLst>
      <p:ext uri="{BB962C8B-B14F-4D97-AF65-F5344CB8AC3E}">
        <p14:creationId xmlns:p14="http://schemas.microsoft.com/office/powerpoint/2010/main" val="422966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2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21" r="17874" b="21"/>
          <a:stretch/>
        </p:blipFill>
        <p:spPr bwMode="auto">
          <a:xfrm>
            <a:off x="3764060" y="640191"/>
            <a:ext cx="7938414"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83A8CABF-C9ED-43E4-B406-5A126649694B}"/>
              </a:ext>
            </a:extLst>
          </p:cNvPr>
          <p:cNvSpPr txBox="1">
            <a:spLocks noChangeArrowheads="1"/>
          </p:cNvSpPr>
          <p:nvPr/>
        </p:nvSpPr>
        <p:spPr bwMode="auto">
          <a:xfrm>
            <a:off x="3806482" y="96533"/>
            <a:ext cx="4471756"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err="1">
                <a:ln>
                  <a:noFill/>
                </a:ln>
                <a:solidFill>
                  <a:srgbClr val="000000"/>
                </a:solidFill>
                <a:effectLst/>
                <a:latin typeface="Cooper Black" panose="0208090404030B020404" pitchFamily="18" charset="0"/>
              </a:rPr>
              <a:t>MOURIR</a:t>
            </a:r>
            <a:r>
              <a:rPr kumimoji="0" lang="en-ZA" altLang="en-US" sz="2400" b="1" i="0" u="none" strike="noStrike" cap="none" normalizeH="0" baseline="0" dirty="0">
                <a:ln>
                  <a:noFill/>
                </a:ln>
                <a:solidFill>
                  <a:srgbClr val="000000"/>
                </a:solidFill>
                <a:effectLst/>
                <a:latin typeface="Cooper Black" panose="0208090404030B020404" pitchFamily="18" charset="0"/>
              </a:rPr>
              <a:t> AVEC LE CHRIST</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215053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a:blip r:embed="rId4">
            <a:lum bright="-10000"/>
            <a:alphaModFix amt="23000"/>
            <a:extLst>
              <a:ext uri="{28A0092B-C50C-407E-A947-70E740481C1C}">
                <a14:useLocalDpi xmlns:a14="http://schemas.microsoft.com/office/drawing/2010/main" val="0"/>
              </a:ext>
            </a:extLst>
          </a:blip>
          <a:srcRect t="21" b="21"/>
          <a:stretch>
            <a:fillRect/>
          </a:stretch>
        </p:blipFill>
        <p:spPr bwMode="auto">
          <a:xfrm>
            <a:off x="2027631"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83A8CABF-C9ED-43E4-B406-5A126649694B}"/>
              </a:ext>
            </a:extLst>
          </p:cNvPr>
          <p:cNvSpPr txBox="1">
            <a:spLocks noChangeArrowheads="1"/>
          </p:cNvSpPr>
          <p:nvPr/>
        </p:nvSpPr>
        <p:spPr bwMode="auto">
          <a:xfrm>
            <a:off x="3806481" y="96533"/>
            <a:ext cx="4442573"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err="1">
                <a:ln>
                  <a:noFill/>
                </a:ln>
                <a:solidFill>
                  <a:srgbClr val="000000"/>
                </a:solidFill>
                <a:effectLst/>
                <a:latin typeface="Cooper Black" panose="0208090404030B020404" pitchFamily="18" charset="0"/>
              </a:rPr>
              <a:t>MOURIR</a:t>
            </a:r>
            <a:r>
              <a:rPr kumimoji="0" lang="en-ZA" altLang="en-US" sz="2400" b="1" i="0" u="none" strike="noStrike" cap="none" normalizeH="0" baseline="0" dirty="0">
                <a:ln>
                  <a:noFill/>
                </a:ln>
                <a:solidFill>
                  <a:srgbClr val="000000"/>
                </a:solidFill>
                <a:effectLst/>
                <a:latin typeface="Cooper Black" panose="0208090404030B020404" pitchFamily="18" charset="0"/>
              </a:rPr>
              <a:t> AVEC LE CHRIST</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5FE2BA2D-752D-4064-9080-A7FF5EDCF473}"/>
              </a:ext>
            </a:extLst>
          </p:cNvPr>
          <p:cNvSpPr txBox="1"/>
          <p:nvPr/>
        </p:nvSpPr>
        <p:spPr>
          <a:xfrm>
            <a:off x="4698722" y="736433"/>
            <a:ext cx="6777413" cy="5184624"/>
          </a:xfrm>
          <a:prstGeom prst="rect">
            <a:avLst/>
          </a:prstGeom>
          <a:noFill/>
        </p:spPr>
        <p:txBody>
          <a:bodyPr wrap="square">
            <a:spAutoFit/>
          </a:bodyPr>
          <a:lstStyle/>
          <a:p>
            <a:pPr algn="ctr">
              <a:lnSpc>
                <a:spcPct val="125000"/>
              </a:lnSpc>
            </a:pPr>
            <a:r>
              <a:rPr lang="fr-FR" sz="1600" b="1" kern="1400" dirty="0">
                <a:solidFill>
                  <a:srgbClr val="333333"/>
                </a:solidFill>
                <a:latin typeface="Arial Nova" panose="020B0504020202020204" pitchFamily="34" charset="0"/>
              </a:rPr>
              <a:t>Cette image parle d'un chrétien qui a trouvé la paix parfaite et le salut éternel grâce à la mort de notre</a:t>
            </a:r>
          </a:p>
          <a:p>
            <a:pPr algn="ctr">
              <a:lnSpc>
                <a:spcPct val="125000"/>
              </a:lnSpc>
            </a:pPr>
            <a:r>
              <a:rPr lang="fr-FR" sz="1600" b="1" kern="1400" dirty="0">
                <a:solidFill>
                  <a:srgbClr val="333333"/>
                </a:solidFill>
                <a:latin typeface="Arial Nova" panose="020B0504020202020204" pitchFamily="34" charset="0"/>
              </a:rPr>
              <a:t>Seigneur et Sauveur, Jésus-Christ.</a:t>
            </a:r>
          </a:p>
          <a:p>
            <a:pPr algn="ctr">
              <a:lnSpc>
                <a:spcPct val="125000"/>
              </a:lnSpc>
            </a:pPr>
            <a:endParaRPr lang="fr-FR" sz="1600" b="1" kern="1400" dirty="0">
              <a:solidFill>
                <a:srgbClr val="333333"/>
              </a:solidFill>
              <a:latin typeface="Arial Nova" panose="020B0504020202020204" pitchFamily="34" charset="0"/>
            </a:endParaRPr>
          </a:p>
          <a:p>
            <a:pPr algn="ctr">
              <a:lnSpc>
                <a:spcPct val="125000"/>
              </a:lnSpc>
            </a:pPr>
            <a:r>
              <a:rPr lang="fr-FR" sz="1600" b="1" kern="1400" dirty="0">
                <a:solidFill>
                  <a:srgbClr val="333333"/>
                </a:solidFill>
                <a:latin typeface="Arial Nova" panose="020B0504020202020204" pitchFamily="34" charset="0"/>
              </a:rPr>
              <a:t>Cette personne ne se vante de rien d'autre que « seulement de la croix de notre Seigneur Jésus-Christ ; car par le moyen de sa croix, le monde est mort pour nous, et nous sommes morts pour le monde. (Galates 6 : 14). Jésus est mort sur la croix afin que nous puissions, nous aussi, « mourir au péché et vivre pour la justice ». </a:t>
            </a:r>
          </a:p>
          <a:p>
            <a:pPr algn="ctr">
              <a:lnSpc>
                <a:spcPct val="125000"/>
              </a:lnSpc>
            </a:pPr>
            <a:r>
              <a:rPr lang="fr-FR" sz="1600" b="1" kern="1400" dirty="0">
                <a:solidFill>
                  <a:srgbClr val="333333"/>
                </a:solidFill>
                <a:latin typeface="Arial Nova" panose="020B0504020202020204" pitchFamily="34" charset="0"/>
              </a:rPr>
              <a:t>(1 Pierre 2 : 24)</a:t>
            </a:r>
          </a:p>
          <a:p>
            <a:pPr algn="ctr">
              <a:lnSpc>
                <a:spcPct val="125000"/>
              </a:lnSpc>
            </a:pPr>
            <a:r>
              <a:rPr lang="fr-FR" sz="1000" b="1" kern="1400" dirty="0">
                <a:solidFill>
                  <a:srgbClr val="333333"/>
                </a:solidFill>
                <a:latin typeface="Arial Nova" panose="020B0504020202020204" pitchFamily="34" charset="0"/>
              </a:rPr>
              <a:t>Déclarez-vous ouvertement que vous avez donné votre cœur à Jésus-Christ, par ce que vous dites et faites ?</a:t>
            </a:r>
          </a:p>
          <a:p>
            <a:pPr algn="ctr">
              <a:lnSpc>
                <a:spcPct val="125000"/>
              </a:lnSpc>
            </a:pPr>
            <a:r>
              <a:rPr lang="fr-FR" sz="1600" b="1" kern="1400" dirty="0">
                <a:solidFill>
                  <a:srgbClr val="333333"/>
                </a:solidFill>
                <a:latin typeface="Arial Nova" panose="020B0504020202020204" pitchFamily="34" charset="0"/>
              </a:rPr>
              <a:t>Ou avez-vous honte de le faire savoir aux autres ?</a:t>
            </a:r>
          </a:p>
          <a:p>
            <a:pPr algn="ctr">
              <a:lnSpc>
                <a:spcPct val="125000"/>
              </a:lnSpc>
            </a:pPr>
            <a:r>
              <a:rPr lang="fr-FR" sz="1600" b="1" kern="1400" dirty="0">
                <a:solidFill>
                  <a:srgbClr val="333333"/>
                </a:solidFill>
                <a:latin typeface="Arial Nova" panose="020B0504020202020204" pitchFamily="34" charset="0"/>
              </a:rPr>
              <a:t>Jésus a dit : « Si quelqu'un déclare publiquement qu'il m'appartient, je ferai de même pour lui devant mon Père qui est aux cieux. Mais si quelqu'un me rejette publiquement,</a:t>
            </a:r>
          </a:p>
          <a:p>
            <a:pPr algn="ctr">
              <a:lnSpc>
                <a:spcPct val="125000"/>
              </a:lnSpc>
            </a:pPr>
            <a:r>
              <a:rPr lang="fr-FR" sz="1600" b="1" kern="1400" dirty="0">
                <a:solidFill>
                  <a:srgbClr val="333333"/>
                </a:solidFill>
                <a:latin typeface="Arial Nova" panose="020B0504020202020204" pitchFamily="34" charset="0"/>
              </a:rPr>
              <a:t>Je le rejetterai devant mon Père céleste.</a:t>
            </a:r>
          </a:p>
          <a:p>
            <a:pPr algn="ctr">
              <a:lnSpc>
                <a:spcPct val="125000"/>
              </a:lnSpc>
            </a:pPr>
            <a:r>
              <a:rPr lang="fr-FR" sz="1600" b="1" kern="1400" dirty="0">
                <a:solidFill>
                  <a:srgbClr val="333333"/>
                </a:solidFill>
                <a:latin typeface="Arial Nova" panose="020B0504020202020204" pitchFamily="34" charset="0"/>
              </a:rPr>
              <a:t>(Matthieu 10 : 32-33)</a:t>
            </a:r>
            <a:endParaRPr lang="en-US" sz="1600" kern="1400" dirty="0">
              <a:ln>
                <a:noFill/>
              </a:ln>
              <a:solidFill>
                <a:srgbClr val="000000"/>
              </a:solidFill>
              <a:effectLst/>
              <a:latin typeface="Calibri" panose="020F0502020204030204" pitchFamily="34" charset="0"/>
            </a:endParaRPr>
          </a:p>
        </p:txBody>
      </p:sp>
      <p:pic>
        <p:nvPicPr>
          <p:cNvPr id="6" name="FT SLIDE 14">
            <a:hlinkClick r:id="" action="ppaction://media"/>
            <a:extLst>
              <a:ext uri="{FF2B5EF4-FFF2-40B4-BE49-F238E27FC236}">
                <a16:creationId xmlns:a16="http://schemas.microsoft.com/office/drawing/2014/main" id="{32BDAAF8-4E09-0956-742F-2E89F894DBB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58258" y="5435281"/>
            <a:ext cx="487363" cy="487363"/>
          </a:xfrm>
          <a:prstGeom prst="rect">
            <a:avLst/>
          </a:prstGeom>
        </p:spPr>
      </p:pic>
    </p:spTree>
    <p:extLst>
      <p:ext uri="{BB962C8B-B14F-4D97-AF65-F5344CB8AC3E}">
        <p14:creationId xmlns:p14="http://schemas.microsoft.com/office/powerpoint/2010/main" val="1236342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5044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a:blip r:embed="rId4">
            <a:lum bright="-10000"/>
            <a:alphaModFix amt="11000"/>
            <a:extLst>
              <a:ext uri="{28A0092B-C50C-407E-A947-70E740481C1C}">
                <a14:useLocalDpi xmlns:a14="http://schemas.microsoft.com/office/drawing/2010/main" val="0"/>
              </a:ext>
            </a:extLst>
          </a:blip>
          <a:srcRect t="21" b="21"/>
          <a:stretch>
            <a:fillRect/>
          </a:stretch>
        </p:blipFill>
        <p:spPr bwMode="auto">
          <a:xfrm>
            <a:off x="2027631"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83A8CABF-C9ED-43E4-B406-5A126649694B}"/>
              </a:ext>
            </a:extLst>
          </p:cNvPr>
          <p:cNvSpPr txBox="1">
            <a:spLocks noChangeArrowheads="1"/>
          </p:cNvSpPr>
          <p:nvPr/>
        </p:nvSpPr>
        <p:spPr bwMode="auto">
          <a:xfrm>
            <a:off x="701797" y="96533"/>
            <a:ext cx="10992030"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a:ln>
                  <a:noFill/>
                </a:ln>
                <a:solidFill>
                  <a:srgbClr val="000000"/>
                </a:solidFill>
                <a:effectLst/>
                <a:latin typeface="Cooper Black" panose="0208090404030B020404" pitchFamily="18" charset="0"/>
              </a:rPr>
              <a:t>MOURIR AVEC LE CHRIST – </a:t>
            </a:r>
            <a:r>
              <a:rPr kumimoji="0" lang="fr-FR" altLang="en-US" sz="2000" b="1" i="0" u="none" strike="noStrike" cap="none" normalizeH="0" baseline="0" dirty="0">
                <a:ln>
                  <a:noFill/>
                </a:ln>
                <a:solidFill>
                  <a:srgbClr val="FF0000"/>
                </a:solidFill>
                <a:effectLst/>
                <a:latin typeface="Cooper Black" panose="0208090404030B020404" pitchFamily="18" charset="0"/>
              </a:rPr>
              <a:t>POURQUOI L’ÉGLISE EST-ELLE HORS DU </a:t>
            </a:r>
            <a:r>
              <a:rPr kumimoji="0" lang="fr-FR" altLang="en-US" sz="2000" b="1" i="0" u="none" strike="noStrike" cap="none" normalizeH="0" baseline="0" dirty="0" err="1">
                <a:ln>
                  <a:noFill/>
                </a:ln>
                <a:solidFill>
                  <a:srgbClr val="FF0000"/>
                </a:solidFill>
                <a:effectLst/>
                <a:latin typeface="Cooper Black" panose="0208090404030B020404" pitchFamily="18" charset="0"/>
              </a:rPr>
              <a:t>COEUR</a:t>
            </a:r>
            <a:r>
              <a:rPr kumimoji="0" lang="fr-FR" altLang="en-US" sz="2000" b="1" i="0" u="none" strike="noStrike" cap="none" normalizeH="0" baseline="0" dirty="0">
                <a:ln>
                  <a:noFill/>
                </a:ln>
                <a:solidFill>
                  <a:srgbClr val="FF0000"/>
                </a:solidFill>
                <a:effectLst/>
                <a:latin typeface="Cooper Black" panose="0208090404030B020404" pitchFamily="18" charset="0"/>
              </a:rPr>
              <a:t> ?</a:t>
            </a:r>
            <a:endParaRPr kumimoji="0" lang="en-US" altLang="en-US" sz="2000" b="0" i="0" u="none" strike="noStrike" cap="none" normalizeH="0" baseline="0" dirty="0">
              <a:ln>
                <a:noFill/>
              </a:ln>
              <a:solidFill>
                <a:srgbClr val="FF0000"/>
              </a:solidFill>
              <a:effectLst/>
              <a:latin typeface="Arial" panose="020B0604020202020204" pitchFamily="34" charset="0"/>
            </a:endParaRPr>
          </a:p>
        </p:txBody>
      </p:sp>
      <p:sp>
        <p:nvSpPr>
          <p:cNvPr id="8" name="TextBox 7">
            <a:extLst>
              <a:ext uri="{FF2B5EF4-FFF2-40B4-BE49-F238E27FC236}">
                <a16:creationId xmlns:a16="http://schemas.microsoft.com/office/drawing/2014/main" id="{5FE2BA2D-752D-4064-9080-A7FF5EDCF473}"/>
              </a:ext>
            </a:extLst>
          </p:cNvPr>
          <p:cNvSpPr txBox="1"/>
          <p:nvPr/>
        </p:nvSpPr>
        <p:spPr>
          <a:xfrm>
            <a:off x="4712790" y="781809"/>
            <a:ext cx="6777413" cy="5360314"/>
          </a:xfrm>
          <a:prstGeom prst="rect">
            <a:avLst/>
          </a:prstGeom>
          <a:noFill/>
        </p:spPr>
        <p:txBody>
          <a:bodyPr wrap="square">
            <a:spAutoFit/>
          </a:bodyPr>
          <a:lstStyle/>
          <a:p>
            <a:pPr algn="ctr">
              <a:lnSpc>
                <a:spcPct val="115000"/>
              </a:lnSpc>
            </a:pPr>
            <a:r>
              <a:rPr lang="fr-FR" b="1" dirty="0">
                <a:solidFill>
                  <a:srgbClr val="333333"/>
                </a:solidFill>
                <a:latin typeface="Arial Nova" panose="020B0504020202020204" pitchFamily="34" charset="0"/>
                <a:ea typeface="Times New Roman" panose="02020603050405020304" pitchFamily="18" charset="0"/>
              </a:rPr>
              <a:t>Il y a beaucoup de soi-disant chrétiens qui prient, partagent le sacrement de la sainte communion, chantent les chants de Dieu et pourtant, par leurs actions pécheresses, crucifient à nouveau constamment le Fils de Dieu. (lire Hébreux 6-6).</a:t>
            </a:r>
          </a:p>
          <a:p>
            <a:pPr algn="ctr">
              <a:lnSpc>
                <a:spcPct val="115000"/>
              </a:lnSpc>
            </a:pPr>
            <a:endParaRPr lang="fr-FR" b="1" dirty="0">
              <a:solidFill>
                <a:srgbClr val="333333"/>
              </a:solidFill>
              <a:latin typeface="Arial Nova" panose="020B0504020202020204" pitchFamily="34" charset="0"/>
              <a:ea typeface="Times New Roman" panose="02020603050405020304" pitchFamily="18" charset="0"/>
            </a:endParaRPr>
          </a:p>
          <a:p>
            <a:pPr algn="ctr">
              <a:lnSpc>
                <a:spcPct val="115000"/>
              </a:lnSpc>
            </a:pPr>
            <a:r>
              <a:rPr lang="fr-FR" b="1" dirty="0">
                <a:solidFill>
                  <a:srgbClr val="333333"/>
                </a:solidFill>
                <a:latin typeface="Arial Nova" panose="020B0504020202020204" pitchFamily="34" charset="0"/>
                <a:ea typeface="Times New Roman" panose="02020603050405020304" pitchFamily="18" charset="0"/>
              </a:rPr>
              <a:t>Les gens en général veulent recevoir toutes les bénédictions de Dieu, toute la pluie et tout le soleil, mais ils ne veulent pas s’engager à servir Dieu comme leur Seigneur et Maître. Pour beaucoup, Dieu n’est assez bon que pour aider dans les moments de difficulté et de désespoir.</a:t>
            </a:r>
          </a:p>
          <a:p>
            <a:pPr algn="ctr">
              <a:lnSpc>
                <a:spcPct val="115000"/>
              </a:lnSpc>
            </a:pPr>
            <a:endParaRPr lang="fr-FR" b="1" dirty="0">
              <a:solidFill>
                <a:srgbClr val="333333"/>
              </a:solidFill>
              <a:latin typeface="Arial Nova" panose="020B0504020202020204" pitchFamily="34" charset="0"/>
              <a:ea typeface="Times New Roman" panose="02020603050405020304" pitchFamily="18" charset="0"/>
            </a:endParaRPr>
          </a:p>
          <a:p>
            <a:pPr algn="ctr">
              <a:lnSpc>
                <a:spcPct val="115000"/>
              </a:lnSpc>
            </a:pPr>
            <a:endParaRPr lang="fr-FR" b="1" dirty="0">
              <a:solidFill>
                <a:srgbClr val="333333"/>
              </a:solidFill>
              <a:latin typeface="Arial Nova" panose="020B0504020202020204" pitchFamily="34" charset="0"/>
              <a:ea typeface="Times New Roman" panose="02020603050405020304" pitchFamily="18" charset="0"/>
            </a:endParaRPr>
          </a:p>
          <a:p>
            <a:pPr algn="ctr">
              <a:lnSpc>
                <a:spcPct val="115000"/>
              </a:lnSpc>
            </a:pPr>
            <a:r>
              <a:rPr lang="fr-FR" b="1" dirty="0">
                <a:solidFill>
                  <a:srgbClr val="333333"/>
                </a:solidFill>
                <a:latin typeface="Arial Nova" panose="020B0504020202020204" pitchFamily="34" charset="0"/>
                <a:ea typeface="Times New Roman" panose="02020603050405020304" pitchFamily="18" charset="0"/>
              </a:rPr>
              <a:t>Pas tous ceux qui m’appellent ‘Seigneur’. Seigneur, entreront dans le Royaume des cieux, mais seulement ceux qui font ce que mon Père céleste veut qu’ils fassent.</a:t>
            </a:r>
          </a:p>
          <a:p>
            <a:pPr algn="ctr">
              <a:lnSpc>
                <a:spcPct val="115000"/>
              </a:lnSpc>
            </a:pPr>
            <a:r>
              <a:rPr lang="fr-FR" b="1" dirty="0">
                <a:solidFill>
                  <a:srgbClr val="333333"/>
                </a:solidFill>
                <a:latin typeface="Arial Nova" panose="020B0504020202020204" pitchFamily="34" charset="0"/>
                <a:ea typeface="Times New Roman" panose="02020603050405020304" pitchFamily="18" charset="0"/>
              </a:rPr>
              <a:t>(lire Matthieu 7 : 21-27).</a:t>
            </a:r>
            <a:r>
              <a:rPr lang="en-US" sz="1000" kern="1400" dirty="0">
                <a:ln>
                  <a:noFill/>
                </a:ln>
                <a:solidFill>
                  <a:srgbClr val="000000"/>
                </a:solidFill>
                <a:effectLst/>
                <a:latin typeface="Calibri" panose="020F0502020204030204" pitchFamily="34" charset="0"/>
              </a:rPr>
              <a:t> </a:t>
            </a:r>
          </a:p>
        </p:txBody>
      </p:sp>
      <p:pic>
        <p:nvPicPr>
          <p:cNvPr id="6" name="FT SLIDE 15">
            <a:hlinkClick r:id="" action="ppaction://media"/>
            <a:extLst>
              <a:ext uri="{FF2B5EF4-FFF2-40B4-BE49-F238E27FC236}">
                <a16:creationId xmlns:a16="http://schemas.microsoft.com/office/drawing/2014/main" id="{D7C0870D-1D61-B9CE-1F2C-0F0E37F1148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10057" y="5544600"/>
            <a:ext cx="487363" cy="487363"/>
          </a:xfrm>
          <a:prstGeom prst="rect">
            <a:avLst/>
          </a:prstGeom>
        </p:spPr>
      </p:pic>
    </p:spTree>
    <p:extLst>
      <p:ext uri="{BB962C8B-B14F-4D97-AF65-F5344CB8AC3E}">
        <p14:creationId xmlns:p14="http://schemas.microsoft.com/office/powerpoint/2010/main" val="2987762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4046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4098" name="Picture 2">
            <a:extLst>
              <a:ext uri="{FF2B5EF4-FFF2-40B4-BE49-F238E27FC236}">
                <a16:creationId xmlns:a16="http://schemas.microsoft.com/office/drawing/2014/main" id="{6194FA1B-2E97-495F-9375-BF2848C03F98}"/>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14" b="14"/>
          <a:stretch>
            <a:fillRect/>
          </a:stretch>
        </p:blipFill>
        <p:spPr bwMode="auto">
          <a:xfrm>
            <a:off x="2003038"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099" name="Picture 3">
            <a:extLst>
              <a:ext uri="{FF2B5EF4-FFF2-40B4-BE49-F238E27FC236}">
                <a16:creationId xmlns:a16="http://schemas.microsoft.com/office/drawing/2014/main" id="{6087EEF2-E952-4441-892A-41890C337B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28" r="528"/>
          <a:stretch>
            <a:fillRect/>
          </a:stretch>
        </p:blipFill>
        <p:spPr bwMode="auto">
          <a:xfrm>
            <a:off x="663136"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16E63B80-5BB2-4B0C-8719-3B0E4E9B08A7}"/>
              </a:ext>
            </a:extLst>
          </p:cNvPr>
          <p:cNvSpPr txBox="1">
            <a:spLocks noChangeArrowheads="1"/>
          </p:cNvSpPr>
          <p:nvPr/>
        </p:nvSpPr>
        <p:spPr bwMode="auto">
          <a:xfrm>
            <a:off x="3993818" y="102280"/>
            <a:ext cx="3789363" cy="3683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LE TEMPLE DE DIEU</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934580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4098" name="Picture 2">
            <a:extLst>
              <a:ext uri="{FF2B5EF4-FFF2-40B4-BE49-F238E27FC236}">
                <a16:creationId xmlns:a16="http://schemas.microsoft.com/office/drawing/2014/main" id="{6194FA1B-2E97-495F-9375-BF2848C03F98}"/>
              </a:ext>
            </a:extLst>
          </p:cNvPr>
          <p:cNvPicPr>
            <a:picLocks noChangeAspect="1" noChangeArrowheads="1"/>
          </p:cNvPicPr>
          <p:nvPr/>
        </p:nvPicPr>
        <p:blipFill>
          <a:blip r:embed="rId4">
            <a:alphaModFix amt="18000"/>
            <a:extLst>
              <a:ext uri="{28A0092B-C50C-407E-A947-70E740481C1C}">
                <a14:useLocalDpi xmlns:a14="http://schemas.microsoft.com/office/drawing/2010/main" val="0"/>
              </a:ext>
            </a:extLst>
          </a:blip>
          <a:srcRect t="14" b="14"/>
          <a:stretch>
            <a:fillRect/>
          </a:stretch>
        </p:blipFill>
        <p:spPr bwMode="auto">
          <a:xfrm>
            <a:off x="2003038"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099" name="Picture 3">
            <a:extLst>
              <a:ext uri="{FF2B5EF4-FFF2-40B4-BE49-F238E27FC236}">
                <a16:creationId xmlns:a16="http://schemas.microsoft.com/office/drawing/2014/main" id="{6087EEF2-E952-4441-892A-41890C337B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28" r="528"/>
          <a:stretch>
            <a:fillRect/>
          </a:stretch>
        </p:blipFill>
        <p:spPr bwMode="auto">
          <a:xfrm>
            <a:off x="663136"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16E63B80-5BB2-4B0C-8719-3B0E4E9B08A7}"/>
              </a:ext>
            </a:extLst>
          </p:cNvPr>
          <p:cNvSpPr txBox="1">
            <a:spLocks noChangeArrowheads="1"/>
          </p:cNvSpPr>
          <p:nvPr/>
        </p:nvSpPr>
        <p:spPr bwMode="auto">
          <a:xfrm>
            <a:off x="3993818" y="102280"/>
            <a:ext cx="3789363" cy="3683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LE TEMPLE DE DIEU</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AC169028-8CFE-4268-AC4D-12A04713662F}"/>
              </a:ext>
            </a:extLst>
          </p:cNvPr>
          <p:cNvSpPr txBox="1"/>
          <p:nvPr/>
        </p:nvSpPr>
        <p:spPr>
          <a:xfrm>
            <a:off x="4686860" y="778635"/>
            <a:ext cx="6780628" cy="5251630"/>
          </a:xfrm>
          <a:prstGeom prst="rect">
            <a:avLst/>
          </a:prstGeom>
          <a:noFill/>
        </p:spPr>
        <p:txBody>
          <a:bodyPr wrap="square">
            <a:spAutoFit/>
          </a:bodyPr>
          <a:lstStyle/>
          <a:p>
            <a:pPr marR="3810" algn="ctr">
              <a:lnSpc>
                <a:spcPct val="125000"/>
              </a:lnSpc>
            </a:pPr>
            <a:r>
              <a:rPr lang="fr-FR" b="1" kern="1400" dirty="0">
                <a:solidFill>
                  <a:srgbClr val="333333"/>
                </a:solidFill>
                <a:latin typeface="Arial Nova" panose="020B0504020202020204" pitchFamily="34" charset="0"/>
              </a:rPr>
              <a:t>Cette image montre le cœur purifié du pécheur qui a été sauvé par la grâce et la miséricorde de Dieu.</a:t>
            </a:r>
          </a:p>
          <a:p>
            <a:pPr marR="3810" algn="ctr">
              <a:lnSpc>
                <a:spcPct val="125000"/>
              </a:lnSpc>
            </a:pPr>
            <a:endParaRPr lang="fr-FR" b="1" kern="1400" dirty="0">
              <a:solidFill>
                <a:srgbClr val="333333"/>
              </a:solidFill>
              <a:latin typeface="Arial Nova" panose="020B0504020202020204" pitchFamily="34" charset="0"/>
            </a:endParaRPr>
          </a:p>
          <a:p>
            <a:pPr marR="3810" algn="ctr">
              <a:lnSpc>
                <a:spcPct val="125000"/>
              </a:lnSpc>
            </a:pPr>
            <a:r>
              <a:rPr lang="fr-FR" b="1" kern="1400" dirty="0">
                <a:solidFill>
                  <a:srgbClr val="333333"/>
                </a:solidFill>
                <a:latin typeface="Arial Nova" panose="020B0504020202020204" pitchFamily="34" charset="0"/>
              </a:rPr>
              <a:t>Le cœur est désormais devenu un véritable temple de Dieu. Le péché a été chassé. Au lieu des divers animaux contrôlés par Satan, le père du mensonge, nous voyons le</a:t>
            </a:r>
          </a:p>
          <a:p>
            <a:pPr marR="3810" algn="ctr">
              <a:lnSpc>
                <a:spcPct val="125000"/>
              </a:lnSpc>
            </a:pPr>
            <a:r>
              <a:rPr lang="fr-FR" b="1" kern="1400" dirty="0">
                <a:solidFill>
                  <a:srgbClr val="333333"/>
                </a:solidFill>
                <a:latin typeface="Arial Nova" panose="020B0504020202020204" pitchFamily="34" charset="0"/>
              </a:rPr>
              <a:t>Saint-Esprit, l'Esprit de Vérité, vivant dans le cœur.</a:t>
            </a:r>
          </a:p>
          <a:p>
            <a:pPr marR="3810" algn="ctr">
              <a:lnSpc>
                <a:spcPct val="125000"/>
              </a:lnSpc>
            </a:pPr>
            <a:endParaRPr lang="fr-FR" b="1" kern="1400" dirty="0">
              <a:solidFill>
                <a:srgbClr val="333333"/>
              </a:solidFill>
              <a:latin typeface="Arial Nova" panose="020B0504020202020204" pitchFamily="34" charset="0"/>
            </a:endParaRPr>
          </a:p>
          <a:p>
            <a:pPr marR="3810" algn="ctr">
              <a:lnSpc>
                <a:spcPct val="125000"/>
              </a:lnSpc>
            </a:pPr>
            <a:r>
              <a:rPr lang="fr-FR" b="1" kern="1400" dirty="0">
                <a:solidFill>
                  <a:srgbClr val="333333"/>
                </a:solidFill>
                <a:latin typeface="Arial Nova" panose="020B0504020202020204" pitchFamily="34" charset="0"/>
              </a:rPr>
              <a:t>Au lieu d'être le lieu de reproduction du péché, le cœur est devenu un bel arbre ou jardin fruitier, portant les fruits de l'Esprit, tels que l'amour, la joie, la paix, l'humilité, la patience, la bonté, la bonté, la fidélité, la maîtrise de soi, et d'autres, qui sont acceptables et agréables</a:t>
            </a:r>
          </a:p>
          <a:p>
            <a:pPr marR="3810" algn="ctr">
              <a:lnSpc>
                <a:spcPct val="125000"/>
              </a:lnSpc>
            </a:pPr>
            <a:r>
              <a:rPr lang="fr-FR" b="1" kern="1400" dirty="0">
                <a:solidFill>
                  <a:srgbClr val="333333"/>
                </a:solidFill>
                <a:latin typeface="Arial Nova" panose="020B0504020202020204" pitchFamily="34" charset="0"/>
              </a:rPr>
              <a:t> à Dieu et aux hommes.</a:t>
            </a:r>
          </a:p>
          <a:p>
            <a:pPr marR="3810" algn="ctr">
              <a:lnSpc>
                <a:spcPct val="125000"/>
              </a:lnSpc>
            </a:pPr>
            <a:r>
              <a:rPr lang="fr-FR" b="1" kern="1400" dirty="0">
                <a:solidFill>
                  <a:srgbClr val="333333"/>
                </a:solidFill>
                <a:latin typeface="Arial Nova" panose="020B0504020202020204" pitchFamily="34" charset="0"/>
              </a:rPr>
              <a:t>(Galates 5 : 22 - 23)</a:t>
            </a:r>
            <a:r>
              <a:rPr lang="en-US" sz="1000" kern="1400" dirty="0">
                <a:ln>
                  <a:noFill/>
                </a:ln>
                <a:solidFill>
                  <a:srgbClr val="000000"/>
                </a:solidFill>
                <a:effectLst/>
                <a:latin typeface="Calibri" panose="020F0502020204030204" pitchFamily="34" charset="0"/>
              </a:rPr>
              <a:t> </a:t>
            </a:r>
          </a:p>
        </p:txBody>
      </p:sp>
      <p:pic>
        <p:nvPicPr>
          <p:cNvPr id="6" name="FT SLIDE 17">
            <a:hlinkClick r:id="" action="ppaction://media"/>
            <a:extLst>
              <a:ext uri="{FF2B5EF4-FFF2-40B4-BE49-F238E27FC236}">
                <a16:creationId xmlns:a16="http://schemas.microsoft.com/office/drawing/2014/main" id="{BDC90791-76B6-3D7C-00D0-06E3E347580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95629" y="5505609"/>
            <a:ext cx="487363" cy="487363"/>
          </a:xfrm>
          <a:prstGeom prst="rect">
            <a:avLst/>
          </a:prstGeom>
        </p:spPr>
      </p:pic>
    </p:spTree>
    <p:extLst>
      <p:ext uri="{BB962C8B-B14F-4D97-AF65-F5344CB8AC3E}">
        <p14:creationId xmlns:p14="http://schemas.microsoft.com/office/powerpoint/2010/main" val="2208625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4209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A237D9-5E7A-A13F-9B35-9607131E742E}"/>
              </a:ext>
            </a:extLst>
          </p:cNvPr>
          <p:cNvPicPr>
            <a:picLocks noChangeAspect="1"/>
          </p:cNvPicPr>
          <p:nvPr/>
        </p:nvPicPr>
        <p:blipFill>
          <a:blip r:embed="rId4"/>
          <a:stretch>
            <a:fillRect/>
          </a:stretch>
        </p:blipFill>
        <p:spPr>
          <a:xfrm>
            <a:off x="414" y="-232"/>
            <a:ext cx="12191586" cy="6858232"/>
          </a:xfrm>
          <a:prstGeom prst="rect">
            <a:avLst/>
          </a:prstGeom>
        </p:spPr>
      </p:pic>
      <p:sp>
        <p:nvSpPr>
          <p:cNvPr id="4" name="TextBox 3">
            <a:extLst>
              <a:ext uri="{FF2B5EF4-FFF2-40B4-BE49-F238E27FC236}">
                <a16:creationId xmlns:a16="http://schemas.microsoft.com/office/drawing/2014/main" id="{F6BE7ED3-2C77-DCB8-3655-28225EB90C88}"/>
              </a:ext>
            </a:extLst>
          </p:cNvPr>
          <p:cNvSpPr txBox="1"/>
          <p:nvPr/>
        </p:nvSpPr>
        <p:spPr>
          <a:xfrm>
            <a:off x="254540" y="978234"/>
            <a:ext cx="11468911" cy="5355312"/>
          </a:xfrm>
          <a:prstGeom prst="rect">
            <a:avLst/>
          </a:prstGeom>
          <a:noFill/>
        </p:spPr>
        <p:txBody>
          <a:bodyPr wrap="square">
            <a:spAutoFit/>
          </a:bodyPr>
          <a:lstStyle/>
          <a:p>
            <a:pPr marL="342900" indent="-342900" algn="just">
              <a:buFont typeface="+mj-lt"/>
              <a:buAutoNum type="arabicPeriod"/>
            </a:pPr>
            <a:r>
              <a:rPr lang="fr-FR" b="1" dirty="0"/>
              <a:t>Lisez la Bible tous les jours. </a:t>
            </a:r>
            <a:r>
              <a:rPr lang="fr-FR" dirty="0"/>
              <a:t>En plus d’être une lumière sur notre chemin, c’est une nourriture pour l’âme. "Soyez comme des nouveau-nés, toujours assoiffés du lait pur spirituel, afin qu'en le buvant vous puissiez grandir." </a:t>
            </a:r>
          </a:p>
          <a:p>
            <a:pPr algn="just"/>
            <a:r>
              <a:rPr lang="fr-FR" dirty="0"/>
              <a:t>      (1 Pierre 2:2). Demandez à Dieu de vous guider et de vous enseigner par son Saint-Esprit pendant que vous lisez.</a:t>
            </a:r>
          </a:p>
          <a:p>
            <a:pPr marL="342900" indent="-342900" algn="just">
              <a:buFont typeface="+mj-lt"/>
              <a:buAutoNum type="arabicPeriod" startAt="2"/>
            </a:pPr>
            <a:r>
              <a:rPr lang="fr-FR" b="1" dirty="0"/>
              <a:t>Approchez-vous de Dieu dans la prière chaque jour</a:t>
            </a:r>
            <a:r>
              <a:rPr lang="fr-FR" dirty="0"/>
              <a:t>, en priant au nom de Jésus : « Ne vous inquiétez de rien, mais dans toutes vos prières, demandez à Dieu ce dont vous avez besoin, en le lui demandant toujours avec un cœur reconnaissant. Et la paix de Dieu, qui dépasse de loin l'entendement humain, gardera vos cœurs et vos esprits en sécurité en union avec Jésus-Christ." (Philippines 4:6,7).</a:t>
            </a:r>
          </a:p>
          <a:p>
            <a:pPr marL="342900" indent="-342900" algn="just">
              <a:buFont typeface="+mj-lt"/>
              <a:buAutoNum type="arabicPeriod" startAt="2"/>
            </a:pPr>
            <a:r>
              <a:rPr lang="fr-FR" b="1" dirty="0"/>
              <a:t>Parlez du Christ aux autres. </a:t>
            </a:r>
            <a:r>
              <a:rPr lang="fr-FR" dirty="0"/>
              <a:t>"Retourne vers ta famille et dis-leur tout ce que le Seigneur a fait pour toi et combien il a été gentil avec toi." (Marc 5:19).</a:t>
            </a:r>
          </a:p>
          <a:p>
            <a:pPr marL="342900" indent="-342900" algn="just">
              <a:buFont typeface="+mj-lt"/>
              <a:buAutoNum type="arabicPeriod" startAt="2"/>
            </a:pPr>
            <a:r>
              <a:rPr lang="fr-FR" b="1" dirty="0"/>
              <a:t>En cas de tentation, invoquez le Seigneur.</a:t>
            </a:r>
            <a:r>
              <a:rPr lang="fr-FR" dirty="0"/>
              <a:t> "Il peut aider ceux qui sont tentés, parce que Lui-même a été tenté et a souffert." (Hébreux 2:18).</a:t>
            </a:r>
          </a:p>
          <a:p>
            <a:pPr marL="342900" indent="-342900" algn="just">
              <a:buFont typeface="+mj-lt"/>
              <a:buAutoNum type="arabicPeriod" startAt="2"/>
            </a:pPr>
            <a:r>
              <a:rPr lang="fr-FR" b="1" dirty="0"/>
              <a:t>Si vous péchez à nouveau, confessez-le rapidement à Dieu. </a:t>
            </a:r>
            <a:r>
              <a:rPr lang="fr-FR" dirty="0"/>
              <a:t>"Mais si nous confessons nos péchés à Dieu, il tiendra sa promesse et fera ce qui est juste ; il nous pardonnera nos péchés et nous purifiera de tout mal." (1 Jean 1:9). </a:t>
            </a:r>
          </a:p>
          <a:p>
            <a:pPr marL="342900" indent="-342900" algn="just">
              <a:buFont typeface="+mj-lt"/>
              <a:buAutoNum type="arabicPeriod" startAt="2"/>
            </a:pPr>
            <a:r>
              <a:rPr lang="fr-FR" b="1" dirty="0"/>
              <a:t>Essayez de vous associer à d’autres croyants au Seigneur Jésus-Christ. </a:t>
            </a:r>
            <a:r>
              <a:rPr lang="fr-FR" dirty="0"/>
              <a:t>"Mon commandement est le suivant : aimez-vous les uns les autres, comme je vous aime." (Jean 15:12).</a:t>
            </a:r>
          </a:p>
          <a:p>
            <a:pPr marL="342900" indent="-342900" algn="just">
              <a:buFont typeface="+mj-lt"/>
              <a:buAutoNum type="arabicPeriod" startAt="2"/>
            </a:pPr>
            <a:r>
              <a:rPr lang="fr-FR" b="1" dirty="0"/>
              <a:t>Obéissez toujours à Dieu. </a:t>
            </a:r>
            <a:r>
              <a:rPr lang="fr-FR" dirty="0"/>
              <a:t>"Celui qui m'aime obéira à mon enseignement." (Jean 14 :23).</a:t>
            </a:r>
          </a:p>
          <a:p>
            <a:pPr marL="342900" indent="-342900" algn="just">
              <a:buFont typeface="+mj-lt"/>
              <a:buAutoNum type="arabicPeriod" startAt="2"/>
            </a:pPr>
            <a:r>
              <a:rPr lang="fr-FR" b="1" dirty="0"/>
              <a:t>N'ayez pas peur, car Christ est avec vous. </a:t>
            </a:r>
            <a:r>
              <a:rPr lang="fr-FR" dirty="0"/>
              <a:t>"Je ne te quitterai jamais, je ne t'abandonnerai jamais." (Hébreux 13:5).</a:t>
            </a:r>
          </a:p>
          <a:p>
            <a:pPr marL="342900" indent="-342900" algn="just">
              <a:buFont typeface="+mj-lt"/>
              <a:buAutoNum type="arabicPeriod" startAt="2"/>
            </a:pPr>
            <a:r>
              <a:rPr lang="fr-FR" b="1" dirty="0"/>
              <a:t>Donnez-vous entièrement au Seigneur Jésus-Christ. Laissez-le diriger votre vie selon sa volonté. </a:t>
            </a:r>
          </a:p>
          <a:p>
            <a:pPr algn="just"/>
            <a:r>
              <a:rPr lang="fr-FR" b="1" i="1" dirty="0"/>
              <a:t>De cette façon, vous trouverez le vrai bonheur.</a:t>
            </a:r>
            <a:endParaRPr lang="en-GB" b="1" i="1" dirty="0"/>
          </a:p>
        </p:txBody>
      </p:sp>
      <p:sp>
        <p:nvSpPr>
          <p:cNvPr id="6" name="TextBox 5">
            <a:extLst>
              <a:ext uri="{FF2B5EF4-FFF2-40B4-BE49-F238E27FC236}">
                <a16:creationId xmlns:a16="http://schemas.microsoft.com/office/drawing/2014/main" id="{903F7413-C443-C4F0-EF7F-E74E1DEA5418}"/>
              </a:ext>
            </a:extLst>
          </p:cNvPr>
          <p:cNvSpPr txBox="1"/>
          <p:nvPr/>
        </p:nvSpPr>
        <p:spPr>
          <a:xfrm>
            <a:off x="3009899" y="296853"/>
            <a:ext cx="6172200" cy="523220"/>
          </a:xfrm>
          <a:prstGeom prst="rect">
            <a:avLst/>
          </a:prstGeom>
          <a:noFill/>
        </p:spPr>
        <p:txBody>
          <a:bodyPr wrap="square">
            <a:spAutoFit/>
          </a:bodyPr>
          <a:lstStyle/>
          <a:p>
            <a:pPr algn="ctr"/>
            <a:r>
              <a:rPr lang="fr-FR" sz="2800" b="1" dirty="0">
                <a:solidFill>
                  <a:srgbClr val="FF0000"/>
                </a:solidFill>
              </a:rPr>
              <a:t>COMMENT VIVRE LE NOUVEAU LIVE</a:t>
            </a:r>
            <a:endParaRPr lang="en-GB" sz="2800" b="1" dirty="0">
              <a:solidFill>
                <a:srgbClr val="FF0000"/>
              </a:solidFill>
            </a:endParaRPr>
          </a:p>
        </p:txBody>
      </p:sp>
      <p:pic>
        <p:nvPicPr>
          <p:cNvPr id="3" name="FT SLIDE 18">
            <a:hlinkClick r:id="" action="ppaction://media"/>
            <a:extLst>
              <a:ext uri="{FF2B5EF4-FFF2-40B4-BE49-F238E27FC236}">
                <a16:creationId xmlns:a16="http://schemas.microsoft.com/office/drawing/2014/main" id="{D619FA72-BB15-CD53-1815-29996EA5852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28689" y="6248025"/>
            <a:ext cx="487363" cy="487363"/>
          </a:xfrm>
          <a:prstGeom prst="rect">
            <a:avLst/>
          </a:prstGeom>
        </p:spPr>
      </p:pic>
    </p:spTree>
    <p:extLst>
      <p:ext uri="{BB962C8B-B14F-4D97-AF65-F5344CB8AC3E}">
        <p14:creationId xmlns:p14="http://schemas.microsoft.com/office/powerpoint/2010/main" val="1468027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194" name="Picture 2">
            <a:extLst>
              <a:ext uri="{FF2B5EF4-FFF2-40B4-BE49-F238E27FC236}">
                <a16:creationId xmlns:a16="http://schemas.microsoft.com/office/drawing/2014/main" id="{452407CB-1A09-475D-AB18-09B0774FAC9C}"/>
              </a:ext>
            </a:extLst>
          </p:cNvPr>
          <p:cNvPicPr>
            <a:picLocks noChangeAspect="1" noChangeArrowheads="1"/>
          </p:cNvPicPr>
          <p:nvPr/>
        </p:nvPicPr>
        <p:blipFill>
          <a:blip r:embed="rId2">
            <a:alphaModFix/>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t="14" b="14"/>
          <a:stretch>
            <a:fillRect/>
          </a:stretch>
        </p:blipFill>
        <p:spPr bwMode="auto">
          <a:xfrm>
            <a:off x="2013564"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195" name="Picture 3">
            <a:extLst>
              <a:ext uri="{FF2B5EF4-FFF2-40B4-BE49-F238E27FC236}">
                <a16:creationId xmlns:a16="http://schemas.microsoft.com/office/drawing/2014/main" id="{9390C39D-71BA-4563-ADC2-BD94639FD5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662" y="646539"/>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FCCE2075-D34E-442A-8C16-C1015B22D04A}"/>
              </a:ext>
            </a:extLst>
          </p:cNvPr>
          <p:cNvSpPr txBox="1">
            <a:spLocks noChangeArrowheads="1"/>
          </p:cNvSpPr>
          <p:nvPr/>
        </p:nvSpPr>
        <p:spPr bwMode="auto">
          <a:xfrm>
            <a:off x="3755952" y="95744"/>
            <a:ext cx="4680096" cy="4587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LE COEUR </a:t>
            </a:r>
            <a:r>
              <a:rPr kumimoji="0" lang="en-ZA" altLang="en-US" sz="2400" b="1" i="0" u="none" strike="noStrike" cap="none" normalizeH="0" baseline="0" dirty="0" err="1">
                <a:ln>
                  <a:noFill/>
                </a:ln>
                <a:solidFill>
                  <a:srgbClr val="000000"/>
                </a:solidFill>
                <a:effectLst/>
                <a:latin typeface="Cooper Black" panose="0208090404030B020404" pitchFamily="18" charset="0"/>
              </a:rPr>
              <a:t>VICTORIEUX</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629135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4">
            <a:alphaModFix amt="28000"/>
            <a:extLst>
              <a:ext uri="{28A0092B-C50C-407E-A947-70E740481C1C}">
                <a14:useLocalDpi xmlns:a14="http://schemas.microsoft.com/office/drawing/2010/main" val="0"/>
              </a:ext>
            </a:extLst>
          </a:blip>
          <a:srcRect l="24" r="24"/>
          <a:stretch>
            <a:fillRect/>
          </a:stretch>
        </p:blipFill>
        <p:spPr bwMode="auto">
          <a:xfrm>
            <a:off x="712709" y="562468"/>
            <a:ext cx="11018445"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4366317"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LE COEUR DE </a:t>
            </a:r>
            <a:r>
              <a:rPr kumimoji="0" lang="en-ZA" altLang="en-US" sz="2400" b="1" i="0" u="none" strike="noStrike" cap="none" normalizeH="0" baseline="0" dirty="0" err="1">
                <a:ln>
                  <a:noFill/>
                </a:ln>
                <a:solidFill>
                  <a:srgbClr val="000000"/>
                </a:solidFill>
                <a:effectLst/>
                <a:latin typeface="Cooper Black" panose="0208090404030B020404" pitchFamily="18" charset="0"/>
              </a:rPr>
              <a:t>L'HOMME</a:t>
            </a:r>
            <a:endParaRPr kumimoji="0" lang="en-ZA" altLang="en-US" sz="2400" b="1" i="0" u="none" strike="noStrike" cap="none" normalizeH="0" baseline="0" dirty="0">
              <a:ln>
                <a:noFill/>
              </a:ln>
              <a:solidFill>
                <a:srgbClr val="000000"/>
              </a:solidFill>
              <a:effectLst/>
              <a:latin typeface="Cooper Black" panose="0208090404030B020404" pitchFamily="18" charset="0"/>
            </a:endParaRPr>
          </a:p>
        </p:txBody>
      </p:sp>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356775" y="743906"/>
            <a:ext cx="6781372"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lnSpc>
                <a:spcPct val="115000"/>
              </a:lnSpc>
            </a:pPr>
            <a:r>
              <a:rPr lang="fr-FR" sz="1800" b="1" dirty="0">
                <a:solidFill>
                  <a:srgbClr val="333333"/>
                </a:solidFill>
                <a:effectLst/>
                <a:latin typeface="Arial Nova" panose="020B0504020202020204" pitchFamily="34" charset="0"/>
                <a:ea typeface="Times New Roman" panose="02020603050405020304" pitchFamily="18" charset="0"/>
              </a:rPr>
              <a:t>Ce livret est né en France en 1732, a été révisé et réécrit pour les champs de mission d'Afrique par le révérend </a:t>
            </a:r>
          </a:p>
          <a:p>
            <a:pPr algn="ctr">
              <a:lnSpc>
                <a:spcPct val="115000"/>
              </a:lnSpc>
            </a:pPr>
            <a:r>
              <a:rPr lang="fr-FR" sz="1800" b="1" dirty="0" err="1">
                <a:solidFill>
                  <a:srgbClr val="333333"/>
                </a:solidFill>
                <a:effectLst/>
                <a:latin typeface="Arial Nova" panose="020B0504020202020204" pitchFamily="34" charset="0"/>
                <a:ea typeface="Times New Roman" panose="02020603050405020304" pitchFamily="18" charset="0"/>
              </a:rPr>
              <a:t>J.R</a:t>
            </a:r>
            <a:r>
              <a:rPr lang="fr-FR" sz="1800" b="1" dirty="0">
                <a:solidFill>
                  <a:srgbClr val="333333"/>
                </a:solidFill>
                <a:effectLst/>
                <a:latin typeface="Arial Nova" panose="020B0504020202020204" pitchFamily="34" charset="0"/>
                <a:ea typeface="Times New Roman" panose="02020603050405020304" pitchFamily="18" charset="0"/>
              </a:rPr>
              <a:t>. </a:t>
            </a:r>
            <a:r>
              <a:rPr lang="fr-FR" sz="1800" b="1" dirty="0" err="1">
                <a:solidFill>
                  <a:srgbClr val="333333"/>
                </a:solidFill>
                <a:effectLst/>
                <a:latin typeface="Arial Nova" panose="020B0504020202020204" pitchFamily="34" charset="0"/>
                <a:ea typeface="Times New Roman" panose="02020603050405020304" pitchFamily="18" charset="0"/>
              </a:rPr>
              <a:t>Gschwend</a:t>
            </a:r>
            <a:r>
              <a:rPr lang="fr-FR" sz="1800" b="1" dirty="0">
                <a:solidFill>
                  <a:srgbClr val="333333"/>
                </a:solidFill>
                <a:effectLst/>
                <a:latin typeface="Arial Nova" panose="020B0504020202020204" pitchFamily="34" charset="0"/>
                <a:ea typeface="Times New Roman" panose="02020603050405020304" pitchFamily="18" charset="0"/>
              </a:rPr>
              <a:t> en 1929, et a ensuite été traduit et imprimé sous copyright dans plus de 550 langues autochtones par All Nations Gospel Publishers qui le distribue aujourd'hui. dans 127 pays de mission.</a:t>
            </a:r>
          </a:p>
          <a:p>
            <a:pPr algn="ctr">
              <a:lnSpc>
                <a:spcPct val="115000"/>
              </a:lnSpc>
            </a:pPr>
            <a:endParaRPr lang="fr-FR" sz="1800" b="1" dirty="0">
              <a:solidFill>
                <a:srgbClr val="333333"/>
              </a:solidFill>
              <a:effectLst/>
              <a:latin typeface="Arial Nova" panose="020B0504020202020204" pitchFamily="34" charset="0"/>
              <a:ea typeface="Times New Roman" panose="02020603050405020304" pitchFamily="18" charset="0"/>
            </a:endParaRPr>
          </a:p>
          <a:p>
            <a:pPr algn="ctr">
              <a:lnSpc>
                <a:spcPct val="115000"/>
              </a:lnSpc>
            </a:pPr>
            <a:r>
              <a:rPr lang="fr-FR" sz="1800" b="1" dirty="0">
                <a:solidFill>
                  <a:srgbClr val="333333"/>
                </a:solidFill>
                <a:effectLst/>
                <a:latin typeface="Arial Nova" panose="020B0504020202020204" pitchFamily="34" charset="0"/>
                <a:ea typeface="Times New Roman" panose="02020603050405020304" pitchFamily="18" charset="0"/>
              </a:rPr>
              <a:t>Des personnes de toutes langues, classes sociales et religions sont amenées par ce livret à expérimenter la vérité spirituelle profonde et la signification du message de Dieu à l’humanité, tel qu’exprimé par le prophète Ézéchiel, 586 ans </a:t>
            </a:r>
          </a:p>
          <a:p>
            <a:pPr algn="ctr">
              <a:lnSpc>
                <a:spcPct val="115000"/>
              </a:lnSpc>
            </a:pPr>
            <a:r>
              <a:rPr lang="fr-FR" sz="1800" b="1" dirty="0">
                <a:solidFill>
                  <a:srgbClr val="333333"/>
                </a:solidFill>
                <a:effectLst/>
                <a:latin typeface="Arial Nova" panose="020B0504020202020204" pitchFamily="34" charset="0"/>
                <a:ea typeface="Times New Roman" panose="02020603050405020304" pitchFamily="18" charset="0"/>
              </a:rPr>
              <a:t>avant Jésus-Christ :</a:t>
            </a:r>
          </a:p>
          <a:p>
            <a:pPr algn="ctr">
              <a:lnSpc>
                <a:spcPct val="115000"/>
              </a:lnSpc>
            </a:pPr>
            <a:endParaRPr lang="fr-FR" sz="1800" b="1" dirty="0">
              <a:solidFill>
                <a:srgbClr val="333333"/>
              </a:solidFill>
              <a:effectLst/>
              <a:latin typeface="Arial Nova" panose="020B0504020202020204" pitchFamily="34" charset="0"/>
              <a:ea typeface="Times New Roman" panose="02020603050405020304" pitchFamily="18" charset="0"/>
            </a:endParaRPr>
          </a:p>
          <a:p>
            <a:pPr algn="ctr">
              <a:lnSpc>
                <a:spcPct val="115000"/>
              </a:lnSpc>
            </a:pPr>
            <a:r>
              <a:rPr lang="fr-FR" sz="1800" b="1" dirty="0">
                <a:solidFill>
                  <a:srgbClr val="333333"/>
                </a:solidFill>
                <a:effectLst/>
                <a:latin typeface="Arial Nova" panose="020B0504020202020204" pitchFamily="34" charset="0"/>
                <a:ea typeface="Times New Roman" panose="02020603050405020304" pitchFamily="18" charset="0"/>
              </a:rPr>
              <a:t>Je te donnerai un cœur nouveau et un esprit nouveau,</a:t>
            </a:r>
          </a:p>
          <a:p>
            <a:pPr algn="ctr">
              <a:lnSpc>
                <a:spcPct val="115000"/>
              </a:lnSpc>
            </a:pPr>
            <a:r>
              <a:rPr lang="fr-FR" sz="1800" b="1" dirty="0">
                <a:solidFill>
                  <a:srgbClr val="333333"/>
                </a:solidFill>
                <a:effectLst/>
                <a:latin typeface="Arial Nova" panose="020B0504020202020204" pitchFamily="34" charset="0"/>
                <a:ea typeface="Times New Roman" panose="02020603050405020304" pitchFamily="18" charset="0"/>
              </a:rPr>
              <a:t>alors vous serez mon peuple, et je serai votre Dieu!</a:t>
            </a:r>
          </a:p>
          <a:p>
            <a:pPr algn="ctr">
              <a:lnSpc>
                <a:spcPct val="115000"/>
              </a:lnSpc>
            </a:pPr>
            <a:r>
              <a:rPr lang="fr-FR" sz="1800" b="1" dirty="0">
                <a:solidFill>
                  <a:srgbClr val="333333"/>
                </a:solidFill>
                <a:effectLst/>
                <a:latin typeface="Arial Nova" panose="020B0504020202020204" pitchFamily="34" charset="0"/>
                <a:ea typeface="Times New Roman" panose="02020603050405020304" pitchFamily="18" charset="0"/>
              </a:rPr>
              <a:t>Ézéchiel 36 : 26-28.</a:t>
            </a:r>
            <a:r>
              <a:rPr lang="en-US" sz="1800" kern="1400" dirty="0">
                <a:ln>
                  <a:noFill/>
                </a:ln>
                <a:solidFill>
                  <a:srgbClr val="000000"/>
                </a:solidFill>
                <a:effectLst/>
                <a:latin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 name="Picture 2" descr="A picture containing text&#10;&#10;Description automatically generated">
            <a:extLst>
              <a:ext uri="{FF2B5EF4-FFF2-40B4-BE49-F238E27FC236}">
                <a16:creationId xmlns:a16="http://schemas.microsoft.com/office/drawing/2014/main" id="{F1B3CFE0-F322-4344-A279-5757CDC5F3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104" y="2455785"/>
            <a:ext cx="3186670" cy="3395459"/>
          </a:xfrm>
          <a:prstGeom prst="rect">
            <a:avLst/>
          </a:prstGeom>
          <a:ln w="12700">
            <a:solidFill>
              <a:srgbClr val="000000"/>
            </a:solidFill>
          </a:ln>
        </p:spPr>
      </p:pic>
      <p:pic>
        <p:nvPicPr>
          <p:cNvPr id="7" name="FT SLIDE 2">
            <a:hlinkClick r:id="" action="ppaction://media"/>
            <a:extLst>
              <a:ext uri="{FF2B5EF4-FFF2-40B4-BE49-F238E27FC236}">
                <a16:creationId xmlns:a16="http://schemas.microsoft.com/office/drawing/2014/main" id="{333207D4-85C1-2D7C-3630-32A5339EE6C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96494" y="5363881"/>
            <a:ext cx="487363" cy="487363"/>
          </a:xfrm>
          <a:prstGeom prst="rect">
            <a:avLst/>
          </a:prstGeom>
        </p:spPr>
      </p:pic>
    </p:spTree>
    <p:extLst>
      <p:ext uri="{BB962C8B-B14F-4D97-AF65-F5344CB8AC3E}">
        <p14:creationId xmlns:p14="http://schemas.microsoft.com/office/powerpoint/2010/main" val="26871358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73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194" name="Picture 2">
            <a:extLst>
              <a:ext uri="{FF2B5EF4-FFF2-40B4-BE49-F238E27FC236}">
                <a16:creationId xmlns:a16="http://schemas.microsoft.com/office/drawing/2014/main" id="{452407CB-1A09-475D-AB18-09B0774FAC9C}"/>
              </a:ext>
            </a:extLst>
          </p:cNvPr>
          <p:cNvPicPr>
            <a:picLocks noChangeAspect="1" noChangeArrowheads="1"/>
          </p:cNvPicPr>
          <p:nvPr/>
        </p:nvPicPr>
        <p:blipFill>
          <a:blip r:embed="rId4">
            <a:lum bright="20000"/>
            <a:alphaModFix amt="19000"/>
            <a:extLst>
              <a:ext uri="{28A0092B-C50C-407E-A947-70E740481C1C}">
                <a14:useLocalDpi xmlns:a14="http://schemas.microsoft.com/office/drawing/2010/main" val="0"/>
              </a:ext>
            </a:extLst>
          </a:blip>
          <a:srcRect t="14" b="14"/>
          <a:stretch>
            <a:fillRect/>
          </a:stretch>
        </p:blipFill>
        <p:spPr bwMode="auto">
          <a:xfrm>
            <a:off x="2013564"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195" name="Picture 3">
            <a:extLst>
              <a:ext uri="{FF2B5EF4-FFF2-40B4-BE49-F238E27FC236}">
                <a16:creationId xmlns:a16="http://schemas.microsoft.com/office/drawing/2014/main" id="{9390C39D-71BA-4563-ADC2-BD94639FD5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662" y="646539"/>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FCCE2075-D34E-442A-8C16-C1015B22D04A}"/>
              </a:ext>
            </a:extLst>
          </p:cNvPr>
          <p:cNvSpPr txBox="1">
            <a:spLocks noChangeArrowheads="1"/>
          </p:cNvSpPr>
          <p:nvPr/>
        </p:nvSpPr>
        <p:spPr bwMode="auto">
          <a:xfrm>
            <a:off x="3755952" y="95744"/>
            <a:ext cx="4680096" cy="4587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LE COEUR </a:t>
            </a:r>
            <a:r>
              <a:rPr kumimoji="0" lang="en-ZA" altLang="en-US" sz="2400" b="1" i="0" u="none" strike="noStrike" cap="none" normalizeH="0" baseline="0" dirty="0" err="1">
                <a:ln>
                  <a:noFill/>
                </a:ln>
                <a:solidFill>
                  <a:srgbClr val="000000"/>
                </a:solidFill>
                <a:effectLst/>
                <a:latin typeface="Cooper Black" panose="0208090404030B020404" pitchFamily="18" charset="0"/>
              </a:rPr>
              <a:t>VICTORIEUX</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0353C60D-3463-4590-A81A-35BEBF3E0922}"/>
              </a:ext>
            </a:extLst>
          </p:cNvPr>
          <p:cNvSpPr txBox="1"/>
          <p:nvPr/>
        </p:nvSpPr>
        <p:spPr>
          <a:xfrm>
            <a:off x="4505314" y="714423"/>
            <a:ext cx="7122026" cy="5293885"/>
          </a:xfrm>
          <a:prstGeom prst="rect">
            <a:avLst/>
          </a:prstGeom>
          <a:noFill/>
        </p:spPr>
        <p:txBody>
          <a:bodyPr wrap="square">
            <a:spAutoFit/>
          </a:bodyPr>
          <a:lstStyle/>
          <a:p>
            <a:pPr marR="5080" algn="ctr">
              <a:lnSpc>
                <a:spcPct val="125000"/>
              </a:lnSpc>
            </a:pPr>
            <a:r>
              <a:rPr lang="fr-FR" sz="1600" b="1" kern="1400" dirty="0">
                <a:solidFill>
                  <a:srgbClr val="333333"/>
                </a:solidFill>
                <a:latin typeface="Arial Nova" panose="020B0504020202020204" pitchFamily="34" charset="0"/>
              </a:rPr>
              <a:t>Cette photo montre un chrétien qui reste fidèle et remporte le</a:t>
            </a:r>
          </a:p>
          <a:p>
            <a:pPr marR="5080" algn="ctr">
              <a:lnSpc>
                <a:spcPct val="125000"/>
              </a:lnSpc>
            </a:pPr>
            <a:r>
              <a:rPr lang="fr-FR" sz="1600" b="1" kern="1400" dirty="0">
                <a:solidFill>
                  <a:srgbClr val="333333"/>
                </a:solidFill>
                <a:latin typeface="Arial Nova" panose="020B0504020202020204" pitchFamily="34" charset="0"/>
              </a:rPr>
              <a:t>victoire sur les épreuves et les tentations douloureuses.</a:t>
            </a:r>
          </a:p>
          <a:p>
            <a:pPr marR="5080" algn="ctr">
              <a:lnSpc>
                <a:spcPct val="125000"/>
              </a:lnSpc>
            </a:pPr>
            <a:r>
              <a:rPr lang="fr-FR" sz="1600" b="1" kern="1400" dirty="0">
                <a:solidFill>
                  <a:srgbClr val="333333"/>
                </a:solidFill>
                <a:latin typeface="Arial Nova" panose="020B0504020202020204" pitchFamily="34" charset="0"/>
              </a:rPr>
              <a:t>Alors qu’il est tenté de toutes parts, il reste ferme et tient bon jusqu’au bout, étant victorieux par Jésus-Christ. Non seulement il est entré dans la course chrétienne, mais il y continue, courant avec détermination, "gardant les yeux fixés sur Jésus, de qui dépend notre foi, du début à la fin". (Hébreux 12 : 1 - 2)</a:t>
            </a:r>
          </a:p>
          <a:p>
            <a:pPr marR="5080" algn="ctr">
              <a:lnSpc>
                <a:spcPct val="125000"/>
              </a:lnSpc>
            </a:pPr>
            <a:r>
              <a:rPr lang="fr-FR" sz="1600" b="1" kern="1400" dirty="0">
                <a:solidFill>
                  <a:srgbClr val="333333"/>
                </a:solidFill>
                <a:latin typeface="Arial Nova" panose="020B0504020202020204" pitchFamily="34" charset="0"/>
              </a:rPr>
              <a:t>Cette personne est prête à rencontrer Dieu et est comme un arbre qui pousse au bord d'un ruisseau ; qui porte ses fruits au bon moment ; comme un sarment de vraie vigne,</a:t>
            </a:r>
          </a:p>
          <a:p>
            <a:pPr marR="5080" algn="ctr">
              <a:lnSpc>
                <a:spcPct val="125000"/>
              </a:lnSpc>
            </a:pPr>
            <a:r>
              <a:rPr lang="fr-FR" sz="1600" b="1" kern="1400" dirty="0">
                <a:solidFill>
                  <a:srgbClr val="333333"/>
                </a:solidFill>
                <a:latin typeface="Arial Nova" panose="020B0504020202020204" pitchFamily="34" charset="0"/>
              </a:rPr>
              <a:t> </a:t>
            </a:r>
            <a:r>
              <a:rPr lang="fr-FR" sz="1600" b="1" kern="1400" dirty="0">
                <a:solidFill>
                  <a:srgbClr val="FF0000"/>
                </a:solidFill>
                <a:latin typeface="Arial Nova" panose="020B0504020202020204" pitchFamily="34" charset="0"/>
              </a:rPr>
              <a:t>portant beaucoup de fruits.</a:t>
            </a:r>
          </a:p>
          <a:p>
            <a:pPr marR="5080" algn="ctr">
              <a:lnSpc>
                <a:spcPct val="125000"/>
              </a:lnSpc>
            </a:pPr>
            <a:r>
              <a:rPr lang="fr-FR" sz="1600" b="1" kern="1400" dirty="0">
                <a:solidFill>
                  <a:srgbClr val="333333"/>
                </a:solidFill>
                <a:latin typeface="Arial Nova" panose="020B0504020202020204" pitchFamily="34" charset="0"/>
              </a:rPr>
              <a:t>Il se souvient des paroles de Jésus.</a:t>
            </a:r>
          </a:p>
          <a:p>
            <a:pPr marR="5080" algn="ctr">
              <a:lnSpc>
                <a:spcPct val="125000"/>
              </a:lnSpc>
            </a:pPr>
            <a:r>
              <a:rPr lang="fr-FR" sz="1600" b="1" kern="1400" dirty="0">
                <a:solidFill>
                  <a:srgbClr val="333333"/>
                </a:solidFill>
                <a:latin typeface="Arial Nova" panose="020B0504020202020204" pitchFamily="34" charset="0"/>
              </a:rPr>
              <a:t>Heureux serez-vous quand les gens vous insulteront, vous persécuteront et diront contre vous toutes sortes de mauvais mensonges, parce que vous êtes mes disciples. Soyez heureux et joyeux, car une grande récompense vous est réservée dans le ciel. (Matthieu 5 : 11 - 12)</a:t>
            </a:r>
            <a:r>
              <a:rPr lang="en-US" sz="1600" kern="1400" dirty="0">
                <a:ln>
                  <a:noFill/>
                </a:ln>
                <a:solidFill>
                  <a:srgbClr val="000000"/>
                </a:solidFill>
                <a:effectLst/>
                <a:latin typeface="Arial Nova" panose="020B0504020202020204" pitchFamily="34" charset="0"/>
              </a:rPr>
              <a:t> </a:t>
            </a:r>
          </a:p>
        </p:txBody>
      </p:sp>
      <p:pic>
        <p:nvPicPr>
          <p:cNvPr id="6" name="FT SLIDE 20">
            <a:hlinkClick r:id="" action="ppaction://media"/>
            <a:extLst>
              <a:ext uri="{FF2B5EF4-FFF2-40B4-BE49-F238E27FC236}">
                <a16:creationId xmlns:a16="http://schemas.microsoft.com/office/drawing/2014/main" id="{50A664FA-95E1-07E6-2721-245E547949B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6187" y="5556473"/>
            <a:ext cx="487363" cy="487363"/>
          </a:xfrm>
          <a:prstGeom prst="rect">
            <a:avLst/>
          </a:prstGeom>
        </p:spPr>
      </p:pic>
    </p:spTree>
    <p:extLst>
      <p:ext uri="{BB962C8B-B14F-4D97-AF65-F5344CB8AC3E}">
        <p14:creationId xmlns:p14="http://schemas.microsoft.com/office/powerpoint/2010/main" val="3530487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5217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9218" name="Picture 2">
            <a:extLst>
              <a:ext uri="{FF2B5EF4-FFF2-40B4-BE49-F238E27FC236}">
                <a16:creationId xmlns:a16="http://schemas.microsoft.com/office/drawing/2014/main" id="{7C801485-9F84-4CBF-B3F2-CC05442940CC}"/>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3" r="10793" b="3"/>
          <a:stretch>
            <a:fillRect/>
          </a:stretch>
        </p:blipFill>
        <p:spPr bwMode="auto">
          <a:xfrm>
            <a:off x="3066859" y="643365"/>
            <a:ext cx="86273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219" name="Picture 3">
            <a:extLst>
              <a:ext uri="{FF2B5EF4-FFF2-40B4-BE49-F238E27FC236}">
                <a16:creationId xmlns:a16="http://schemas.microsoft.com/office/drawing/2014/main" id="{B63DF42E-79F9-4E2A-8863-2ECB2DAF65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1" b="121"/>
          <a:stretch>
            <a:fillRect/>
          </a:stretch>
        </p:blipFill>
        <p:spPr bwMode="auto">
          <a:xfrm>
            <a:off x="649068"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5933938B-7EE8-4DA6-B752-A1F20BC5A456}"/>
              </a:ext>
            </a:extLst>
          </p:cNvPr>
          <p:cNvSpPr txBox="1">
            <a:spLocks noChangeArrowheads="1"/>
          </p:cNvSpPr>
          <p:nvPr/>
        </p:nvSpPr>
        <p:spPr bwMode="auto">
          <a:xfrm>
            <a:off x="3346501" y="148862"/>
            <a:ext cx="6575712" cy="492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2400" b="1" i="0" u="none" strike="noStrike" cap="none" normalizeH="0" baseline="0" dirty="0">
                <a:ln>
                  <a:noFill/>
                </a:ln>
                <a:solidFill>
                  <a:srgbClr val="000000"/>
                </a:solidFill>
                <a:effectLst/>
                <a:latin typeface="Cooper Black" panose="0208090404030B020404" pitchFamily="18" charset="0"/>
              </a:rPr>
              <a:t>LE GLORIEUX RETOUR À LA MAISON</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544592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9218" name="Picture 2">
            <a:extLst>
              <a:ext uri="{FF2B5EF4-FFF2-40B4-BE49-F238E27FC236}">
                <a16:creationId xmlns:a16="http://schemas.microsoft.com/office/drawing/2014/main" id="{7C801485-9F84-4CBF-B3F2-CC05442940CC}"/>
              </a:ext>
            </a:extLst>
          </p:cNvPr>
          <p:cNvPicPr>
            <a:picLocks noChangeAspect="1" noChangeArrowheads="1"/>
          </p:cNvPicPr>
          <p:nvPr/>
        </p:nvPicPr>
        <p:blipFill>
          <a:blip r:embed="rId4">
            <a:alphaModFix amt="12000"/>
            <a:extLst>
              <a:ext uri="{28A0092B-C50C-407E-A947-70E740481C1C}">
                <a14:useLocalDpi xmlns:a14="http://schemas.microsoft.com/office/drawing/2010/main" val="0"/>
              </a:ext>
            </a:extLst>
          </a:blip>
          <a:srcRect t="3" r="10793" b="3"/>
          <a:stretch>
            <a:fillRect/>
          </a:stretch>
        </p:blipFill>
        <p:spPr bwMode="auto">
          <a:xfrm>
            <a:off x="3066859" y="643365"/>
            <a:ext cx="86273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219" name="Picture 3">
            <a:extLst>
              <a:ext uri="{FF2B5EF4-FFF2-40B4-BE49-F238E27FC236}">
                <a16:creationId xmlns:a16="http://schemas.microsoft.com/office/drawing/2014/main" id="{B63DF42E-79F9-4E2A-8863-2ECB2DAF65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21" b="121"/>
          <a:stretch>
            <a:fillRect/>
          </a:stretch>
        </p:blipFill>
        <p:spPr bwMode="auto">
          <a:xfrm>
            <a:off x="649068"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5933938B-7EE8-4DA6-B752-A1F20BC5A456}"/>
              </a:ext>
            </a:extLst>
          </p:cNvPr>
          <p:cNvSpPr txBox="1">
            <a:spLocks noChangeArrowheads="1"/>
          </p:cNvSpPr>
          <p:nvPr/>
        </p:nvSpPr>
        <p:spPr bwMode="auto">
          <a:xfrm>
            <a:off x="3210314" y="104281"/>
            <a:ext cx="6400614" cy="492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2400" b="1" i="0" u="none" strike="noStrike" cap="none" normalizeH="0" baseline="0" dirty="0">
                <a:ln>
                  <a:noFill/>
                </a:ln>
                <a:solidFill>
                  <a:srgbClr val="000000"/>
                </a:solidFill>
                <a:effectLst/>
                <a:latin typeface="Cooper Black" panose="0208090404030B020404" pitchFamily="18" charset="0"/>
              </a:rPr>
              <a:t>LE GLORIEUX RETOUR À LA MAISON</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A66DCBA3-E2A8-473B-B616-1E6A1757A98A}"/>
              </a:ext>
            </a:extLst>
          </p:cNvPr>
          <p:cNvSpPr txBox="1"/>
          <p:nvPr/>
        </p:nvSpPr>
        <p:spPr>
          <a:xfrm>
            <a:off x="4480720" y="567615"/>
            <a:ext cx="7213535" cy="5597879"/>
          </a:xfrm>
          <a:prstGeom prst="rect">
            <a:avLst/>
          </a:prstGeom>
          <a:noFill/>
        </p:spPr>
        <p:txBody>
          <a:bodyPr wrap="square">
            <a:spAutoFit/>
          </a:bodyPr>
          <a:lstStyle/>
          <a:p>
            <a:pPr algn="ctr">
              <a:lnSpc>
                <a:spcPct val="125000"/>
              </a:lnSpc>
            </a:pPr>
            <a:r>
              <a:rPr lang="fr-FR" b="1" kern="1400" dirty="0">
                <a:solidFill>
                  <a:srgbClr val="000000"/>
                </a:solidFill>
                <a:latin typeface="Arial Nova" panose="020B0504020202020204" pitchFamily="34" charset="0"/>
              </a:rPr>
              <a:t>Jésus a dit : Je suis la résurrection et la vie. Celui qui croit en moi vivra, même s'il meurt ; et quiconque vit et croit en moi ne mourra jamais. (Jean 11 : 25-26)</a:t>
            </a:r>
          </a:p>
          <a:p>
            <a:pPr algn="ctr">
              <a:lnSpc>
                <a:spcPct val="125000"/>
              </a:lnSpc>
            </a:pPr>
            <a:r>
              <a:rPr lang="fr-FR" b="1" kern="1400" dirty="0">
                <a:solidFill>
                  <a:srgbClr val="000000"/>
                </a:solidFill>
                <a:latin typeface="Arial Nova" panose="020B0504020202020204" pitchFamily="34" charset="0"/>
              </a:rPr>
              <a:t>Celui qui entend mes paroles et croit en Celui qui m'a envoyé a la vie éternelle. Il ne sera pas jugé, mais il est déjà passé de la mort à la vie. (Jean 5 : 24)</a:t>
            </a:r>
          </a:p>
          <a:p>
            <a:pPr algn="ctr">
              <a:lnSpc>
                <a:spcPct val="125000"/>
              </a:lnSpc>
            </a:pPr>
            <a:r>
              <a:rPr lang="fr-FR" b="1" kern="1400" dirty="0">
                <a:solidFill>
                  <a:srgbClr val="000000"/>
                </a:solidFill>
                <a:latin typeface="Arial Nova" panose="020B0504020202020204" pitchFamily="34" charset="0"/>
              </a:rPr>
              <a:t>La mort n'apporte ni peur ni punition au chrétien. </a:t>
            </a:r>
          </a:p>
          <a:p>
            <a:pPr algn="ctr">
              <a:lnSpc>
                <a:spcPct val="125000"/>
              </a:lnSpc>
            </a:pPr>
            <a:r>
              <a:rPr lang="fr-FR" b="1" i="1" kern="1400" dirty="0">
                <a:solidFill>
                  <a:srgbClr val="000000"/>
                </a:solidFill>
                <a:latin typeface="Arial Nova" panose="020B0504020202020204" pitchFamily="34" charset="0"/>
              </a:rPr>
              <a:t>La mort est détruite ; la victoire est totale ! Où est la mort ta victoire ?  Où est la mort ton pouvoir de blesser ?</a:t>
            </a:r>
          </a:p>
          <a:p>
            <a:pPr algn="ctr">
              <a:lnSpc>
                <a:spcPct val="125000"/>
              </a:lnSpc>
            </a:pPr>
            <a:r>
              <a:rPr lang="fr-FR" b="1" i="1" kern="1400" dirty="0">
                <a:solidFill>
                  <a:srgbClr val="000000"/>
                </a:solidFill>
                <a:latin typeface="Arial Nova" panose="020B0504020202020204" pitchFamily="34" charset="0"/>
              </a:rPr>
              <a:t>Merci à Dieu qui nous donne le victoire par </a:t>
            </a:r>
          </a:p>
          <a:p>
            <a:pPr algn="ctr">
              <a:lnSpc>
                <a:spcPct val="125000"/>
              </a:lnSpc>
            </a:pPr>
            <a:r>
              <a:rPr lang="fr-FR" b="1" i="1" kern="1400" dirty="0">
                <a:solidFill>
                  <a:srgbClr val="000000"/>
                </a:solidFill>
                <a:latin typeface="Arial Nova" panose="020B0504020202020204" pitchFamily="34" charset="0"/>
              </a:rPr>
              <a:t>notre Seigneur Jésus-Christ !</a:t>
            </a:r>
          </a:p>
          <a:p>
            <a:pPr algn="ctr">
              <a:lnSpc>
                <a:spcPct val="125000"/>
              </a:lnSpc>
            </a:pPr>
            <a:r>
              <a:rPr lang="fr-FR" b="1" kern="1400" dirty="0">
                <a:solidFill>
                  <a:srgbClr val="000000"/>
                </a:solidFill>
                <a:latin typeface="Arial Nova" panose="020B0504020202020204" pitchFamily="34" charset="0"/>
              </a:rPr>
              <a:t>(1 Corinthiens 15 : 54 - 57)</a:t>
            </a:r>
          </a:p>
          <a:p>
            <a:pPr algn="ctr">
              <a:lnSpc>
                <a:spcPct val="125000"/>
              </a:lnSpc>
            </a:pPr>
            <a:r>
              <a:rPr lang="fr-FR" b="1" kern="1400" dirty="0">
                <a:solidFill>
                  <a:srgbClr val="000000"/>
                </a:solidFill>
                <a:latin typeface="Arial Nova" panose="020B0504020202020204" pitchFamily="34" charset="0"/>
              </a:rPr>
              <a:t>Heureux ceux qui meurent désormais au service du Seigneur. Oui, oui ! répond l’Esprit. Ils profiteront du repos de leur dur labeur, car les résultats de leur service les accompagnent. » (Apocalypse 14 : 13)</a:t>
            </a:r>
            <a:r>
              <a:rPr lang="en-US" sz="1000" kern="1400" dirty="0">
                <a:ln>
                  <a:noFill/>
                </a:ln>
                <a:solidFill>
                  <a:srgbClr val="000000"/>
                </a:solidFill>
                <a:effectLst/>
                <a:latin typeface="Calibri" panose="020F0502020204030204" pitchFamily="34" charset="0"/>
              </a:rPr>
              <a:t> </a:t>
            </a:r>
          </a:p>
        </p:txBody>
      </p:sp>
      <p:pic>
        <p:nvPicPr>
          <p:cNvPr id="6" name="FT SLIDE 22">
            <a:hlinkClick r:id="" action="ppaction://media"/>
            <a:extLst>
              <a:ext uri="{FF2B5EF4-FFF2-40B4-BE49-F238E27FC236}">
                <a16:creationId xmlns:a16="http://schemas.microsoft.com/office/drawing/2014/main" id="{8A25084F-051C-0A7A-D045-08A798A0A1F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55569" y="5536089"/>
            <a:ext cx="487363" cy="487363"/>
          </a:xfrm>
          <a:prstGeom prst="rect">
            <a:avLst/>
          </a:prstGeom>
        </p:spPr>
      </p:pic>
    </p:spTree>
    <p:extLst>
      <p:ext uri="{BB962C8B-B14F-4D97-AF65-F5344CB8AC3E}">
        <p14:creationId xmlns:p14="http://schemas.microsoft.com/office/powerpoint/2010/main" val="212280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547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56979"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4" name="TextBox 3">
            <a:extLst>
              <a:ext uri="{FF2B5EF4-FFF2-40B4-BE49-F238E27FC236}">
                <a16:creationId xmlns:a16="http://schemas.microsoft.com/office/drawing/2014/main" id="{BB23EB8F-A12C-435C-8929-3A3DDDF78CCA}"/>
              </a:ext>
            </a:extLst>
          </p:cNvPr>
          <p:cNvSpPr txBox="1"/>
          <p:nvPr/>
        </p:nvSpPr>
        <p:spPr>
          <a:xfrm>
            <a:off x="3864718" y="47815"/>
            <a:ext cx="4047564" cy="461665"/>
          </a:xfrm>
          <a:prstGeom prst="rect">
            <a:avLst/>
          </a:prstGeom>
          <a:noFill/>
        </p:spPr>
        <p:txBody>
          <a:bodyPr wrap="square" rtlCol="0">
            <a:spAutoFit/>
          </a:bodyPr>
          <a:lstStyle/>
          <a:p>
            <a:pPr algn="ctr"/>
            <a:r>
              <a:rPr lang="en-ZA" sz="2400" dirty="0">
                <a:latin typeface="Cooper Black" panose="0208090404030B020404" pitchFamily="18" charset="0"/>
              </a:rPr>
              <a:t>LE COEUR DE </a:t>
            </a:r>
            <a:r>
              <a:rPr lang="en-ZA" sz="2400" dirty="0" err="1">
                <a:latin typeface="Cooper Black" panose="0208090404030B020404" pitchFamily="18" charset="0"/>
              </a:rPr>
              <a:t>L'HOMME</a:t>
            </a:r>
            <a:endParaRPr lang="en-ZA" sz="2400" dirty="0">
              <a:latin typeface="Cooper Black" panose="0208090404030B020404" pitchFamily="18" charset="0"/>
            </a:endParaRPr>
          </a:p>
        </p:txBody>
      </p:sp>
      <p:sp>
        <p:nvSpPr>
          <p:cNvPr id="16" name="TextBox 15">
            <a:extLst>
              <a:ext uri="{FF2B5EF4-FFF2-40B4-BE49-F238E27FC236}">
                <a16:creationId xmlns:a16="http://schemas.microsoft.com/office/drawing/2014/main" id="{95A2DBC6-2AC9-42DC-84FA-7A0D66FC7ACE}"/>
              </a:ext>
            </a:extLst>
          </p:cNvPr>
          <p:cNvSpPr txBox="1"/>
          <p:nvPr/>
        </p:nvSpPr>
        <p:spPr>
          <a:xfrm>
            <a:off x="199025" y="3053217"/>
            <a:ext cx="6651266" cy="1096647"/>
          </a:xfrm>
          <a:prstGeom prst="rect">
            <a:avLst/>
          </a:prstGeom>
          <a:noFill/>
        </p:spPr>
        <p:txBody>
          <a:bodyPr wrap="square">
            <a:spAutoFit/>
          </a:bodyPr>
          <a:lstStyle/>
          <a:p>
            <a:pPr marL="0" marR="0" indent="0" algn="ctr">
              <a:lnSpc>
                <a:spcPct val="125000"/>
              </a:lnSpc>
              <a:spcBef>
                <a:spcPts val="0"/>
              </a:spcBef>
              <a:spcAft>
                <a:spcPts val="0"/>
              </a:spcAft>
            </a:pPr>
            <a:endParaRPr lang="en-US" b="1" kern="1400" dirty="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endParaRPr lang="en-US" kern="1400" dirty="0">
              <a:ln>
                <a:noFill/>
              </a:ln>
              <a:solidFill>
                <a:srgbClr val="000000"/>
              </a:solidFill>
              <a:effectLst/>
              <a:latin typeface="Arial Nova" panose="020B0504020202020204" pitchFamily="34" charset="0"/>
            </a:endParaRPr>
          </a:p>
          <a:p>
            <a:pPr marL="9525" marR="5080" indent="0" algn="ctr">
              <a:lnSpc>
                <a:spcPct val="125000"/>
              </a:lnSpc>
              <a:spcBef>
                <a:spcPts val="0"/>
              </a:spcBef>
              <a:spcAft>
                <a:spcPts val="0"/>
              </a:spcAft>
            </a:pPr>
            <a:endParaRPr lang="en-US" b="1" kern="1400" dirty="0">
              <a:ln>
                <a:noFill/>
              </a:ln>
              <a:solidFill>
                <a:srgbClr val="000000"/>
              </a:solidFill>
              <a:effectLst/>
              <a:latin typeface="Arial Nova" panose="020B0504020202020204" pitchFamily="34" charset="0"/>
            </a:endParaRPr>
          </a:p>
        </p:txBody>
      </p:sp>
      <p:sp>
        <p:nvSpPr>
          <p:cNvPr id="6" name="TextBox 5">
            <a:extLst>
              <a:ext uri="{FF2B5EF4-FFF2-40B4-BE49-F238E27FC236}">
                <a16:creationId xmlns:a16="http://schemas.microsoft.com/office/drawing/2014/main" id="{FB763EB5-7994-4B0C-BCDE-6754B35D0C74}"/>
              </a:ext>
            </a:extLst>
          </p:cNvPr>
          <p:cNvSpPr txBox="1"/>
          <p:nvPr/>
        </p:nvSpPr>
        <p:spPr>
          <a:xfrm>
            <a:off x="383722" y="514631"/>
            <a:ext cx="1522708" cy="246221"/>
          </a:xfrm>
          <a:prstGeom prst="rect">
            <a:avLst/>
          </a:prstGeom>
          <a:noFill/>
        </p:spPr>
        <p:txBody>
          <a:bodyPr wrap="square" rtlCol="0">
            <a:spAutoFit/>
          </a:bodyPr>
          <a:lstStyle/>
          <a:p>
            <a:r>
              <a:rPr lang="en-US" sz="1000" b="1" dirty="0"/>
              <a:t>LE COEUR DU </a:t>
            </a:r>
            <a:r>
              <a:rPr lang="en-US" sz="1000" b="1" dirty="0" err="1"/>
              <a:t>PÉCHEUR</a:t>
            </a:r>
            <a:endParaRPr lang="en-US" sz="1000" b="1" dirty="0"/>
          </a:p>
        </p:txBody>
      </p:sp>
      <p:sp>
        <p:nvSpPr>
          <p:cNvPr id="18" name="TextBox 17">
            <a:extLst>
              <a:ext uri="{FF2B5EF4-FFF2-40B4-BE49-F238E27FC236}">
                <a16:creationId xmlns:a16="http://schemas.microsoft.com/office/drawing/2014/main" id="{D5369064-EFEE-4770-9E45-A177476260D4}"/>
              </a:ext>
            </a:extLst>
          </p:cNvPr>
          <p:cNvSpPr txBox="1"/>
          <p:nvPr/>
        </p:nvSpPr>
        <p:spPr>
          <a:xfrm>
            <a:off x="1716054" y="514631"/>
            <a:ext cx="1993731" cy="230832"/>
          </a:xfrm>
          <a:prstGeom prst="rect">
            <a:avLst/>
          </a:prstGeom>
          <a:noFill/>
        </p:spPr>
        <p:txBody>
          <a:bodyPr wrap="square" rtlCol="0">
            <a:spAutoFit/>
          </a:bodyPr>
          <a:lstStyle/>
          <a:p>
            <a:r>
              <a:rPr lang="fr-FR" sz="900" b="1" dirty="0"/>
              <a:t>LE </a:t>
            </a:r>
            <a:r>
              <a:rPr lang="fr-FR" sz="900" b="1" dirty="0" err="1"/>
              <a:t>COEUR</a:t>
            </a:r>
            <a:r>
              <a:rPr lang="fr-FR" sz="900" b="1" dirty="0"/>
              <a:t> CONVAINCU DU PÉCHÉ</a:t>
            </a:r>
            <a:endParaRPr lang="en-US" sz="900" b="1" dirty="0"/>
          </a:p>
        </p:txBody>
      </p:sp>
      <p:sp>
        <p:nvSpPr>
          <p:cNvPr id="20" name="TextBox 19">
            <a:extLst>
              <a:ext uri="{FF2B5EF4-FFF2-40B4-BE49-F238E27FC236}">
                <a16:creationId xmlns:a16="http://schemas.microsoft.com/office/drawing/2014/main" id="{EEDB8932-0B69-4B37-9473-9529B204F59C}"/>
              </a:ext>
            </a:extLst>
          </p:cNvPr>
          <p:cNvSpPr txBox="1"/>
          <p:nvPr/>
        </p:nvSpPr>
        <p:spPr>
          <a:xfrm>
            <a:off x="3615820" y="505033"/>
            <a:ext cx="1776188" cy="261610"/>
          </a:xfrm>
          <a:prstGeom prst="rect">
            <a:avLst/>
          </a:prstGeom>
          <a:noFill/>
        </p:spPr>
        <p:txBody>
          <a:bodyPr wrap="square" rtlCol="0">
            <a:spAutoFit/>
          </a:bodyPr>
          <a:lstStyle/>
          <a:p>
            <a:r>
              <a:rPr lang="en-US" sz="1100" b="1" dirty="0"/>
              <a:t>LE COEUR </a:t>
            </a:r>
            <a:r>
              <a:rPr lang="en-US" sz="1100" b="1" dirty="0" err="1"/>
              <a:t>REPENTIANT</a:t>
            </a:r>
            <a:endParaRPr lang="en-US" sz="1100" b="1" dirty="0"/>
          </a:p>
        </p:txBody>
      </p:sp>
      <p:sp>
        <p:nvSpPr>
          <p:cNvPr id="22" name="TextBox 21">
            <a:extLst>
              <a:ext uri="{FF2B5EF4-FFF2-40B4-BE49-F238E27FC236}">
                <a16:creationId xmlns:a16="http://schemas.microsoft.com/office/drawing/2014/main" id="{8EB2C647-EFA3-4D82-8689-AE3FF68D360A}"/>
              </a:ext>
            </a:extLst>
          </p:cNvPr>
          <p:cNvSpPr txBox="1"/>
          <p:nvPr/>
        </p:nvSpPr>
        <p:spPr>
          <a:xfrm>
            <a:off x="5334646" y="495851"/>
            <a:ext cx="1522708" cy="246221"/>
          </a:xfrm>
          <a:prstGeom prst="rect">
            <a:avLst/>
          </a:prstGeom>
          <a:noFill/>
        </p:spPr>
        <p:txBody>
          <a:bodyPr wrap="square" rtlCol="0">
            <a:spAutoFit/>
          </a:bodyPr>
          <a:lstStyle/>
          <a:p>
            <a:r>
              <a:rPr lang="en-US" sz="1000" b="1" dirty="0" err="1"/>
              <a:t>MOURIR</a:t>
            </a:r>
            <a:r>
              <a:rPr lang="en-US" sz="1000" b="1" dirty="0"/>
              <a:t> AVEC LE CHRIST</a:t>
            </a:r>
          </a:p>
        </p:txBody>
      </p:sp>
      <p:sp>
        <p:nvSpPr>
          <p:cNvPr id="24" name="TextBox 23">
            <a:extLst>
              <a:ext uri="{FF2B5EF4-FFF2-40B4-BE49-F238E27FC236}">
                <a16:creationId xmlns:a16="http://schemas.microsoft.com/office/drawing/2014/main" id="{A560BBDF-49E5-470B-BFF7-9361EB3A6691}"/>
              </a:ext>
            </a:extLst>
          </p:cNvPr>
          <p:cNvSpPr txBox="1"/>
          <p:nvPr/>
        </p:nvSpPr>
        <p:spPr>
          <a:xfrm>
            <a:off x="7188893" y="515160"/>
            <a:ext cx="1522708" cy="261610"/>
          </a:xfrm>
          <a:prstGeom prst="rect">
            <a:avLst/>
          </a:prstGeom>
          <a:noFill/>
        </p:spPr>
        <p:txBody>
          <a:bodyPr wrap="square" rtlCol="0">
            <a:spAutoFit/>
          </a:bodyPr>
          <a:lstStyle/>
          <a:p>
            <a:r>
              <a:rPr lang="en-US" sz="1100" b="1" dirty="0"/>
              <a:t>LE TEMPLE DE DIEU</a:t>
            </a:r>
          </a:p>
        </p:txBody>
      </p:sp>
      <p:sp>
        <p:nvSpPr>
          <p:cNvPr id="25" name="TextBox 24">
            <a:extLst>
              <a:ext uri="{FF2B5EF4-FFF2-40B4-BE49-F238E27FC236}">
                <a16:creationId xmlns:a16="http://schemas.microsoft.com/office/drawing/2014/main" id="{904F450F-86CB-4557-8D49-4ACB79407E01}"/>
              </a:ext>
            </a:extLst>
          </p:cNvPr>
          <p:cNvSpPr txBox="1"/>
          <p:nvPr/>
        </p:nvSpPr>
        <p:spPr>
          <a:xfrm>
            <a:off x="8741732" y="506932"/>
            <a:ext cx="1668578" cy="261610"/>
          </a:xfrm>
          <a:prstGeom prst="rect">
            <a:avLst/>
          </a:prstGeom>
          <a:noFill/>
        </p:spPr>
        <p:txBody>
          <a:bodyPr wrap="square" rtlCol="0">
            <a:spAutoFit/>
          </a:bodyPr>
          <a:lstStyle/>
          <a:p>
            <a:r>
              <a:rPr lang="en-US" sz="1100" b="1" dirty="0"/>
              <a:t>LE COEUR </a:t>
            </a:r>
            <a:r>
              <a:rPr lang="en-US" sz="1100" b="1" dirty="0" err="1"/>
              <a:t>VICTORIEUX</a:t>
            </a:r>
            <a:endParaRPr lang="en-US" sz="1100" b="1" dirty="0"/>
          </a:p>
        </p:txBody>
      </p:sp>
      <p:sp>
        <p:nvSpPr>
          <p:cNvPr id="26" name="TextBox 25">
            <a:extLst>
              <a:ext uri="{FF2B5EF4-FFF2-40B4-BE49-F238E27FC236}">
                <a16:creationId xmlns:a16="http://schemas.microsoft.com/office/drawing/2014/main" id="{D9255D46-3CCD-4EE3-93E6-1F185891E732}"/>
              </a:ext>
            </a:extLst>
          </p:cNvPr>
          <p:cNvSpPr txBox="1"/>
          <p:nvPr/>
        </p:nvSpPr>
        <p:spPr>
          <a:xfrm>
            <a:off x="10278767" y="518247"/>
            <a:ext cx="1946772" cy="230832"/>
          </a:xfrm>
          <a:prstGeom prst="rect">
            <a:avLst/>
          </a:prstGeom>
          <a:noFill/>
        </p:spPr>
        <p:txBody>
          <a:bodyPr wrap="square" rtlCol="0">
            <a:spAutoFit/>
          </a:bodyPr>
          <a:lstStyle/>
          <a:p>
            <a:r>
              <a:rPr lang="fr-FR" sz="900" b="1" dirty="0"/>
              <a:t>LE GLORIEUX RETOUR À LA MAISON</a:t>
            </a:r>
            <a:endParaRPr lang="en-US" sz="900" b="1" dirty="0"/>
          </a:p>
        </p:txBody>
      </p:sp>
      <p:pic>
        <p:nvPicPr>
          <p:cNvPr id="12" name="Picture 11">
            <a:extLst>
              <a:ext uri="{FF2B5EF4-FFF2-40B4-BE49-F238E27FC236}">
                <a16:creationId xmlns:a16="http://schemas.microsoft.com/office/drawing/2014/main" id="{135AE288-6347-0194-E5CE-50AFDF32A322}"/>
              </a:ext>
            </a:extLst>
          </p:cNvPr>
          <p:cNvPicPr>
            <a:picLocks noChangeAspect="1"/>
          </p:cNvPicPr>
          <p:nvPr/>
        </p:nvPicPr>
        <p:blipFill>
          <a:blip r:embed="rId9"/>
          <a:stretch>
            <a:fillRect/>
          </a:stretch>
        </p:blipFill>
        <p:spPr>
          <a:xfrm>
            <a:off x="482664" y="3583057"/>
            <a:ext cx="10973751" cy="640135"/>
          </a:xfrm>
          <a:prstGeom prst="rect">
            <a:avLst/>
          </a:prstGeom>
        </p:spPr>
      </p:pic>
      <p:pic>
        <p:nvPicPr>
          <p:cNvPr id="30" name="Picture 29">
            <a:extLst>
              <a:ext uri="{FF2B5EF4-FFF2-40B4-BE49-F238E27FC236}">
                <a16:creationId xmlns:a16="http://schemas.microsoft.com/office/drawing/2014/main" id="{8C6C4349-3014-306D-05A2-CF486FFB1D27}"/>
              </a:ext>
            </a:extLst>
          </p:cNvPr>
          <p:cNvPicPr>
            <a:picLocks noChangeAspect="1"/>
          </p:cNvPicPr>
          <p:nvPr/>
        </p:nvPicPr>
        <p:blipFill>
          <a:blip r:embed="rId10"/>
          <a:stretch>
            <a:fillRect/>
          </a:stretch>
        </p:blipFill>
        <p:spPr>
          <a:xfrm>
            <a:off x="3615820" y="4665165"/>
            <a:ext cx="5358848" cy="963251"/>
          </a:xfrm>
          <a:prstGeom prst="rect">
            <a:avLst/>
          </a:prstGeom>
        </p:spPr>
      </p:pic>
    </p:spTree>
    <p:extLst>
      <p:ext uri="{BB962C8B-B14F-4D97-AF65-F5344CB8AC3E}">
        <p14:creationId xmlns:p14="http://schemas.microsoft.com/office/powerpoint/2010/main" val="177858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2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FFFE06-B0E9-439C-AED9-F5232040A00A}"/>
              </a:ext>
            </a:extLst>
          </p:cNvPr>
          <p:cNvSpPr/>
          <p:nvPr/>
        </p:nvSpPr>
        <p:spPr>
          <a:xfrm>
            <a:off x="6981441" y="2965716"/>
            <a:ext cx="5079387" cy="3075987"/>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15" name="Picture 14" descr="A picture containing text, book&#10;&#10;Description automatically generated">
            <a:extLst>
              <a:ext uri="{FF2B5EF4-FFF2-40B4-BE49-F238E27FC236}">
                <a16:creationId xmlns:a16="http://schemas.microsoft.com/office/drawing/2014/main" id="{6E3CB561-8AD1-4493-BB1E-704536D5A1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80980" y="3044667"/>
            <a:ext cx="1524936" cy="2160000"/>
          </a:xfrm>
          <a:prstGeom prst="rect">
            <a:avLst/>
          </a:prstGeom>
        </p:spPr>
      </p:pic>
      <p:pic>
        <p:nvPicPr>
          <p:cNvPr id="17" name="Picture 16" descr="A picture containing text, colorful, bright, painted&#10;&#10;Description automatically generated">
            <a:extLst>
              <a:ext uri="{FF2B5EF4-FFF2-40B4-BE49-F238E27FC236}">
                <a16:creationId xmlns:a16="http://schemas.microsoft.com/office/drawing/2014/main" id="{685A73CE-2F7D-4EF9-8369-0CD9E038E4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51059" y="3292245"/>
            <a:ext cx="1527708" cy="2160000"/>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083CBFB0-7E3A-4AFD-B822-3C01B71C67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58364" y="3526942"/>
            <a:ext cx="1518120"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56979"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4" name="TextBox 3">
            <a:extLst>
              <a:ext uri="{FF2B5EF4-FFF2-40B4-BE49-F238E27FC236}">
                <a16:creationId xmlns:a16="http://schemas.microsoft.com/office/drawing/2014/main" id="{BB23EB8F-A12C-435C-8929-3A3DDDF78CCA}"/>
              </a:ext>
            </a:extLst>
          </p:cNvPr>
          <p:cNvSpPr txBox="1"/>
          <p:nvPr/>
        </p:nvSpPr>
        <p:spPr>
          <a:xfrm>
            <a:off x="3864718" y="47815"/>
            <a:ext cx="4047564" cy="461665"/>
          </a:xfrm>
          <a:prstGeom prst="rect">
            <a:avLst/>
          </a:prstGeom>
          <a:noFill/>
        </p:spPr>
        <p:txBody>
          <a:bodyPr wrap="square" rtlCol="0">
            <a:spAutoFit/>
          </a:bodyPr>
          <a:lstStyle/>
          <a:p>
            <a:pPr algn="ctr"/>
            <a:r>
              <a:rPr lang="en-ZA" sz="2400" dirty="0">
                <a:latin typeface="Cooper Black" panose="0208090404030B020404" pitchFamily="18" charset="0"/>
              </a:rPr>
              <a:t>LE COEUR DE </a:t>
            </a:r>
            <a:r>
              <a:rPr lang="en-ZA" sz="2400" dirty="0" err="1">
                <a:latin typeface="Cooper Black" panose="0208090404030B020404" pitchFamily="18" charset="0"/>
              </a:rPr>
              <a:t>L'HOMME</a:t>
            </a:r>
            <a:endParaRPr lang="en-ZA" sz="2400" dirty="0">
              <a:latin typeface="Cooper Black" panose="0208090404030B020404" pitchFamily="18" charset="0"/>
            </a:endParaRPr>
          </a:p>
        </p:txBody>
      </p:sp>
      <p:sp>
        <p:nvSpPr>
          <p:cNvPr id="16" name="TextBox 15">
            <a:extLst>
              <a:ext uri="{FF2B5EF4-FFF2-40B4-BE49-F238E27FC236}">
                <a16:creationId xmlns:a16="http://schemas.microsoft.com/office/drawing/2014/main" id="{95A2DBC6-2AC9-42DC-84FA-7A0D66FC7ACE}"/>
              </a:ext>
            </a:extLst>
          </p:cNvPr>
          <p:cNvSpPr txBox="1"/>
          <p:nvPr/>
        </p:nvSpPr>
        <p:spPr>
          <a:xfrm>
            <a:off x="150578" y="3161673"/>
            <a:ext cx="6651266" cy="3797386"/>
          </a:xfrm>
          <a:prstGeom prst="rect">
            <a:avLst/>
          </a:prstGeom>
          <a:noFill/>
        </p:spPr>
        <p:txBody>
          <a:bodyPr wrap="square">
            <a:spAutoFit/>
          </a:bodyPr>
          <a:lstStyle/>
          <a:p>
            <a:pPr marL="9525" marR="5080" indent="0" algn="ctr">
              <a:spcBef>
                <a:spcPts val="0"/>
              </a:spcBef>
              <a:spcAft>
                <a:spcPts val="0"/>
              </a:spcAft>
            </a:pPr>
            <a:r>
              <a:rPr lang="fr-FR" b="1" kern="1400" dirty="0">
                <a:solidFill>
                  <a:schemeClr val="accent2">
                    <a:lumMod val="60000"/>
                    <a:lumOff val="40000"/>
                  </a:schemeClr>
                </a:solidFill>
                <a:latin typeface="Arial Nova" panose="020B0504020202020204" pitchFamily="34" charset="0"/>
              </a:rPr>
              <a:t>"Celui qui croit tenir bon devrait faire attention à ne pas tomber." (1 Corinthiens 10 : 12)</a:t>
            </a:r>
          </a:p>
          <a:p>
            <a:pPr marL="9525" marR="5080" indent="0" algn="ctr">
              <a:spcBef>
                <a:spcPts val="0"/>
              </a:spcBef>
              <a:spcAft>
                <a:spcPts val="0"/>
              </a:spcAft>
            </a:pPr>
            <a:endParaRPr lang="fr-FR" b="1" kern="1400" dirty="0">
              <a:solidFill>
                <a:schemeClr val="accent2">
                  <a:lumMod val="60000"/>
                  <a:lumOff val="40000"/>
                </a:schemeClr>
              </a:solidFill>
              <a:latin typeface="Arial Nova" panose="020B0504020202020204" pitchFamily="34" charset="0"/>
            </a:endParaRPr>
          </a:p>
          <a:p>
            <a:pPr marL="9525" marR="5080" indent="0" algn="ctr">
              <a:spcBef>
                <a:spcPts val="0"/>
              </a:spcBef>
              <a:spcAft>
                <a:spcPts val="0"/>
              </a:spcAft>
            </a:pPr>
            <a:r>
              <a:rPr lang="fr-FR" b="1" kern="1400" dirty="0">
                <a:solidFill>
                  <a:schemeClr val="accent2">
                    <a:lumMod val="50000"/>
                  </a:schemeClr>
                </a:solidFill>
                <a:latin typeface="Arial Nova" panose="020B0504020202020204" pitchFamily="34" charset="0"/>
              </a:rPr>
              <a:t>…….. Puis il sort et amène sept autres esprits encore pires que lui, et ils viennent y vivre. Donc, quand tout est fini, cette personne est dans un état pire qu’au début. </a:t>
            </a:r>
          </a:p>
          <a:p>
            <a:pPr marL="9525" marR="5080" indent="0" algn="ctr">
              <a:spcBef>
                <a:spcPts val="0"/>
              </a:spcBef>
              <a:spcAft>
                <a:spcPts val="0"/>
              </a:spcAft>
            </a:pPr>
            <a:r>
              <a:rPr lang="fr-FR" b="1" kern="1400" dirty="0">
                <a:solidFill>
                  <a:schemeClr val="accent2">
                    <a:lumMod val="50000"/>
                  </a:schemeClr>
                </a:solidFill>
                <a:latin typeface="Arial Nova" panose="020B0504020202020204" pitchFamily="34" charset="0"/>
              </a:rPr>
              <a:t>(Luc 11 : 24 - 26)</a:t>
            </a:r>
          </a:p>
          <a:p>
            <a:pPr marL="9525" marR="5080" indent="0" algn="ctr">
              <a:spcBef>
                <a:spcPts val="0"/>
              </a:spcBef>
              <a:spcAft>
                <a:spcPts val="0"/>
              </a:spcAft>
            </a:pPr>
            <a:r>
              <a:rPr lang="fr-FR" b="1" kern="1400" dirty="0">
                <a:solidFill>
                  <a:schemeClr val="accent2">
                    <a:lumMod val="60000"/>
                    <a:lumOff val="40000"/>
                  </a:schemeClr>
                </a:solidFill>
                <a:latin typeface="Arial Nova" panose="020B0504020202020204" pitchFamily="34" charset="0"/>
              </a:rPr>
              <a:t>-----------------------------------------------------------------------</a:t>
            </a:r>
          </a:p>
          <a:p>
            <a:pPr marL="9525" marR="5080" indent="0" algn="ctr">
              <a:spcBef>
                <a:spcPts val="0"/>
              </a:spcBef>
              <a:spcAft>
                <a:spcPts val="0"/>
              </a:spcAft>
            </a:pPr>
            <a:r>
              <a:rPr lang="fr-FR" b="1" kern="1400" dirty="0">
                <a:solidFill>
                  <a:srgbClr val="FF0000"/>
                </a:solidFill>
                <a:latin typeface="Arial Nova" panose="020B0504020202020204" pitchFamily="34" charset="0"/>
              </a:rPr>
              <a:t>Loin de moi, vous qui êtes sous la malédiction de Dieu ! Allez au feu éternel qui a été préparé pour le diable et ses anges ! (Matthieu 25 : 41)</a:t>
            </a:r>
            <a:endParaRPr lang="en-US" b="1" kern="1400" dirty="0">
              <a:ln>
                <a:noFill/>
              </a:ln>
              <a:solidFill>
                <a:srgbClr val="FF0000"/>
              </a:solidFill>
              <a:effectLst/>
              <a:latin typeface="Arial Nova" panose="020B0504020202020204" pitchFamily="34" charset="0"/>
            </a:endParaRPr>
          </a:p>
          <a:p>
            <a:pPr marL="0" marR="0" indent="0" algn="ctr">
              <a:lnSpc>
                <a:spcPct val="125000"/>
              </a:lnSpc>
              <a:spcBef>
                <a:spcPts val="0"/>
              </a:spcBef>
              <a:spcAft>
                <a:spcPts val="0"/>
              </a:spcAft>
            </a:pPr>
            <a:endParaRPr lang="en-US" kern="1400" dirty="0">
              <a:ln>
                <a:noFill/>
              </a:ln>
              <a:solidFill>
                <a:srgbClr val="000000"/>
              </a:solidFill>
              <a:effectLst/>
              <a:latin typeface="Arial Nova" panose="020B0504020202020204" pitchFamily="34" charset="0"/>
            </a:endParaRPr>
          </a:p>
          <a:p>
            <a:pPr marL="9525" marR="5080" indent="0" algn="ctr">
              <a:lnSpc>
                <a:spcPct val="125000"/>
              </a:lnSpc>
              <a:spcBef>
                <a:spcPts val="0"/>
              </a:spcBef>
              <a:spcAft>
                <a:spcPts val="0"/>
              </a:spcAft>
            </a:pPr>
            <a:endParaRPr lang="en-US" b="1" kern="1400" dirty="0">
              <a:ln>
                <a:noFill/>
              </a:ln>
              <a:solidFill>
                <a:srgbClr val="000000"/>
              </a:solidFill>
              <a:effectLst/>
              <a:latin typeface="Arial Nova" panose="020B0504020202020204" pitchFamily="34" charset="0"/>
            </a:endParaRPr>
          </a:p>
        </p:txBody>
      </p:sp>
      <p:sp>
        <p:nvSpPr>
          <p:cNvPr id="6" name="TextBox 5">
            <a:extLst>
              <a:ext uri="{FF2B5EF4-FFF2-40B4-BE49-F238E27FC236}">
                <a16:creationId xmlns:a16="http://schemas.microsoft.com/office/drawing/2014/main" id="{FB763EB5-7994-4B0C-BCDE-6754B35D0C74}"/>
              </a:ext>
            </a:extLst>
          </p:cNvPr>
          <p:cNvSpPr txBox="1"/>
          <p:nvPr/>
        </p:nvSpPr>
        <p:spPr>
          <a:xfrm>
            <a:off x="383722" y="514631"/>
            <a:ext cx="1522708" cy="246221"/>
          </a:xfrm>
          <a:prstGeom prst="rect">
            <a:avLst/>
          </a:prstGeom>
          <a:noFill/>
        </p:spPr>
        <p:txBody>
          <a:bodyPr wrap="square" rtlCol="0">
            <a:spAutoFit/>
          </a:bodyPr>
          <a:lstStyle/>
          <a:p>
            <a:r>
              <a:rPr lang="en-US" sz="1000" b="1" dirty="0"/>
              <a:t>LE COEUR DU </a:t>
            </a:r>
            <a:r>
              <a:rPr lang="en-US" sz="1000" b="1" dirty="0" err="1"/>
              <a:t>PÉCHEUR</a:t>
            </a:r>
            <a:endParaRPr lang="en-US" sz="1000" b="1" dirty="0"/>
          </a:p>
        </p:txBody>
      </p:sp>
      <p:sp>
        <p:nvSpPr>
          <p:cNvPr id="18" name="TextBox 17">
            <a:extLst>
              <a:ext uri="{FF2B5EF4-FFF2-40B4-BE49-F238E27FC236}">
                <a16:creationId xmlns:a16="http://schemas.microsoft.com/office/drawing/2014/main" id="{D5369064-EFEE-4770-9E45-A177476260D4}"/>
              </a:ext>
            </a:extLst>
          </p:cNvPr>
          <p:cNvSpPr txBox="1"/>
          <p:nvPr/>
        </p:nvSpPr>
        <p:spPr>
          <a:xfrm>
            <a:off x="1716054" y="514631"/>
            <a:ext cx="1993731" cy="230832"/>
          </a:xfrm>
          <a:prstGeom prst="rect">
            <a:avLst/>
          </a:prstGeom>
          <a:noFill/>
        </p:spPr>
        <p:txBody>
          <a:bodyPr wrap="square" rtlCol="0">
            <a:spAutoFit/>
          </a:bodyPr>
          <a:lstStyle/>
          <a:p>
            <a:r>
              <a:rPr lang="fr-FR" sz="900" b="1" dirty="0"/>
              <a:t>LE </a:t>
            </a:r>
            <a:r>
              <a:rPr lang="fr-FR" sz="900" b="1" dirty="0" err="1"/>
              <a:t>COEUR</a:t>
            </a:r>
            <a:r>
              <a:rPr lang="fr-FR" sz="900" b="1" dirty="0"/>
              <a:t> CONVAINCU DU PÉCHÉ</a:t>
            </a:r>
            <a:endParaRPr lang="en-US" sz="900" b="1" dirty="0"/>
          </a:p>
        </p:txBody>
      </p:sp>
      <p:sp>
        <p:nvSpPr>
          <p:cNvPr id="20" name="TextBox 19">
            <a:extLst>
              <a:ext uri="{FF2B5EF4-FFF2-40B4-BE49-F238E27FC236}">
                <a16:creationId xmlns:a16="http://schemas.microsoft.com/office/drawing/2014/main" id="{EEDB8932-0B69-4B37-9473-9529B204F59C}"/>
              </a:ext>
            </a:extLst>
          </p:cNvPr>
          <p:cNvSpPr txBox="1"/>
          <p:nvPr/>
        </p:nvSpPr>
        <p:spPr>
          <a:xfrm>
            <a:off x="3615820" y="505033"/>
            <a:ext cx="1776188" cy="261610"/>
          </a:xfrm>
          <a:prstGeom prst="rect">
            <a:avLst/>
          </a:prstGeom>
          <a:noFill/>
        </p:spPr>
        <p:txBody>
          <a:bodyPr wrap="square" rtlCol="0">
            <a:spAutoFit/>
          </a:bodyPr>
          <a:lstStyle/>
          <a:p>
            <a:r>
              <a:rPr lang="en-US" sz="1100" b="1" dirty="0"/>
              <a:t>LE COEUR </a:t>
            </a:r>
            <a:r>
              <a:rPr lang="en-US" sz="1100" b="1" dirty="0" err="1"/>
              <a:t>REPENTIANT</a:t>
            </a:r>
            <a:endParaRPr lang="en-US" sz="1100" b="1" dirty="0"/>
          </a:p>
        </p:txBody>
      </p:sp>
      <p:sp>
        <p:nvSpPr>
          <p:cNvPr id="22" name="TextBox 21">
            <a:extLst>
              <a:ext uri="{FF2B5EF4-FFF2-40B4-BE49-F238E27FC236}">
                <a16:creationId xmlns:a16="http://schemas.microsoft.com/office/drawing/2014/main" id="{8EB2C647-EFA3-4D82-8689-AE3FF68D360A}"/>
              </a:ext>
            </a:extLst>
          </p:cNvPr>
          <p:cNvSpPr txBox="1"/>
          <p:nvPr/>
        </p:nvSpPr>
        <p:spPr>
          <a:xfrm>
            <a:off x="5334646" y="495851"/>
            <a:ext cx="1522708" cy="246221"/>
          </a:xfrm>
          <a:prstGeom prst="rect">
            <a:avLst/>
          </a:prstGeom>
          <a:noFill/>
        </p:spPr>
        <p:txBody>
          <a:bodyPr wrap="square" rtlCol="0">
            <a:spAutoFit/>
          </a:bodyPr>
          <a:lstStyle/>
          <a:p>
            <a:r>
              <a:rPr lang="en-US" sz="1000" b="1" dirty="0" err="1"/>
              <a:t>MOURIR</a:t>
            </a:r>
            <a:r>
              <a:rPr lang="en-US" sz="1000" b="1" dirty="0"/>
              <a:t> AVEC LE CHRIST</a:t>
            </a:r>
          </a:p>
        </p:txBody>
      </p:sp>
      <p:sp>
        <p:nvSpPr>
          <p:cNvPr id="24" name="TextBox 23">
            <a:extLst>
              <a:ext uri="{FF2B5EF4-FFF2-40B4-BE49-F238E27FC236}">
                <a16:creationId xmlns:a16="http://schemas.microsoft.com/office/drawing/2014/main" id="{A560BBDF-49E5-470B-BFF7-9361EB3A6691}"/>
              </a:ext>
            </a:extLst>
          </p:cNvPr>
          <p:cNvSpPr txBox="1"/>
          <p:nvPr/>
        </p:nvSpPr>
        <p:spPr>
          <a:xfrm>
            <a:off x="7188893" y="515160"/>
            <a:ext cx="1522708" cy="261610"/>
          </a:xfrm>
          <a:prstGeom prst="rect">
            <a:avLst/>
          </a:prstGeom>
          <a:noFill/>
        </p:spPr>
        <p:txBody>
          <a:bodyPr wrap="square" rtlCol="0">
            <a:spAutoFit/>
          </a:bodyPr>
          <a:lstStyle/>
          <a:p>
            <a:r>
              <a:rPr lang="en-US" sz="1100" b="1" dirty="0"/>
              <a:t>LE TEMPLE DE DIEU</a:t>
            </a:r>
          </a:p>
        </p:txBody>
      </p:sp>
      <p:sp>
        <p:nvSpPr>
          <p:cNvPr id="25" name="TextBox 24">
            <a:extLst>
              <a:ext uri="{FF2B5EF4-FFF2-40B4-BE49-F238E27FC236}">
                <a16:creationId xmlns:a16="http://schemas.microsoft.com/office/drawing/2014/main" id="{904F450F-86CB-4557-8D49-4ACB79407E01}"/>
              </a:ext>
            </a:extLst>
          </p:cNvPr>
          <p:cNvSpPr txBox="1"/>
          <p:nvPr/>
        </p:nvSpPr>
        <p:spPr>
          <a:xfrm>
            <a:off x="8741732" y="506932"/>
            <a:ext cx="1668578" cy="261610"/>
          </a:xfrm>
          <a:prstGeom prst="rect">
            <a:avLst/>
          </a:prstGeom>
          <a:noFill/>
        </p:spPr>
        <p:txBody>
          <a:bodyPr wrap="square" rtlCol="0">
            <a:spAutoFit/>
          </a:bodyPr>
          <a:lstStyle/>
          <a:p>
            <a:r>
              <a:rPr lang="en-US" sz="1100" b="1" dirty="0"/>
              <a:t>LE COEUR </a:t>
            </a:r>
            <a:r>
              <a:rPr lang="en-US" sz="1100" b="1" dirty="0" err="1"/>
              <a:t>VICTORIEUX</a:t>
            </a:r>
            <a:endParaRPr lang="en-US" sz="1100" b="1" dirty="0"/>
          </a:p>
        </p:txBody>
      </p:sp>
      <p:sp>
        <p:nvSpPr>
          <p:cNvPr id="26" name="TextBox 25">
            <a:extLst>
              <a:ext uri="{FF2B5EF4-FFF2-40B4-BE49-F238E27FC236}">
                <a16:creationId xmlns:a16="http://schemas.microsoft.com/office/drawing/2014/main" id="{D9255D46-3CCD-4EE3-93E6-1F185891E732}"/>
              </a:ext>
            </a:extLst>
          </p:cNvPr>
          <p:cNvSpPr txBox="1"/>
          <p:nvPr/>
        </p:nvSpPr>
        <p:spPr>
          <a:xfrm>
            <a:off x="10278767" y="518247"/>
            <a:ext cx="1946772" cy="230832"/>
          </a:xfrm>
          <a:prstGeom prst="rect">
            <a:avLst/>
          </a:prstGeom>
          <a:noFill/>
        </p:spPr>
        <p:txBody>
          <a:bodyPr wrap="square" rtlCol="0">
            <a:spAutoFit/>
          </a:bodyPr>
          <a:lstStyle/>
          <a:p>
            <a:r>
              <a:rPr lang="fr-FR" sz="900" b="1" dirty="0"/>
              <a:t>LE GLORIEUX RETOUR À LA MAISON</a:t>
            </a:r>
            <a:endParaRPr lang="en-US" sz="900" b="1" dirty="0"/>
          </a:p>
        </p:txBody>
      </p:sp>
      <p:sp>
        <p:nvSpPr>
          <p:cNvPr id="27" name="TextBox 26">
            <a:extLst>
              <a:ext uri="{FF2B5EF4-FFF2-40B4-BE49-F238E27FC236}">
                <a16:creationId xmlns:a16="http://schemas.microsoft.com/office/drawing/2014/main" id="{C7BEB57D-0FC1-4FE1-BA5A-F46B4C675A12}"/>
              </a:ext>
            </a:extLst>
          </p:cNvPr>
          <p:cNvSpPr txBox="1"/>
          <p:nvPr/>
        </p:nvSpPr>
        <p:spPr>
          <a:xfrm>
            <a:off x="7138553" y="5195431"/>
            <a:ext cx="1522708" cy="430887"/>
          </a:xfrm>
          <a:prstGeom prst="rect">
            <a:avLst/>
          </a:prstGeom>
          <a:noFill/>
        </p:spPr>
        <p:txBody>
          <a:bodyPr wrap="square" rtlCol="0">
            <a:spAutoFit/>
          </a:bodyPr>
          <a:lstStyle/>
          <a:p>
            <a:pPr algn="ctr"/>
            <a:r>
              <a:rPr lang="fr-FR" sz="1100" b="1" dirty="0"/>
              <a:t>LE </a:t>
            </a:r>
            <a:r>
              <a:rPr lang="fr-FR" sz="1100" b="1" dirty="0" err="1"/>
              <a:t>COEUR</a:t>
            </a:r>
            <a:r>
              <a:rPr lang="fr-FR" sz="1100" b="1" dirty="0"/>
              <a:t> TENTÉ ET </a:t>
            </a:r>
            <a:r>
              <a:rPr lang="fr-FR" sz="1100" b="1" dirty="0" err="1"/>
              <a:t>DÉVISÉ</a:t>
            </a:r>
            <a:endParaRPr lang="en-US" sz="1100" b="1" dirty="0"/>
          </a:p>
        </p:txBody>
      </p:sp>
      <p:sp>
        <p:nvSpPr>
          <p:cNvPr id="28" name="TextBox 27">
            <a:extLst>
              <a:ext uri="{FF2B5EF4-FFF2-40B4-BE49-F238E27FC236}">
                <a16:creationId xmlns:a16="http://schemas.microsoft.com/office/drawing/2014/main" id="{FC72C32A-D875-456C-ACF6-5D910B2E8CF1}"/>
              </a:ext>
            </a:extLst>
          </p:cNvPr>
          <p:cNvSpPr txBox="1"/>
          <p:nvPr/>
        </p:nvSpPr>
        <p:spPr>
          <a:xfrm>
            <a:off x="8796371" y="5450050"/>
            <a:ext cx="1522708" cy="430887"/>
          </a:xfrm>
          <a:prstGeom prst="rect">
            <a:avLst/>
          </a:prstGeom>
          <a:noFill/>
        </p:spPr>
        <p:txBody>
          <a:bodyPr wrap="square" rtlCol="0">
            <a:spAutoFit/>
          </a:bodyPr>
          <a:lstStyle/>
          <a:p>
            <a:pPr algn="ctr"/>
            <a:r>
              <a:rPr lang="fr-FR" sz="1100" b="1" dirty="0"/>
              <a:t>LE CŒUR </a:t>
            </a:r>
            <a:r>
              <a:rPr lang="fr-FR" sz="1100" b="1" dirty="0" err="1"/>
              <a:t>RÉTRODIDI</a:t>
            </a:r>
            <a:r>
              <a:rPr lang="fr-FR" sz="1100" b="1" dirty="0"/>
              <a:t> OU </a:t>
            </a:r>
            <a:r>
              <a:rPr lang="fr-FR" sz="1100" b="1" dirty="0" err="1"/>
              <a:t>TÊTÉ</a:t>
            </a:r>
            <a:endParaRPr lang="en-US" sz="1100" b="1" dirty="0"/>
          </a:p>
        </p:txBody>
      </p:sp>
      <p:sp>
        <p:nvSpPr>
          <p:cNvPr id="29" name="TextBox 28">
            <a:extLst>
              <a:ext uri="{FF2B5EF4-FFF2-40B4-BE49-F238E27FC236}">
                <a16:creationId xmlns:a16="http://schemas.microsoft.com/office/drawing/2014/main" id="{FA0947AE-BC80-4C98-89C9-788272633E71}"/>
              </a:ext>
            </a:extLst>
          </p:cNvPr>
          <p:cNvSpPr txBox="1"/>
          <p:nvPr/>
        </p:nvSpPr>
        <p:spPr>
          <a:xfrm>
            <a:off x="10320712" y="5679839"/>
            <a:ext cx="1809769" cy="261610"/>
          </a:xfrm>
          <a:prstGeom prst="rect">
            <a:avLst/>
          </a:prstGeom>
          <a:noFill/>
        </p:spPr>
        <p:txBody>
          <a:bodyPr wrap="square" rtlCol="0">
            <a:spAutoFit/>
          </a:bodyPr>
          <a:lstStyle/>
          <a:p>
            <a:pPr algn="ctr"/>
            <a:r>
              <a:rPr lang="en-US" sz="1100" b="1" dirty="0"/>
              <a:t>LE </a:t>
            </a:r>
            <a:r>
              <a:rPr lang="en-US" sz="1100" b="1" dirty="0" err="1"/>
              <a:t>JUGEMENT</a:t>
            </a:r>
            <a:r>
              <a:rPr lang="en-US" sz="1100" b="1" dirty="0"/>
              <a:t> DU </a:t>
            </a:r>
            <a:r>
              <a:rPr lang="en-US" sz="1100" b="1" dirty="0" err="1"/>
              <a:t>PÉCHEUR</a:t>
            </a:r>
            <a:endParaRPr lang="en-US" sz="1100" b="1" dirty="0"/>
          </a:p>
        </p:txBody>
      </p:sp>
    </p:spTree>
    <p:extLst>
      <p:ext uri="{BB962C8B-B14F-4D97-AF65-F5344CB8AC3E}">
        <p14:creationId xmlns:p14="http://schemas.microsoft.com/office/powerpoint/2010/main" val="3101869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2000" fill="hold"/>
                                        <p:tgtEl>
                                          <p:spTgt spid="10"/>
                                        </p:tgtEl>
                                        <p:attrNameLst>
                                          <p:attrName>ppt_w</p:attrName>
                                        </p:attrNameLst>
                                      </p:cBhvr>
                                      <p:tavLst>
                                        <p:tav tm="0">
                                          <p:val>
                                            <p:fltVal val="0"/>
                                          </p:val>
                                        </p:tav>
                                        <p:tav tm="100000">
                                          <p:val>
                                            <p:strVal val="#ppt_w"/>
                                          </p:val>
                                        </p:tav>
                                      </p:tavLst>
                                    </p:anim>
                                    <p:anim calcmode="lin" valueType="num">
                                      <p:cBhvr>
                                        <p:cTn id="8" dur="2000" fill="hold"/>
                                        <p:tgtEl>
                                          <p:spTgt spid="10"/>
                                        </p:tgtEl>
                                        <p:attrNameLst>
                                          <p:attrName>ppt_h</p:attrName>
                                        </p:attrNameLst>
                                      </p:cBhvr>
                                      <p:tavLst>
                                        <p:tav tm="0">
                                          <p:val>
                                            <p:fltVal val="0"/>
                                          </p:val>
                                        </p:tav>
                                        <p:tav tm="100000">
                                          <p:val>
                                            <p:strVal val="#ppt_h"/>
                                          </p:val>
                                        </p:tav>
                                      </p:tavLst>
                                    </p:anim>
                                    <p:animEffect transition="in" filter="fade">
                                      <p:cBhvr>
                                        <p:cTn id="9" dur="2000"/>
                                        <p:tgtEl>
                                          <p:spTgt spid="10"/>
                                        </p:tgtEl>
                                      </p:cBhvr>
                                    </p:animEffect>
                                  </p:childTnLst>
                                </p:cTn>
                              </p:par>
                            </p:childTnLst>
                          </p:cTn>
                        </p:par>
                        <p:par>
                          <p:cTn id="10" fill="hold">
                            <p:stCondLst>
                              <p:cond delay="2000"/>
                            </p:stCondLst>
                            <p:childTnLst>
                              <p:par>
                                <p:cTn id="11" presetID="53" presetClass="entr" presetSubtype="16"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ppt_w</p:attrName>
                                        </p:attrNameLst>
                                      </p:cBhvr>
                                      <p:tavLst>
                                        <p:tav tm="0">
                                          <p:val>
                                            <p:fltVal val="0"/>
                                          </p:val>
                                        </p:tav>
                                        <p:tav tm="100000">
                                          <p:val>
                                            <p:strVal val="#ppt_w"/>
                                          </p:val>
                                        </p:tav>
                                      </p:tavLst>
                                    </p:anim>
                                    <p:anim calcmode="lin" valueType="num">
                                      <p:cBhvr>
                                        <p:cTn id="14" dur="1000" fill="hold"/>
                                        <p:tgtEl>
                                          <p:spTgt spid="15"/>
                                        </p:tgtEl>
                                        <p:attrNameLst>
                                          <p:attrName>ppt_h</p:attrName>
                                        </p:attrNameLst>
                                      </p:cBhvr>
                                      <p:tavLst>
                                        <p:tav tm="0">
                                          <p:val>
                                            <p:fltVal val="0"/>
                                          </p:val>
                                        </p:tav>
                                        <p:tav tm="100000">
                                          <p:val>
                                            <p:strVal val="#ppt_h"/>
                                          </p:val>
                                        </p:tav>
                                      </p:tavLst>
                                    </p:anim>
                                    <p:animEffect transition="in" filter="fade">
                                      <p:cBhvr>
                                        <p:cTn id="15" dur="1000"/>
                                        <p:tgtEl>
                                          <p:spTgt spid="15"/>
                                        </p:tgtEl>
                                      </p:cBhvr>
                                    </p:animEffect>
                                  </p:childTnLst>
                                </p:cTn>
                              </p:par>
                            </p:childTnLst>
                          </p:cTn>
                        </p:par>
                        <p:par>
                          <p:cTn id="16" fill="hold">
                            <p:stCondLst>
                              <p:cond delay="3000"/>
                            </p:stCondLst>
                            <p:childTnLst>
                              <p:par>
                                <p:cTn id="17" presetID="53" presetClass="entr" presetSubtype="16"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1000" fill="hold"/>
                                        <p:tgtEl>
                                          <p:spTgt spid="27"/>
                                        </p:tgtEl>
                                        <p:attrNameLst>
                                          <p:attrName>ppt_w</p:attrName>
                                        </p:attrNameLst>
                                      </p:cBhvr>
                                      <p:tavLst>
                                        <p:tav tm="0">
                                          <p:val>
                                            <p:fltVal val="0"/>
                                          </p:val>
                                        </p:tav>
                                        <p:tav tm="100000">
                                          <p:val>
                                            <p:strVal val="#ppt_w"/>
                                          </p:val>
                                        </p:tav>
                                      </p:tavLst>
                                    </p:anim>
                                    <p:anim calcmode="lin" valueType="num">
                                      <p:cBhvr>
                                        <p:cTn id="20" dur="1000" fill="hold"/>
                                        <p:tgtEl>
                                          <p:spTgt spid="27"/>
                                        </p:tgtEl>
                                        <p:attrNameLst>
                                          <p:attrName>ppt_h</p:attrName>
                                        </p:attrNameLst>
                                      </p:cBhvr>
                                      <p:tavLst>
                                        <p:tav tm="0">
                                          <p:val>
                                            <p:fltVal val="0"/>
                                          </p:val>
                                        </p:tav>
                                        <p:tav tm="100000">
                                          <p:val>
                                            <p:strVal val="#ppt_h"/>
                                          </p:val>
                                        </p:tav>
                                      </p:tavLst>
                                    </p:anim>
                                    <p:animEffect transition="in" filter="fade">
                                      <p:cBhvr>
                                        <p:cTn id="21" dur="1000"/>
                                        <p:tgtEl>
                                          <p:spTgt spid="27"/>
                                        </p:tgtEl>
                                      </p:cBhvr>
                                    </p:animEffect>
                                  </p:childTnLst>
                                </p:cTn>
                              </p:par>
                            </p:childTnLst>
                          </p:cTn>
                        </p:par>
                        <p:par>
                          <p:cTn id="22" fill="hold">
                            <p:stCondLst>
                              <p:cond delay="4000"/>
                            </p:stCondLst>
                            <p:childTnLst>
                              <p:par>
                                <p:cTn id="23" presetID="53" presetClass="entr" presetSubtype="16"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Effect transition="in" filter="fade">
                                      <p:cBhvr>
                                        <p:cTn id="27" dur="1000"/>
                                        <p:tgtEl>
                                          <p:spTgt spid="17"/>
                                        </p:tgtEl>
                                      </p:cBhvr>
                                    </p:animEffect>
                                  </p:childTnLst>
                                </p:cTn>
                              </p:par>
                            </p:childTnLst>
                          </p:cTn>
                        </p:par>
                        <p:par>
                          <p:cTn id="28" fill="hold">
                            <p:stCondLst>
                              <p:cond delay="5000"/>
                            </p:stCondLst>
                            <p:childTnLst>
                              <p:par>
                                <p:cTn id="29" presetID="53" presetClass="entr" presetSubtype="16" fill="hold" grpId="0" nodeType="after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p:cTn id="31" dur="1000" fill="hold"/>
                                        <p:tgtEl>
                                          <p:spTgt spid="28"/>
                                        </p:tgtEl>
                                        <p:attrNameLst>
                                          <p:attrName>ppt_w</p:attrName>
                                        </p:attrNameLst>
                                      </p:cBhvr>
                                      <p:tavLst>
                                        <p:tav tm="0">
                                          <p:val>
                                            <p:fltVal val="0"/>
                                          </p:val>
                                        </p:tav>
                                        <p:tav tm="100000">
                                          <p:val>
                                            <p:strVal val="#ppt_w"/>
                                          </p:val>
                                        </p:tav>
                                      </p:tavLst>
                                    </p:anim>
                                    <p:anim calcmode="lin" valueType="num">
                                      <p:cBhvr>
                                        <p:cTn id="32" dur="1000" fill="hold"/>
                                        <p:tgtEl>
                                          <p:spTgt spid="28"/>
                                        </p:tgtEl>
                                        <p:attrNameLst>
                                          <p:attrName>ppt_h</p:attrName>
                                        </p:attrNameLst>
                                      </p:cBhvr>
                                      <p:tavLst>
                                        <p:tav tm="0">
                                          <p:val>
                                            <p:fltVal val="0"/>
                                          </p:val>
                                        </p:tav>
                                        <p:tav tm="100000">
                                          <p:val>
                                            <p:strVal val="#ppt_h"/>
                                          </p:val>
                                        </p:tav>
                                      </p:tavLst>
                                    </p:anim>
                                    <p:animEffect transition="in" filter="fade">
                                      <p:cBhvr>
                                        <p:cTn id="33" dur="1000"/>
                                        <p:tgtEl>
                                          <p:spTgt spid="28"/>
                                        </p:tgtEl>
                                      </p:cBhvr>
                                    </p:animEffect>
                                  </p:childTnLst>
                                </p:cTn>
                              </p:par>
                            </p:childTnLst>
                          </p:cTn>
                        </p:par>
                        <p:par>
                          <p:cTn id="34" fill="hold">
                            <p:stCondLst>
                              <p:cond delay="6000"/>
                            </p:stCondLst>
                            <p:childTnLst>
                              <p:par>
                                <p:cTn id="35" presetID="53" presetClass="entr" presetSubtype="16"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1000" fill="hold"/>
                                        <p:tgtEl>
                                          <p:spTgt spid="19"/>
                                        </p:tgtEl>
                                        <p:attrNameLst>
                                          <p:attrName>ppt_w</p:attrName>
                                        </p:attrNameLst>
                                      </p:cBhvr>
                                      <p:tavLst>
                                        <p:tav tm="0">
                                          <p:val>
                                            <p:fltVal val="0"/>
                                          </p:val>
                                        </p:tav>
                                        <p:tav tm="100000">
                                          <p:val>
                                            <p:strVal val="#ppt_w"/>
                                          </p:val>
                                        </p:tav>
                                      </p:tavLst>
                                    </p:anim>
                                    <p:anim calcmode="lin" valueType="num">
                                      <p:cBhvr>
                                        <p:cTn id="38" dur="1000" fill="hold"/>
                                        <p:tgtEl>
                                          <p:spTgt spid="19"/>
                                        </p:tgtEl>
                                        <p:attrNameLst>
                                          <p:attrName>ppt_h</p:attrName>
                                        </p:attrNameLst>
                                      </p:cBhvr>
                                      <p:tavLst>
                                        <p:tav tm="0">
                                          <p:val>
                                            <p:fltVal val="0"/>
                                          </p:val>
                                        </p:tav>
                                        <p:tav tm="100000">
                                          <p:val>
                                            <p:strVal val="#ppt_h"/>
                                          </p:val>
                                        </p:tav>
                                      </p:tavLst>
                                    </p:anim>
                                    <p:animEffect transition="in" filter="fade">
                                      <p:cBhvr>
                                        <p:cTn id="39" dur="1000"/>
                                        <p:tgtEl>
                                          <p:spTgt spid="19"/>
                                        </p:tgtEl>
                                      </p:cBhvr>
                                    </p:animEffect>
                                  </p:childTnLst>
                                </p:cTn>
                              </p:par>
                            </p:childTnLst>
                          </p:cTn>
                        </p:par>
                        <p:par>
                          <p:cTn id="40" fill="hold">
                            <p:stCondLst>
                              <p:cond delay="7000"/>
                            </p:stCondLst>
                            <p:childTnLst>
                              <p:par>
                                <p:cTn id="41" presetID="53" presetClass="entr" presetSubtype="16" fill="hold" grpId="0" nodeType="afterEffect">
                                  <p:stCondLst>
                                    <p:cond delay="0"/>
                                  </p:stCondLst>
                                  <p:childTnLst>
                                    <p:set>
                                      <p:cBhvr>
                                        <p:cTn id="42" dur="1" fill="hold">
                                          <p:stCondLst>
                                            <p:cond delay="0"/>
                                          </p:stCondLst>
                                        </p:cTn>
                                        <p:tgtEl>
                                          <p:spTgt spid="29"/>
                                        </p:tgtEl>
                                        <p:attrNameLst>
                                          <p:attrName>style.visibility</p:attrName>
                                        </p:attrNameLst>
                                      </p:cBhvr>
                                      <p:to>
                                        <p:strVal val="visible"/>
                                      </p:to>
                                    </p:set>
                                    <p:anim calcmode="lin" valueType="num">
                                      <p:cBhvr>
                                        <p:cTn id="43" dur="1000" fill="hold"/>
                                        <p:tgtEl>
                                          <p:spTgt spid="29"/>
                                        </p:tgtEl>
                                        <p:attrNameLst>
                                          <p:attrName>ppt_w</p:attrName>
                                        </p:attrNameLst>
                                      </p:cBhvr>
                                      <p:tavLst>
                                        <p:tav tm="0">
                                          <p:val>
                                            <p:fltVal val="0"/>
                                          </p:val>
                                        </p:tav>
                                        <p:tav tm="100000">
                                          <p:val>
                                            <p:strVal val="#ppt_w"/>
                                          </p:val>
                                        </p:tav>
                                      </p:tavLst>
                                    </p:anim>
                                    <p:anim calcmode="lin" valueType="num">
                                      <p:cBhvr>
                                        <p:cTn id="44" dur="1000" fill="hold"/>
                                        <p:tgtEl>
                                          <p:spTgt spid="29"/>
                                        </p:tgtEl>
                                        <p:attrNameLst>
                                          <p:attrName>ppt_h</p:attrName>
                                        </p:attrNameLst>
                                      </p:cBhvr>
                                      <p:tavLst>
                                        <p:tav tm="0">
                                          <p:val>
                                            <p:fltVal val="0"/>
                                          </p:val>
                                        </p:tav>
                                        <p:tav tm="100000">
                                          <p:val>
                                            <p:strVal val="#ppt_h"/>
                                          </p:val>
                                        </p:tav>
                                      </p:tavLst>
                                    </p:anim>
                                    <p:animEffect transition="in" filter="fade">
                                      <p:cBhvr>
                                        <p:cTn id="45" dur="1000"/>
                                        <p:tgtEl>
                                          <p:spTgt spid="29"/>
                                        </p:tgtEl>
                                      </p:cBhvr>
                                    </p:animEffect>
                                  </p:childTnLst>
                                </p:cTn>
                              </p:par>
                            </p:childTnLst>
                          </p:cTn>
                        </p:par>
                        <p:par>
                          <p:cTn id="46" fill="hold">
                            <p:stCondLst>
                              <p:cond delay="8000"/>
                            </p:stCondLst>
                            <p:childTnLst>
                              <p:par>
                                <p:cTn id="47" presetID="10" presetClass="entr" presetSubtype="0"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2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p:bldP spid="27" grpId="0"/>
      <p:bldP spid="28" grpId="0"/>
      <p:bldP spid="2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5122" name="Picture 2">
            <a:extLst>
              <a:ext uri="{FF2B5EF4-FFF2-40B4-BE49-F238E27FC236}">
                <a16:creationId xmlns:a16="http://schemas.microsoft.com/office/drawing/2014/main" id="{8701EAE5-AF08-4FEC-A9D9-FB30FBF53B46}"/>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17" b="17"/>
          <a:stretch>
            <a:fillRect/>
          </a:stretch>
        </p:blipFill>
        <p:spPr bwMode="auto">
          <a:xfrm>
            <a:off x="2013563"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5123" name="Picture 3">
            <a:extLst>
              <a:ext uri="{FF2B5EF4-FFF2-40B4-BE49-F238E27FC236}">
                <a16:creationId xmlns:a16="http://schemas.microsoft.com/office/drawing/2014/main" id="{379F53FD-D00A-459E-8F0A-86DACAACD5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2" r="102"/>
          <a:stretch>
            <a:fillRect/>
          </a:stretch>
        </p:blipFill>
        <p:spPr bwMode="auto">
          <a:xfrm>
            <a:off x="673661"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722A570A-458B-4049-AAD7-FB80AD766AF9}"/>
              </a:ext>
            </a:extLst>
          </p:cNvPr>
          <p:cNvSpPr txBox="1">
            <a:spLocks noChangeArrowheads="1"/>
          </p:cNvSpPr>
          <p:nvPr/>
        </p:nvSpPr>
        <p:spPr bwMode="auto">
          <a:xfrm>
            <a:off x="2830724" y="92372"/>
            <a:ext cx="6115552" cy="3873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2400" b="1" i="0" u="none" strike="noStrike" cap="none" normalizeH="0" baseline="0" dirty="0">
                <a:ln>
                  <a:noFill/>
                </a:ln>
                <a:solidFill>
                  <a:srgbClr val="000000"/>
                </a:solidFill>
                <a:effectLst/>
                <a:latin typeface="Cooper Black" panose="0208090404030B020404" pitchFamily="18" charset="0"/>
              </a:rPr>
              <a:t>LE </a:t>
            </a:r>
            <a:r>
              <a:rPr kumimoji="0" lang="fr-FR" altLang="en-US" sz="2400" b="1" i="0" u="none" strike="noStrike" cap="none" normalizeH="0" baseline="0" dirty="0" err="1">
                <a:ln>
                  <a:noFill/>
                </a:ln>
                <a:solidFill>
                  <a:srgbClr val="000000"/>
                </a:solidFill>
                <a:effectLst/>
                <a:latin typeface="Cooper Black" panose="0208090404030B020404" pitchFamily="18" charset="0"/>
              </a:rPr>
              <a:t>COEUR</a:t>
            </a:r>
            <a:r>
              <a:rPr kumimoji="0" lang="fr-FR" altLang="en-US" sz="2400" b="1" i="0" u="none" strike="noStrike" cap="none" normalizeH="0" baseline="0" dirty="0">
                <a:ln>
                  <a:noFill/>
                </a:ln>
                <a:solidFill>
                  <a:srgbClr val="000000"/>
                </a:solidFill>
                <a:effectLst/>
                <a:latin typeface="Cooper Black" panose="0208090404030B020404" pitchFamily="18" charset="0"/>
              </a:rPr>
              <a:t> TENTÉ ET </a:t>
            </a:r>
            <a:r>
              <a:rPr kumimoji="0" lang="fr-FR" altLang="en-US" sz="2400" b="1" i="0" u="none" strike="noStrike" cap="none" normalizeH="0" baseline="0" dirty="0" err="1">
                <a:ln>
                  <a:noFill/>
                </a:ln>
                <a:solidFill>
                  <a:srgbClr val="000000"/>
                </a:solidFill>
                <a:effectLst/>
                <a:latin typeface="Cooper Black" panose="0208090404030B020404" pitchFamily="18" charset="0"/>
              </a:rPr>
              <a:t>DÉVISÉ</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963895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5122" name="Picture 2">
            <a:extLst>
              <a:ext uri="{FF2B5EF4-FFF2-40B4-BE49-F238E27FC236}">
                <a16:creationId xmlns:a16="http://schemas.microsoft.com/office/drawing/2014/main" id="{8701EAE5-AF08-4FEC-A9D9-FB30FBF53B46}"/>
              </a:ext>
            </a:extLst>
          </p:cNvPr>
          <p:cNvPicPr>
            <a:picLocks noChangeAspect="1" noChangeArrowheads="1"/>
          </p:cNvPicPr>
          <p:nvPr/>
        </p:nvPicPr>
        <p:blipFill>
          <a:blip r:embed="rId4">
            <a:lum bright="30000"/>
            <a:alphaModFix amt="29000"/>
            <a:extLst>
              <a:ext uri="{28A0092B-C50C-407E-A947-70E740481C1C}">
                <a14:useLocalDpi xmlns:a14="http://schemas.microsoft.com/office/drawing/2010/main" val="0"/>
              </a:ext>
            </a:extLst>
          </a:blip>
          <a:srcRect t="17" b="17"/>
          <a:stretch>
            <a:fillRect/>
          </a:stretch>
        </p:blipFill>
        <p:spPr bwMode="auto">
          <a:xfrm>
            <a:off x="2013563"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5123" name="Picture 3">
            <a:extLst>
              <a:ext uri="{FF2B5EF4-FFF2-40B4-BE49-F238E27FC236}">
                <a16:creationId xmlns:a16="http://schemas.microsoft.com/office/drawing/2014/main" id="{379F53FD-D00A-459E-8F0A-86DACAACD5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2" r="102"/>
          <a:stretch>
            <a:fillRect/>
          </a:stretch>
        </p:blipFill>
        <p:spPr bwMode="auto">
          <a:xfrm>
            <a:off x="673661"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722A570A-458B-4049-AAD7-FB80AD766AF9}"/>
              </a:ext>
            </a:extLst>
          </p:cNvPr>
          <p:cNvSpPr txBox="1">
            <a:spLocks noChangeArrowheads="1"/>
          </p:cNvSpPr>
          <p:nvPr/>
        </p:nvSpPr>
        <p:spPr bwMode="auto">
          <a:xfrm>
            <a:off x="2830724" y="92372"/>
            <a:ext cx="6115552" cy="3873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2400" b="1" i="0" u="none" strike="noStrike" cap="none" normalizeH="0" baseline="0" dirty="0">
                <a:ln>
                  <a:noFill/>
                </a:ln>
                <a:solidFill>
                  <a:srgbClr val="000000"/>
                </a:solidFill>
                <a:effectLst/>
                <a:latin typeface="Cooper Black" panose="0208090404030B020404" pitchFamily="18" charset="0"/>
              </a:rPr>
              <a:t>LE </a:t>
            </a:r>
            <a:r>
              <a:rPr kumimoji="0" lang="fr-FR" altLang="en-US" sz="2400" b="1" i="0" u="none" strike="noStrike" cap="none" normalizeH="0" baseline="0" dirty="0" err="1">
                <a:ln>
                  <a:noFill/>
                </a:ln>
                <a:solidFill>
                  <a:srgbClr val="000000"/>
                </a:solidFill>
                <a:effectLst/>
                <a:latin typeface="Cooper Black" panose="0208090404030B020404" pitchFamily="18" charset="0"/>
              </a:rPr>
              <a:t>COEUR</a:t>
            </a:r>
            <a:r>
              <a:rPr kumimoji="0" lang="fr-FR" altLang="en-US" sz="2400" b="1" i="0" u="none" strike="noStrike" cap="none" normalizeH="0" baseline="0" dirty="0">
                <a:ln>
                  <a:noFill/>
                </a:ln>
                <a:solidFill>
                  <a:srgbClr val="000000"/>
                </a:solidFill>
                <a:effectLst/>
                <a:latin typeface="Cooper Black" panose="0208090404030B020404" pitchFamily="18" charset="0"/>
              </a:rPr>
              <a:t> TENTÉ ET </a:t>
            </a:r>
            <a:r>
              <a:rPr kumimoji="0" lang="fr-FR" altLang="en-US" sz="2400" b="1" i="0" u="none" strike="noStrike" cap="none" normalizeH="0" baseline="0" dirty="0" err="1">
                <a:ln>
                  <a:noFill/>
                </a:ln>
                <a:solidFill>
                  <a:srgbClr val="000000"/>
                </a:solidFill>
                <a:effectLst/>
                <a:latin typeface="Cooper Black" panose="0208090404030B020404" pitchFamily="18" charset="0"/>
              </a:rPr>
              <a:t>DÉVISÉ</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DF7FB09C-B918-4855-B960-8738A337E6F6}"/>
              </a:ext>
            </a:extLst>
          </p:cNvPr>
          <p:cNvSpPr txBox="1"/>
          <p:nvPr/>
        </p:nvSpPr>
        <p:spPr>
          <a:xfrm>
            <a:off x="4505313" y="905553"/>
            <a:ext cx="7013026" cy="5046894"/>
          </a:xfrm>
          <a:prstGeom prst="rect">
            <a:avLst/>
          </a:prstGeom>
          <a:noFill/>
        </p:spPr>
        <p:txBody>
          <a:bodyPr wrap="square">
            <a:spAutoFit/>
          </a:bodyPr>
          <a:lstStyle/>
          <a:p>
            <a:pPr marR="3810" algn="ctr">
              <a:lnSpc>
                <a:spcPct val="119000"/>
              </a:lnSpc>
            </a:pPr>
            <a:r>
              <a:rPr lang="fr-FR" sz="1600" b="1" kern="1400" dirty="0">
                <a:solidFill>
                  <a:srgbClr val="333333"/>
                </a:solidFill>
                <a:latin typeface="Arial Nova" panose="020B0504020202020204" pitchFamily="34" charset="0"/>
              </a:rPr>
              <a:t>C'est la triste image de celui qui a reculé</a:t>
            </a:r>
          </a:p>
          <a:p>
            <a:pPr marR="3810" algn="ctr">
              <a:lnSpc>
                <a:spcPct val="119000"/>
              </a:lnSpc>
            </a:pPr>
            <a:r>
              <a:rPr lang="fr-FR" sz="1600" b="1" kern="1400" dirty="0">
                <a:solidFill>
                  <a:srgbClr val="333333"/>
                </a:solidFill>
                <a:latin typeface="Arial Nova" panose="020B0504020202020204" pitchFamily="34" charset="0"/>
              </a:rPr>
              <a:t>dans ses anciennes habitudes.</a:t>
            </a:r>
          </a:p>
          <a:p>
            <a:pPr marR="3810" algn="ctr">
              <a:lnSpc>
                <a:spcPct val="119000"/>
              </a:lnSpc>
            </a:pPr>
            <a:r>
              <a:rPr lang="fr-FR" sz="1600" b="1" kern="1400" dirty="0">
                <a:solidFill>
                  <a:srgbClr val="333333"/>
                </a:solidFill>
                <a:latin typeface="Arial Nova" panose="020B0504020202020204" pitchFamily="34" charset="0"/>
              </a:rPr>
              <a:t>La lumière à l'intérieur s'est estompée, </a:t>
            </a:r>
          </a:p>
          <a:p>
            <a:pPr marR="3810" algn="ctr">
              <a:lnSpc>
                <a:spcPct val="119000"/>
              </a:lnSpc>
            </a:pPr>
            <a:r>
              <a:rPr lang="fr-FR" sz="1600" b="1" kern="1400" dirty="0">
                <a:solidFill>
                  <a:srgbClr val="333333"/>
                </a:solidFill>
                <a:latin typeface="Arial Nova" panose="020B0504020202020204" pitchFamily="34" charset="0"/>
              </a:rPr>
              <a:t>et les images dans son cœur,</a:t>
            </a:r>
          </a:p>
          <a:p>
            <a:pPr marR="3810" algn="ctr">
              <a:lnSpc>
                <a:spcPct val="119000"/>
              </a:lnSpc>
            </a:pPr>
            <a:r>
              <a:rPr lang="fr-FR" sz="1600" b="1" kern="1400" dirty="0">
                <a:solidFill>
                  <a:srgbClr val="333333"/>
                </a:solidFill>
                <a:latin typeface="Arial Nova" panose="020B0504020202020204" pitchFamily="34" charset="0"/>
              </a:rPr>
              <a:t>montrant sa volonté de souffrir avec Christ, sont tombés et ne sont plus debout. Il est entouré de tentations auxquelles il cède lentement, au lieu d'y résister. Au lieu d’écouter la voix de Dieu, il commence maintenant à écouter les suggestions astucieuses et les fausses promesses du diable.</a:t>
            </a:r>
          </a:p>
          <a:p>
            <a:pPr marR="3810" algn="ctr">
              <a:lnSpc>
                <a:spcPct val="119000"/>
              </a:lnSpc>
            </a:pPr>
            <a:r>
              <a:rPr lang="fr-FR" sz="1600" b="1" kern="1400" dirty="0">
                <a:solidFill>
                  <a:srgbClr val="333333"/>
                </a:solidFill>
                <a:latin typeface="Arial Nova" panose="020B0504020202020204" pitchFamily="34" charset="0"/>
              </a:rPr>
              <a:t>Bien qu'il soit encore un pratiquant, cachant ses désirs pour les choses du monde sous une forme de religion,</a:t>
            </a:r>
          </a:p>
          <a:p>
            <a:pPr marR="3810" algn="ctr">
              <a:lnSpc>
                <a:spcPct val="119000"/>
              </a:lnSpc>
            </a:pPr>
            <a:r>
              <a:rPr lang="fr-FR" sz="1600" b="1" kern="1400" dirty="0">
                <a:solidFill>
                  <a:srgbClr val="333333"/>
                </a:solidFill>
                <a:latin typeface="Arial Nova" panose="020B0504020202020204" pitchFamily="34" charset="0"/>
              </a:rPr>
              <a:t>l'amour pour Dieu s'est refroidi dans son cœur.</a:t>
            </a:r>
          </a:p>
          <a:p>
            <a:pPr marR="3810" algn="ctr">
              <a:lnSpc>
                <a:spcPct val="119000"/>
              </a:lnSpc>
            </a:pPr>
            <a:r>
              <a:rPr lang="fr-FR" sz="1600" b="1" kern="1400" dirty="0">
                <a:solidFill>
                  <a:srgbClr val="333333"/>
                </a:solidFill>
                <a:latin typeface="Arial Nova" panose="020B0504020202020204" pitchFamily="34" charset="0"/>
              </a:rPr>
              <a:t>Obéissez aux avertissements de notre Seigneur Jésus lorsqu'il dit : "Veillez et priez pour ne pas tomber dans la tentation." (Matthieu 26 : 41)</a:t>
            </a:r>
          </a:p>
          <a:p>
            <a:pPr marR="3810" algn="ctr">
              <a:lnSpc>
                <a:spcPct val="119000"/>
              </a:lnSpc>
            </a:pPr>
            <a:r>
              <a:rPr lang="fr-FR" sz="1600" b="1" kern="1400" dirty="0">
                <a:solidFill>
                  <a:srgbClr val="333333"/>
                </a:solidFill>
                <a:latin typeface="Arial Nova" panose="020B0504020202020204" pitchFamily="34" charset="0"/>
              </a:rPr>
              <a:t>"Celui qui croit tenir bon devrait faire attention à ne pas tomber." (1 Corinthiens 10 : 12)</a:t>
            </a:r>
            <a:r>
              <a:rPr lang="en-US" sz="1600" b="1" kern="1400" dirty="0">
                <a:ln>
                  <a:noFill/>
                </a:ln>
                <a:solidFill>
                  <a:srgbClr val="000000"/>
                </a:solidFill>
                <a:effectLst/>
                <a:latin typeface="Arial Nova" panose="020B0504020202020204" pitchFamily="34" charset="0"/>
              </a:rPr>
              <a:t> </a:t>
            </a:r>
          </a:p>
        </p:txBody>
      </p:sp>
      <p:pic>
        <p:nvPicPr>
          <p:cNvPr id="6" name="FT SLIDE 26">
            <a:hlinkClick r:id="" action="ppaction://media"/>
            <a:extLst>
              <a:ext uri="{FF2B5EF4-FFF2-40B4-BE49-F238E27FC236}">
                <a16:creationId xmlns:a16="http://schemas.microsoft.com/office/drawing/2014/main" id="{441F4B6F-EF08-73CC-EB94-E70DF55BA60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92396" y="5526956"/>
            <a:ext cx="487363" cy="487363"/>
          </a:xfrm>
          <a:prstGeom prst="rect">
            <a:avLst/>
          </a:prstGeom>
        </p:spPr>
      </p:pic>
    </p:spTree>
    <p:extLst>
      <p:ext uri="{BB962C8B-B14F-4D97-AF65-F5344CB8AC3E}">
        <p14:creationId xmlns:p14="http://schemas.microsoft.com/office/powerpoint/2010/main" val="228200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4874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2"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6" name="Picture 2">
            <a:extLst>
              <a:ext uri="{FF2B5EF4-FFF2-40B4-BE49-F238E27FC236}">
                <a16:creationId xmlns:a16="http://schemas.microsoft.com/office/drawing/2014/main" id="{FAD9F2CC-BA7D-4A7B-9CC6-8E5DA7E983EB}"/>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0" b="20"/>
          <a:stretch>
            <a:fillRect/>
          </a:stretch>
        </p:blipFill>
        <p:spPr bwMode="auto">
          <a:xfrm>
            <a:off x="2003038"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4" r="194"/>
          <a:stretch>
            <a:fillRect/>
          </a:stretch>
        </p:blipFill>
        <p:spPr bwMode="auto">
          <a:xfrm>
            <a:off x="677204" y="637013"/>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2592350" y="100578"/>
            <a:ext cx="7007299"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err="1">
                <a:ln>
                  <a:noFill/>
                </a:ln>
                <a:solidFill>
                  <a:srgbClr val="000000"/>
                </a:solidFill>
                <a:effectLst/>
                <a:latin typeface="Cooper Black" panose="0208090404030B020404" pitchFamily="18" charset="0"/>
              </a:rPr>
              <a:t>CŒUR</a:t>
            </a:r>
            <a:r>
              <a:rPr kumimoji="0" lang="en-ZA" altLang="en-US" sz="2400" b="1" i="0" u="none" strike="noStrike" cap="none" normalizeH="0" baseline="0" dirty="0">
                <a:ln>
                  <a:noFill/>
                </a:ln>
                <a:solidFill>
                  <a:srgbClr val="000000"/>
                </a:solidFill>
                <a:effectLst/>
                <a:latin typeface="Cooper Black" panose="0208090404030B020404" pitchFamily="18" charset="0"/>
              </a:rPr>
              <a:t> </a:t>
            </a:r>
            <a:r>
              <a:rPr kumimoji="0" lang="en-ZA" altLang="en-US" sz="2400" b="1" i="0" u="none" strike="noStrike" cap="none" normalizeH="0" baseline="0" dirty="0" err="1">
                <a:ln>
                  <a:noFill/>
                </a:ln>
                <a:solidFill>
                  <a:srgbClr val="000000"/>
                </a:solidFill>
                <a:effectLst/>
                <a:latin typeface="Cooper Black" panose="0208090404030B020404" pitchFamily="18" charset="0"/>
              </a:rPr>
              <a:t>RÉTROGRADE</a:t>
            </a:r>
            <a:r>
              <a:rPr kumimoji="0" lang="en-ZA" altLang="en-US" sz="2400" b="1" i="0" u="none" strike="noStrike" cap="none" normalizeH="0" baseline="0" dirty="0">
                <a:ln>
                  <a:noFill/>
                </a:ln>
                <a:solidFill>
                  <a:srgbClr val="000000"/>
                </a:solidFill>
                <a:effectLst/>
                <a:latin typeface="Cooper Black" panose="0208090404030B020404" pitchFamily="18" charset="0"/>
              </a:rPr>
              <a:t> OU </a:t>
            </a:r>
            <a:r>
              <a:rPr kumimoji="0" lang="en-ZA" altLang="en-US" sz="2400" b="1" i="0" u="none" strike="noStrike" cap="none" normalizeH="0" baseline="0" dirty="0" err="1">
                <a:ln>
                  <a:noFill/>
                </a:ln>
                <a:solidFill>
                  <a:srgbClr val="000000"/>
                </a:solidFill>
                <a:effectLst/>
                <a:latin typeface="Cooper Black" panose="0208090404030B020404" pitchFamily="18" charset="0"/>
              </a:rPr>
              <a:t>TÊTÉ</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07259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6" name="Picture 2">
            <a:extLst>
              <a:ext uri="{FF2B5EF4-FFF2-40B4-BE49-F238E27FC236}">
                <a16:creationId xmlns:a16="http://schemas.microsoft.com/office/drawing/2014/main" id="{FAD9F2CC-BA7D-4A7B-9CC6-8E5DA7E983EB}"/>
              </a:ext>
            </a:extLst>
          </p:cNvPr>
          <p:cNvPicPr>
            <a:picLocks noChangeAspect="1" noChangeArrowheads="1"/>
          </p:cNvPicPr>
          <p:nvPr/>
        </p:nvPicPr>
        <p:blipFill>
          <a:blip r:embed="rId4">
            <a:alphaModFix amt="24000"/>
            <a:extLst>
              <a:ext uri="{28A0092B-C50C-407E-A947-70E740481C1C}">
                <a14:useLocalDpi xmlns:a14="http://schemas.microsoft.com/office/drawing/2010/main" val="0"/>
              </a:ext>
            </a:extLst>
          </a:blip>
          <a:srcRect t="20" b="20"/>
          <a:stretch>
            <a:fillRect/>
          </a:stretch>
        </p:blipFill>
        <p:spPr bwMode="auto">
          <a:xfrm>
            <a:off x="2003038"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94" r="194"/>
          <a:stretch>
            <a:fillRect/>
          </a:stretch>
        </p:blipFill>
        <p:spPr bwMode="auto">
          <a:xfrm>
            <a:off x="677204" y="637013"/>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2592350" y="100578"/>
            <a:ext cx="7007299"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err="1">
                <a:ln>
                  <a:noFill/>
                </a:ln>
                <a:solidFill>
                  <a:srgbClr val="000000"/>
                </a:solidFill>
                <a:effectLst/>
                <a:latin typeface="Cooper Black" panose="0208090404030B020404" pitchFamily="18" charset="0"/>
              </a:rPr>
              <a:t>CŒUR</a:t>
            </a:r>
            <a:r>
              <a:rPr kumimoji="0" lang="en-ZA" altLang="en-US" sz="2400" b="1" i="0" u="none" strike="noStrike" cap="none" normalizeH="0" baseline="0" dirty="0">
                <a:ln>
                  <a:noFill/>
                </a:ln>
                <a:solidFill>
                  <a:srgbClr val="000000"/>
                </a:solidFill>
                <a:effectLst/>
                <a:latin typeface="Cooper Black" panose="0208090404030B020404" pitchFamily="18" charset="0"/>
              </a:rPr>
              <a:t> </a:t>
            </a:r>
            <a:r>
              <a:rPr kumimoji="0" lang="en-ZA" altLang="en-US" sz="2400" b="1" i="0" u="none" strike="noStrike" cap="none" normalizeH="0" baseline="0" dirty="0" err="1">
                <a:ln>
                  <a:noFill/>
                </a:ln>
                <a:solidFill>
                  <a:srgbClr val="000000"/>
                </a:solidFill>
                <a:effectLst/>
                <a:latin typeface="Cooper Black" panose="0208090404030B020404" pitchFamily="18" charset="0"/>
              </a:rPr>
              <a:t>RÉTROGRADE</a:t>
            </a:r>
            <a:r>
              <a:rPr kumimoji="0" lang="en-ZA" altLang="en-US" sz="2400" b="1" i="0" u="none" strike="noStrike" cap="none" normalizeH="0" baseline="0" dirty="0">
                <a:ln>
                  <a:noFill/>
                </a:ln>
                <a:solidFill>
                  <a:srgbClr val="000000"/>
                </a:solidFill>
                <a:effectLst/>
                <a:latin typeface="Cooper Black" panose="0208090404030B020404" pitchFamily="18" charset="0"/>
              </a:rPr>
              <a:t> OU </a:t>
            </a:r>
            <a:r>
              <a:rPr kumimoji="0" lang="en-ZA" altLang="en-US" sz="2400" b="1" i="0" u="none" strike="noStrike" cap="none" normalizeH="0" baseline="0" dirty="0" err="1">
                <a:ln>
                  <a:noFill/>
                </a:ln>
                <a:solidFill>
                  <a:srgbClr val="000000"/>
                </a:solidFill>
                <a:effectLst/>
                <a:latin typeface="Cooper Black" panose="0208090404030B020404" pitchFamily="18" charset="0"/>
              </a:rPr>
              <a:t>TÊTÉ</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938FD6B4-6A66-49B9-80C3-6CE54E924C78}"/>
              </a:ext>
            </a:extLst>
          </p:cNvPr>
          <p:cNvSpPr txBox="1"/>
          <p:nvPr/>
        </p:nvSpPr>
        <p:spPr>
          <a:xfrm>
            <a:off x="4654832" y="595751"/>
            <a:ext cx="6810340" cy="5739328"/>
          </a:xfrm>
          <a:prstGeom prst="rect">
            <a:avLst/>
          </a:prstGeom>
          <a:noFill/>
        </p:spPr>
        <p:txBody>
          <a:bodyPr wrap="square">
            <a:spAutoFit/>
          </a:bodyPr>
          <a:lstStyle/>
          <a:p>
            <a:pPr algn="ctr">
              <a:lnSpc>
                <a:spcPct val="125000"/>
              </a:lnSpc>
            </a:pPr>
            <a:r>
              <a:rPr lang="fr-FR" b="1" kern="1400" dirty="0">
                <a:solidFill>
                  <a:srgbClr val="000000"/>
                </a:solidFill>
                <a:latin typeface="Arial Nova" panose="020B0504020202020204" pitchFamily="34" charset="0"/>
              </a:rPr>
              <a:t>Cette image révèle la condition de la personne qui est retombée complètement dans ses anciennes habitudes, malgré ce que Dieu a fait pour elle.</a:t>
            </a:r>
          </a:p>
          <a:p>
            <a:pPr algn="ctr">
              <a:lnSpc>
                <a:spcPct val="125000"/>
              </a:lnSpc>
            </a:pPr>
            <a:r>
              <a:rPr lang="fr-FR" b="1" kern="1400" dirty="0">
                <a:solidFill>
                  <a:srgbClr val="000000"/>
                </a:solidFill>
                <a:latin typeface="Arial Nova" panose="020B0504020202020204" pitchFamily="34" charset="0"/>
              </a:rPr>
              <a:t>Jésus lui-même a décrit cette personne lorsqu'il a dit : Lorsqu'un mauvais esprit sort d'une personne, il parcourt des pays arides à la recherche d'un endroit où se reposer. S'il n'en trouve pas, il se dit : Je retournerai chez moi. Alors, il rentre et trouve la maison propre et bien rangée. Puis il sort et amène sept autres esprits encore pires que lui, et ils viennent y vivre. Donc, quand tout est fini, cette personne est dans un état pire qu’au début. (Luc 11 : 24 - 26)</a:t>
            </a:r>
          </a:p>
          <a:p>
            <a:pPr algn="ctr">
              <a:lnSpc>
                <a:spcPct val="125000"/>
              </a:lnSpc>
            </a:pPr>
            <a:endParaRPr lang="fr-FR" b="1" kern="1400" dirty="0">
              <a:solidFill>
                <a:srgbClr val="000000"/>
              </a:solidFill>
              <a:latin typeface="Arial Nova" panose="020B0504020202020204" pitchFamily="34" charset="0"/>
            </a:endParaRPr>
          </a:p>
          <a:p>
            <a:pPr algn="ctr">
              <a:lnSpc>
                <a:spcPct val="125000"/>
              </a:lnSpc>
            </a:pPr>
            <a:r>
              <a:rPr lang="fr-FR" b="1" kern="1400" dirty="0">
                <a:solidFill>
                  <a:srgbClr val="000000"/>
                </a:solidFill>
                <a:latin typeface="Arial Nova" panose="020B0504020202020204" pitchFamily="34" charset="0"/>
              </a:rPr>
              <a:t>Ce qui leur est arrivé montre que les proverbes sont vrais. Un chien retourne à ce qu'il a vomi et Un cochon lavé retourne se rouler dans la boue. </a:t>
            </a:r>
          </a:p>
          <a:p>
            <a:pPr algn="ctr">
              <a:lnSpc>
                <a:spcPct val="125000"/>
              </a:lnSpc>
            </a:pPr>
            <a:r>
              <a:rPr lang="fr-FR" b="1" kern="1400" dirty="0">
                <a:solidFill>
                  <a:srgbClr val="000000"/>
                </a:solidFill>
                <a:latin typeface="Arial Nova" panose="020B0504020202020204" pitchFamily="34" charset="0"/>
              </a:rPr>
              <a:t>(2 Pierre 2 : 22)</a:t>
            </a:r>
            <a:endParaRPr lang="en-US" kern="1400" dirty="0">
              <a:ln>
                <a:noFill/>
              </a:ln>
              <a:solidFill>
                <a:srgbClr val="000000"/>
              </a:solidFill>
              <a:effectLst/>
              <a:latin typeface="Arial Nova" panose="020B0504020202020204" pitchFamily="34" charset="0"/>
            </a:endParaRPr>
          </a:p>
        </p:txBody>
      </p:sp>
      <p:pic>
        <p:nvPicPr>
          <p:cNvPr id="5" name="FT SLIDE 28">
            <a:hlinkClick r:id="" action="ppaction://media"/>
            <a:extLst>
              <a:ext uri="{FF2B5EF4-FFF2-40B4-BE49-F238E27FC236}">
                <a16:creationId xmlns:a16="http://schemas.microsoft.com/office/drawing/2014/main" id="{177A59FA-3745-E103-6993-BE54489C60A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97541" y="5529359"/>
            <a:ext cx="487363" cy="487363"/>
          </a:xfrm>
          <a:prstGeom prst="rect">
            <a:avLst/>
          </a:prstGeom>
        </p:spPr>
      </p:pic>
    </p:spTree>
    <p:extLst>
      <p:ext uri="{BB962C8B-B14F-4D97-AF65-F5344CB8AC3E}">
        <p14:creationId xmlns:p14="http://schemas.microsoft.com/office/powerpoint/2010/main" val="313083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466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2" fill="hold" display="0">
                  <p:stCondLst>
                    <p:cond delay="indefinite"/>
                  </p:stCondLst>
                  <p:endCondLst>
                    <p:cond evt="onStopAudio" delay="0">
                      <p:tgtEl>
                        <p:sldTgt/>
                      </p:tgtEl>
                    </p:cond>
                  </p:endCondLst>
                </p:cTn>
                <p:tgtEl>
                  <p:spTgt spid="5"/>
                </p:tgtEl>
              </p:cMediaNode>
            </p:audio>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4" r="194"/>
          <a:stretch>
            <a:fillRect/>
          </a:stretch>
        </p:blipFill>
        <p:spPr bwMode="auto">
          <a:xfrm>
            <a:off x="6458906" y="579673"/>
            <a:ext cx="3831652" cy="5436000"/>
          </a:xfrm>
          <a:prstGeom prst="rect">
            <a:avLst/>
          </a:prstGeom>
          <a:noFill/>
          <a:ln w="508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212437" y="100578"/>
            <a:ext cx="11804072"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algn="ctr" eaLnBrk="0" fontAlgn="base" hangingPunct="0">
              <a:spcBef>
                <a:spcPct val="0"/>
              </a:spcBef>
              <a:spcAft>
                <a:spcPct val="0"/>
              </a:spcAft>
            </a:pPr>
            <a:r>
              <a:rPr lang="fr-FR" sz="2000" b="1" kern="1400" dirty="0">
                <a:solidFill>
                  <a:srgbClr val="000000"/>
                </a:solidFill>
                <a:latin typeface="Arial Nova" panose="020B0504020202020204" pitchFamily="34" charset="0"/>
              </a:rPr>
              <a:t>Donc, quand tout est fini, cette personne est dans un </a:t>
            </a:r>
            <a:r>
              <a:rPr lang="fr-FR" sz="2000" b="1" kern="1400" dirty="0">
                <a:solidFill>
                  <a:srgbClr val="FF0000"/>
                </a:solidFill>
                <a:latin typeface="Arial Nova" panose="020B0504020202020204" pitchFamily="34" charset="0"/>
              </a:rPr>
              <a:t>état pire </a:t>
            </a:r>
            <a:r>
              <a:rPr lang="fr-FR" sz="2000" b="1" kern="1400" dirty="0">
                <a:solidFill>
                  <a:srgbClr val="000000"/>
                </a:solidFill>
                <a:latin typeface="Arial Nova" panose="020B0504020202020204" pitchFamily="34" charset="0"/>
              </a:rPr>
              <a:t>qu’au début.</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pic>
        <p:nvPicPr>
          <p:cNvPr id="9" name="Picture 9">
            <a:extLst>
              <a:ext uri="{FF2B5EF4-FFF2-40B4-BE49-F238E27FC236}">
                <a16:creationId xmlns:a16="http://schemas.microsoft.com/office/drawing/2014/main" id="{A125447D-7CBF-449D-8EBF-80BBF7238A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 r="31"/>
          <a:stretch>
            <a:fillRect/>
          </a:stretch>
        </p:blipFill>
        <p:spPr bwMode="auto">
          <a:xfrm>
            <a:off x="1910043" y="589213"/>
            <a:ext cx="3823053" cy="5426460"/>
          </a:xfrm>
          <a:prstGeom prst="rect">
            <a:avLst/>
          </a:prstGeom>
          <a:noFill/>
          <a:ln w="508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22002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8" fill="hold" nodeType="afterEffect">
                                  <p:stCondLst>
                                    <p:cond delay="17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2000" fill="hold"/>
                                        <p:tgtEl>
                                          <p:spTgt spid="9"/>
                                        </p:tgtEl>
                                        <p:attrNameLst>
                                          <p:attrName>ppt_x</p:attrName>
                                        </p:attrNameLst>
                                      </p:cBhvr>
                                      <p:tavLst>
                                        <p:tav tm="0">
                                          <p:val>
                                            <p:strVal val="0-#ppt_w/2"/>
                                          </p:val>
                                        </p:tav>
                                        <p:tav tm="100000">
                                          <p:val>
                                            <p:strVal val="#ppt_x"/>
                                          </p:val>
                                        </p:tav>
                                      </p:tavLst>
                                    </p:anim>
                                    <p:anim calcmode="lin" valueType="num">
                                      <p:cBhvr additive="base">
                                        <p:cTn id="13" dur="20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5700"/>
                            </p:stCondLst>
                            <p:childTnLst>
                              <p:par>
                                <p:cTn id="15" presetID="2" presetClass="entr" presetSubtype="2" fill="hold" nodeType="afterEffect">
                                  <p:stCondLst>
                                    <p:cond delay="0"/>
                                  </p:stCondLst>
                                  <p:childTnLst>
                                    <p:set>
                                      <p:cBhvr>
                                        <p:cTn id="16" dur="1" fill="hold">
                                          <p:stCondLst>
                                            <p:cond delay="0"/>
                                          </p:stCondLst>
                                        </p:cTn>
                                        <p:tgtEl>
                                          <p:spTgt spid="6147"/>
                                        </p:tgtEl>
                                        <p:attrNameLst>
                                          <p:attrName>style.visibility</p:attrName>
                                        </p:attrNameLst>
                                      </p:cBhvr>
                                      <p:to>
                                        <p:strVal val="visible"/>
                                      </p:to>
                                    </p:set>
                                    <p:anim calcmode="lin" valueType="num">
                                      <p:cBhvr additive="base">
                                        <p:cTn id="17" dur="2000" fill="hold"/>
                                        <p:tgtEl>
                                          <p:spTgt spid="6147"/>
                                        </p:tgtEl>
                                        <p:attrNameLst>
                                          <p:attrName>ppt_x</p:attrName>
                                        </p:attrNameLst>
                                      </p:cBhvr>
                                      <p:tavLst>
                                        <p:tav tm="0">
                                          <p:val>
                                            <p:strVal val="1+#ppt_w/2"/>
                                          </p:val>
                                        </p:tav>
                                        <p:tav tm="100000">
                                          <p:val>
                                            <p:strVal val="#ppt_x"/>
                                          </p:val>
                                        </p:tav>
                                      </p:tavLst>
                                    </p:anim>
                                    <p:anim calcmode="lin" valueType="num">
                                      <p:cBhvr additive="base">
                                        <p:cTn id="18" dur="2000" fill="hold"/>
                                        <p:tgtEl>
                                          <p:spTgt spid="61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4">
            <a:alphaModFix amt="28000"/>
            <a:extLst>
              <a:ext uri="{28A0092B-C50C-407E-A947-70E740481C1C}">
                <a14:useLocalDpi xmlns:a14="http://schemas.microsoft.com/office/drawing/2010/main" val="0"/>
              </a:ext>
            </a:extLst>
          </a:blip>
          <a:srcRect l="24" r="24"/>
          <a:stretch>
            <a:fillRect/>
          </a:stretch>
        </p:blipFill>
        <p:spPr bwMode="auto">
          <a:xfrm>
            <a:off x="683490" y="601363"/>
            <a:ext cx="11036919"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4310899"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LE COEUR DE </a:t>
            </a:r>
            <a:r>
              <a:rPr kumimoji="0" lang="en-ZA" altLang="en-US" sz="2400" b="1" i="0" u="none" strike="noStrike" cap="none" normalizeH="0" baseline="0" dirty="0" err="1">
                <a:ln>
                  <a:noFill/>
                </a:ln>
                <a:solidFill>
                  <a:srgbClr val="000000"/>
                </a:solidFill>
                <a:effectLst/>
                <a:latin typeface="Cooper Black" panose="0208090404030B020404" pitchFamily="18" charset="0"/>
              </a:rPr>
              <a:t>L'HOMME</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207388" y="402332"/>
            <a:ext cx="7301122"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lnSpc>
                <a:spcPct val="115000"/>
              </a:lnSpc>
            </a:pPr>
            <a:endParaRPr lang="en-ZA" sz="2000" b="1" dirty="0">
              <a:effectLst/>
              <a:latin typeface="Arial Nova" panose="020B0504020202020204" pitchFamily="34" charset="0"/>
              <a:ea typeface="Times New Roman" panose="02020603050405020304" pitchFamily="18" charset="0"/>
            </a:endParaRPr>
          </a:p>
          <a:p>
            <a:pPr algn="ctr">
              <a:lnSpc>
                <a:spcPct val="119000"/>
              </a:lnSpc>
              <a:spcAft>
                <a:spcPts val="600"/>
              </a:spcAft>
            </a:pPr>
            <a:r>
              <a:rPr lang="fr-FR" sz="1800" b="1" dirty="0">
                <a:solidFill>
                  <a:srgbClr val="333333"/>
                </a:solidFill>
                <a:effectLst/>
                <a:latin typeface="Arial Nova" panose="020B0504020202020204" pitchFamily="34" charset="0"/>
                <a:ea typeface="Times New Roman" panose="02020603050405020304" pitchFamily="18" charset="0"/>
              </a:rPr>
              <a:t>En lisant ce livre et en étudiant ses images, vous pourrez voir votre propre cœur. Laissez le projecteur de Dieu vous montrer l’état de votre cœur. Reconnaissez vos péchés et ne niez pas leur existence, car la Parole de Dieu nous dit que :</a:t>
            </a:r>
          </a:p>
          <a:p>
            <a:pPr algn="ctr">
              <a:lnSpc>
                <a:spcPct val="119000"/>
              </a:lnSpc>
              <a:spcAft>
                <a:spcPts val="600"/>
              </a:spcAft>
            </a:pPr>
            <a:r>
              <a:rPr lang="fr-FR" sz="1800" b="1" dirty="0">
                <a:solidFill>
                  <a:srgbClr val="333333"/>
                </a:solidFill>
                <a:effectLst/>
                <a:latin typeface="Arial Nova" panose="020B0504020202020204" pitchFamily="34" charset="0"/>
                <a:ea typeface="Times New Roman" panose="02020603050405020304" pitchFamily="18" charset="0"/>
              </a:rPr>
              <a:t>8. « Si nous disons que nous n'avons pas de péché, nous nous trompons nous-mêmes et il n'y a pas de vérité en nous.</a:t>
            </a:r>
          </a:p>
          <a:p>
            <a:pPr algn="ctr">
              <a:lnSpc>
                <a:spcPct val="119000"/>
              </a:lnSpc>
              <a:spcAft>
                <a:spcPts val="600"/>
              </a:spcAft>
            </a:pPr>
            <a:r>
              <a:rPr lang="fr-FR" sz="1800" b="1" dirty="0">
                <a:solidFill>
                  <a:srgbClr val="333333"/>
                </a:solidFill>
                <a:effectLst/>
                <a:latin typeface="Arial Nova" panose="020B0504020202020204" pitchFamily="34" charset="0"/>
                <a:ea typeface="Times New Roman" panose="02020603050405020304" pitchFamily="18" charset="0"/>
              </a:rPr>
              <a:t>9. Mais si nous confessons nos péchés à Dieu, il tiendra sa promesse et fera ce qui est juste : il nous pardonnera nos péchés et nous purifiera de tous nos méfaits.</a:t>
            </a:r>
          </a:p>
          <a:p>
            <a:pPr algn="ctr">
              <a:lnSpc>
                <a:spcPct val="119000"/>
              </a:lnSpc>
              <a:spcAft>
                <a:spcPts val="600"/>
              </a:spcAft>
            </a:pPr>
            <a:r>
              <a:rPr lang="fr-FR" sz="1800" b="1" dirty="0">
                <a:solidFill>
                  <a:srgbClr val="333333"/>
                </a:solidFill>
                <a:effectLst/>
                <a:latin typeface="Arial Nova" panose="020B0504020202020204" pitchFamily="34" charset="0"/>
                <a:ea typeface="Times New Roman" panose="02020603050405020304" pitchFamily="18" charset="0"/>
              </a:rPr>
              <a:t>7. « … et le sang de Jésus, son Fils, nous purifie de tout péché ».</a:t>
            </a:r>
          </a:p>
          <a:p>
            <a:pPr algn="ctr">
              <a:lnSpc>
                <a:spcPct val="119000"/>
              </a:lnSpc>
              <a:spcAft>
                <a:spcPts val="600"/>
              </a:spcAft>
            </a:pPr>
            <a:r>
              <a:rPr lang="fr-FR" sz="1800" b="1" dirty="0">
                <a:solidFill>
                  <a:srgbClr val="333333"/>
                </a:solidFill>
                <a:effectLst/>
                <a:latin typeface="Arial Nova" panose="020B0504020202020204" pitchFamily="34" charset="0"/>
                <a:ea typeface="Times New Roman" panose="02020603050405020304" pitchFamily="18" charset="0"/>
              </a:rPr>
              <a:t>(lire 1 Jean 1 : 1 - 10).</a:t>
            </a:r>
          </a:p>
          <a:p>
            <a:pPr algn="ctr">
              <a:lnSpc>
                <a:spcPct val="119000"/>
              </a:lnSpc>
              <a:spcAft>
                <a:spcPts val="600"/>
              </a:spcAft>
            </a:pPr>
            <a:r>
              <a:rPr lang="fr-FR" sz="1800" b="1" dirty="0">
                <a:solidFill>
                  <a:srgbClr val="FF0000"/>
                </a:solidFill>
                <a:effectLst/>
                <a:latin typeface="Arial Nova" panose="020B0504020202020204" pitchFamily="34" charset="0"/>
                <a:ea typeface="Times New Roman" panose="02020603050405020304" pitchFamily="18" charset="0"/>
              </a:rPr>
              <a:t>Vous êtes gouverné soit par Satan, soit par Dieu.</a:t>
            </a:r>
          </a:p>
          <a:p>
            <a:pPr algn="ctr">
              <a:lnSpc>
                <a:spcPct val="119000"/>
              </a:lnSpc>
              <a:spcAft>
                <a:spcPts val="600"/>
              </a:spcAft>
            </a:pPr>
            <a:r>
              <a:rPr lang="fr-FR" sz="1800" b="1" dirty="0">
                <a:solidFill>
                  <a:srgbClr val="FF0000"/>
                </a:solidFill>
                <a:effectLst/>
                <a:latin typeface="Arial Nova" panose="020B0504020202020204" pitchFamily="34" charset="0"/>
                <a:ea typeface="Times New Roman" panose="02020603050405020304" pitchFamily="18" charset="0"/>
              </a:rPr>
              <a:t>Vous êtes esclave du péché ou serviteur de Dieu.</a:t>
            </a:r>
          </a:p>
          <a:p>
            <a:pPr algn="ctr">
              <a:lnSpc>
                <a:spcPct val="119000"/>
              </a:lnSpc>
              <a:spcAft>
                <a:spcPts val="600"/>
              </a:spcAft>
            </a:pPr>
            <a:r>
              <a:rPr lang="fr-FR" sz="1800" b="1" dirty="0">
                <a:solidFill>
                  <a:srgbClr val="FF0000"/>
                </a:solidFill>
                <a:effectLst/>
                <a:latin typeface="Arial Nova" panose="020B0504020202020204" pitchFamily="34" charset="0"/>
                <a:ea typeface="Times New Roman" panose="02020603050405020304" pitchFamily="18" charset="0"/>
              </a:rPr>
              <a:t>Si le péché contrôle votre vie, ne le niez pas, mais criez vers Dieu</a:t>
            </a:r>
            <a:r>
              <a:rPr lang="fr-FR" sz="1800" b="1" dirty="0">
                <a:solidFill>
                  <a:srgbClr val="333333"/>
                </a:solidFill>
                <a:effectLst/>
                <a:latin typeface="Arial Nova" panose="020B0504020202020204" pitchFamily="34" charset="0"/>
                <a:ea typeface="Times New Roman" panose="02020603050405020304" pitchFamily="18" charset="0"/>
              </a:rPr>
              <a:t>.</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 name="Picture 7" descr="A picture containing text&#10;&#10;Description automatically generated">
            <a:extLst>
              <a:ext uri="{FF2B5EF4-FFF2-40B4-BE49-F238E27FC236}">
                <a16:creationId xmlns:a16="http://schemas.microsoft.com/office/drawing/2014/main" id="{7B0636DA-4CA1-4A3D-98EE-B6999FCE51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104" y="2455785"/>
            <a:ext cx="3186670" cy="3395459"/>
          </a:xfrm>
          <a:prstGeom prst="rect">
            <a:avLst/>
          </a:prstGeom>
          <a:ln w="12700">
            <a:solidFill>
              <a:srgbClr val="000000"/>
            </a:solidFill>
          </a:ln>
        </p:spPr>
      </p:pic>
      <p:pic>
        <p:nvPicPr>
          <p:cNvPr id="3" name="FT SLIDE 3">
            <a:hlinkClick r:id="" action="ppaction://media"/>
            <a:extLst>
              <a:ext uri="{FF2B5EF4-FFF2-40B4-BE49-F238E27FC236}">
                <a16:creationId xmlns:a16="http://schemas.microsoft.com/office/drawing/2014/main" id="{3528DAE3-2FDF-7F58-0448-9914B7260F5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89761" y="5067247"/>
            <a:ext cx="487363" cy="487363"/>
          </a:xfrm>
          <a:prstGeom prst="rect">
            <a:avLst/>
          </a:prstGeom>
        </p:spPr>
      </p:pic>
    </p:spTree>
    <p:extLst>
      <p:ext uri="{BB962C8B-B14F-4D97-AF65-F5344CB8AC3E}">
        <p14:creationId xmlns:p14="http://schemas.microsoft.com/office/powerpoint/2010/main" val="3560262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7170" name="Picture 2">
            <a:extLst>
              <a:ext uri="{FF2B5EF4-FFF2-40B4-BE49-F238E27FC236}">
                <a16:creationId xmlns:a16="http://schemas.microsoft.com/office/drawing/2014/main" id="{DBFF2BA8-E823-466A-B966-A7DB1407595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3561" r="3561"/>
          <a:stretch>
            <a:fillRect/>
          </a:stretch>
        </p:blipFill>
        <p:spPr bwMode="auto">
          <a:xfrm>
            <a:off x="2702336" y="637013"/>
            <a:ext cx="8971869"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171" name="Picture 3">
            <a:extLst>
              <a:ext uri="{FF2B5EF4-FFF2-40B4-BE49-F238E27FC236}">
                <a16:creationId xmlns:a16="http://schemas.microsoft.com/office/drawing/2014/main" id="{81B6811E-C1D0-4A5F-B9AF-E1385A99D9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1" b="121"/>
          <a:stretch>
            <a:fillRect/>
          </a:stretch>
        </p:blipFill>
        <p:spPr bwMode="auto">
          <a:xfrm>
            <a:off x="677204"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4">
            <a:extLst>
              <a:ext uri="{FF2B5EF4-FFF2-40B4-BE49-F238E27FC236}">
                <a16:creationId xmlns:a16="http://schemas.microsoft.com/office/drawing/2014/main" id="{C3957121-BFCB-4691-BBE3-BD820B05FCA8}"/>
              </a:ext>
            </a:extLst>
          </p:cNvPr>
          <p:cNvSpPr txBox="1">
            <a:spLocks noChangeArrowheads="1"/>
          </p:cNvSpPr>
          <p:nvPr/>
        </p:nvSpPr>
        <p:spPr bwMode="auto">
          <a:xfrm>
            <a:off x="3988594" y="125565"/>
            <a:ext cx="4803714" cy="401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LE </a:t>
            </a:r>
            <a:r>
              <a:rPr kumimoji="0" lang="en-ZA" altLang="en-US" sz="2400" b="1" i="0" u="none" strike="noStrike" cap="none" normalizeH="0" baseline="0" dirty="0" err="1">
                <a:ln>
                  <a:noFill/>
                </a:ln>
                <a:solidFill>
                  <a:srgbClr val="000000"/>
                </a:solidFill>
                <a:effectLst/>
                <a:latin typeface="Cooper Black" panose="0208090404030B020404" pitchFamily="18" charset="0"/>
              </a:rPr>
              <a:t>JUGEMENT</a:t>
            </a:r>
            <a:r>
              <a:rPr kumimoji="0" lang="en-ZA" altLang="en-US" sz="2400" b="1" i="0" u="none" strike="noStrike" cap="none" normalizeH="0" baseline="0" dirty="0">
                <a:ln>
                  <a:noFill/>
                </a:ln>
                <a:solidFill>
                  <a:srgbClr val="000000"/>
                </a:solidFill>
                <a:effectLst/>
                <a:latin typeface="Cooper Black" panose="0208090404030B020404" pitchFamily="18" charset="0"/>
              </a:rPr>
              <a:t> DU </a:t>
            </a:r>
            <a:r>
              <a:rPr kumimoji="0" lang="en-ZA" altLang="en-US" sz="2400" b="1" i="0" u="none" strike="noStrike" cap="none" normalizeH="0" baseline="0" dirty="0" err="1">
                <a:ln>
                  <a:noFill/>
                </a:ln>
                <a:solidFill>
                  <a:srgbClr val="000000"/>
                </a:solidFill>
                <a:effectLst/>
                <a:latin typeface="Cooper Black" panose="0208090404030B020404" pitchFamily="18" charset="0"/>
              </a:rPr>
              <a:t>PÉCHEUR</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930048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7170" name="Picture 2">
            <a:extLst>
              <a:ext uri="{FF2B5EF4-FFF2-40B4-BE49-F238E27FC236}">
                <a16:creationId xmlns:a16="http://schemas.microsoft.com/office/drawing/2014/main" id="{DBFF2BA8-E823-466A-B966-A7DB14075955}"/>
              </a:ext>
            </a:extLst>
          </p:cNvPr>
          <p:cNvPicPr>
            <a:picLocks noChangeAspect="1" noChangeArrowheads="1"/>
          </p:cNvPicPr>
          <p:nvPr/>
        </p:nvPicPr>
        <p:blipFill>
          <a:blip r:embed="rId4">
            <a:alphaModFix amt="33000"/>
            <a:extLst>
              <a:ext uri="{28A0092B-C50C-407E-A947-70E740481C1C}">
                <a14:useLocalDpi xmlns:a14="http://schemas.microsoft.com/office/drawing/2010/main" val="0"/>
              </a:ext>
            </a:extLst>
          </a:blip>
          <a:srcRect l="3561" r="3561"/>
          <a:stretch>
            <a:fillRect/>
          </a:stretch>
        </p:blipFill>
        <p:spPr bwMode="auto">
          <a:xfrm>
            <a:off x="2702336" y="637013"/>
            <a:ext cx="8971869"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171" name="Picture 3">
            <a:extLst>
              <a:ext uri="{FF2B5EF4-FFF2-40B4-BE49-F238E27FC236}">
                <a16:creationId xmlns:a16="http://schemas.microsoft.com/office/drawing/2014/main" id="{81B6811E-C1D0-4A5F-B9AF-E1385A99D9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21" b="121"/>
          <a:stretch>
            <a:fillRect/>
          </a:stretch>
        </p:blipFill>
        <p:spPr bwMode="auto">
          <a:xfrm>
            <a:off x="677204"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7" name="TextBox 6">
            <a:extLst>
              <a:ext uri="{FF2B5EF4-FFF2-40B4-BE49-F238E27FC236}">
                <a16:creationId xmlns:a16="http://schemas.microsoft.com/office/drawing/2014/main" id="{E7D52066-588E-4D5B-91B3-1692A258565F}"/>
              </a:ext>
            </a:extLst>
          </p:cNvPr>
          <p:cNvSpPr txBox="1"/>
          <p:nvPr/>
        </p:nvSpPr>
        <p:spPr>
          <a:xfrm>
            <a:off x="4600136" y="643365"/>
            <a:ext cx="6914660" cy="5293885"/>
          </a:xfrm>
          <a:prstGeom prst="rect">
            <a:avLst/>
          </a:prstGeom>
          <a:noFill/>
        </p:spPr>
        <p:txBody>
          <a:bodyPr wrap="square">
            <a:spAutoFit/>
          </a:bodyPr>
          <a:lstStyle/>
          <a:p>
            <a:pPr marR="5080" algn="ctr">
              <a:lnSpc>
                <a:spcPct val="125000"/>
              </a:lnSpc>
            </a:pPr>
            <a:r>
              <a:rPr lang="fr-FR" sz="1600" b="1" kern="1400" dirty="0">
                <a:solidFill>
                  <a:srgbClr val="000000"/>
                </a:solidFill>
                <a:latin typeface="Arial Nova" panose="020B0504020202020204" pitchFamily="34" charset="0"/>
              </a:rPr>
              <a:t>Nous trouvons ici le pécheur obstiné qui ne voulait plus ouvrir son cœur à Dieu.</a:t>
            </a:r>
          </a:p>
          <a:p>
            <a:pPr marR="5080" algn="ctr">
              <a:lnSpc>
                <a:spcPct val="125000"/>
              </a:lnSpc>
            </a:pPr>
            <a:endParaRPr lang="fr-FR" sz="1600" b="1" kern="1400" dirty="0">
              <a:solidFill>
                <a:srgbClr val="000000"/>
              </a:solidFill>
              <a:latin typeface="Arial Nova" panose="020B0504020202020204" pitchFamily="34" charset="0"/>
            </a:endParaRPr>
          </a:p>
          <a:p>
            <a:pPr marR="5080" algn="ctr">
              <a:lnSpc>
                <a:spcPct val="125000"/>
              </a:lnSpc>
            </a:pPr>
            <a:r>
              <a:rPr lang="fr-FR" sz="1600" b="1" kern="1400" dirty="0">
                <a:solidFill>
                  <a:srgbClr val="000000"/>
                </a:solidFill>
                <a:latin typeface="Arial Nova" panose="020B0504020202020204" pitchFamily="34" charset="0"/>
              </a:rPr>
              <a:t>Les faux plaisirs du péché ont disparu, et la terrible réalité du coût élevé et effroyable du péché doit être affrontée maintenant.</a:t>
            </a:r>
          </a:p>
          <a:p>
            <a:pPr marR="5080" algn="ctr">
              <a:lnSpc>
                <a:spcPct val="125000"/>
              </a:lnSpc>
            </a:pPr>
            <a:r>
              <a:rPr lang="fr-FR" sz="1600" b="1" kern="1400" dirty="0">
                <a:solidFill>
                  <a:srgbClr val="000000"/>
                </a:solidFill>
                <a:latin typeface="Arial Nova" panose="020B0504020202020204" pitchFamily="34" charset="0"/>
              </a:rPr>
              <a:t>Ses amis ont peur de se tenir à son chevet, et leurs paroles creuses de réconfort ne peuvent plus l’aider maintenant. Ses richesses ne peuvent ni prolonger sa vie, ni sauver son âme, ni réduire l'agonie de son âme.</a:t>
            </a:r>
          </a:p>
          <a:p>
            <a:pPr marR="5080" algn="ctr">
              <a:lnSpc>
                <a:spcPct val="125000"/>
              </a:lnSpc>
            </a:pPr>
            <a:endParaRPr lang="fr-FR" sz="1600" b="1" kern="1400" dirty="0">
              <a:solidFill>
                <a:srgbClr val="000000"/>
              </a:solidFill>
              <a:latin typeface="Arial Nova" panose="020B0504020202020204" pitchFamily="34" charset="0"/>
            </a:endParaRPr>
          </a:p>
          <a:p>
            <a:pPr marR="5080" algn="ctr">
              <a:lnSpc>
                <a:spcPct val="125000"/>
              </a:lnSpc>
            </a:pPr>
            <a:r>
              <a:rPr lang="fr-FR" sz="1600" b="1" kern="1400" dirty="0">
                <a:solidFill>
                  <a:srgbClr val="000000"/>
                </a:solidFill>
                <a:latin typeface="Arial Nova" panose="020B0504020202020204" pitchFamily="34" charset="0"/>
              </a:rPr>
              <a:t>Ce pécheur mourant qui a rejeté le pardon et l'amour de Dieu au cours de sa vie doit maintenant entendre la voix de son juge, le Sauveur qu'il a rejeté, disant :</a:t>
            </a:r>
          </a:p>
          <a:p>
            <a:pPr marR="5080" algn="ctr">
              <a:lnSpc>
                <a:spcPct val="125000"/>
              </a:lnSpc>
            </a:pPr>
            <a:endParaRPr lang="fr-FR" sz="1600" b="1" kern="1400" dirty="0">
              <a:solidFill>
                <a:srgbClr val="000000"/>
              </a:solidFill>
              <a:latin typeface="Arial Nova" panose="020B0504020202020204" pitchFamily="34" charset="0"/>
            </a:endParaRPr>
          </a:p>
          <a:p>
            <a:pPr marR="5080" algn="ctr">
              <a:lnSpc>
                <a:spcPct val="125000"/>
              </a:lnSpc>
            </a:pPr>
            <a:r>
              <a:rPr lang="fr-FR" sz="1600" b="1" kern="1400" dirty="0">
                <a:solidFill>
                  <a:srgbClr val="000000"/>
                </a:solidFill>
                <a:latin typeface="Arial Nova" panose="020B0504020202020204" pitchFamily="34" charset="0"/>
              </a:rPr>
              <a:t>Loin de moi, vous qui êtes sous la malédiction de Dieu ! Allez au feu éternel qui a été préparé pour le diable et ses anges ! (Matthieu 25 : 41)</a:t>
            </a:r>
            <a:r>
              <a:rPr lang="en-US" sz="1600" kern="1400" dirty="0">
                <a:ln>
                  <a:noFill/>
                </a:ln>
                <a:solidFill>
                  <a:srgbClr val="000000"/>
                </a:solidFill>
                <a:effectLst/>
                <a:latin typeface="Arial Nova" panose="020B0504020202020204" pitchFamily="34" charset="0"/>
              </a:rPr>
              <a:t> </a:t>
            </a:r>
          </a:p>
        </p:txBody>
      </p:sp>
      <p:sp>
        <p:nvSpPr>
          <p:cNvPr id="5" name="Text Box 4">
            <a:extLst>
              <a:ext uri="{FF2B5EF4-FFF2-40B4-BE49-F238E27FC236}">
                <a16:creationId xmlns:a16="http://schemas.microsoft.com/office/drawing/2014/main" id="{C3957121-BFCB-4691-BBE3-BD820B05FCA8}"/>
              </a:ext>
            </a:extLst>
          </p:cNvPr>
          <p:cNvSpPr txBox="1">
            <a:spLocks noChangeArrowheads="1"/>
          </p:cNvSpPr>
          <p:nvPr/>
        </p:nvSpPr>
        <p:spPr bwMode="auto">
          <a:xfrm>
            <a:off x="3988594" y="125565"/>
            <a:ext cx="4803714" cy="401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LE </a:t>
            </a:r>
            <a:r>
              <a:rPr kumimoji="0" lang="en-ZA" altLang="en-US" sz="2400" b="1" i="0" u="none" strike="noStrike" cap="none" normalizeH="0" baseline="0" dirty="0" err="1">
                <a:ln>
                  <a:noFill/>
                </a:ln>
                <a:solidFill>
                  <a:srgbClr val="000000"/>
                </a:solidFill>
                <a:effectLst/>
                <a:latin typeface="Cooper Black" panose="0208090404030B020404" pitchFamily="18" charset="0"/>
              </a:rPr>
              <a:t>JUGEMENT</a:t>
            </a:r>
            <a:r>
              <a:rPr kumimoji="0" lang="en-ZA" altLang="en-US" sz="2400" b="1" i="0" u="none" strike="noStrike" cap="none" normalizeH="0" baseline="0" dirty="0">
                <a:ln>
                  <a:noFill/>
                </a:ln>
                <a:solidFill>
                  <a:srgbClr val="000000"/>
                </a:solidFill>
                <a:effectLst/>
                <a:latin typeface="Cooper Black" panose="0208090404030B020404" pitchFamily="18" charset="0"/>
              </a:rPr>
              <a:t> DU </a:t>
            </a:r>
            <a:r>
              <a:rPr kumimoji="0" lang="en-ZA" altLang="en-US" sz="2400" b="1" i="0" u="none" strike="noStrike" cap="none" normalizeH="0" baseline="0" dirty="0" err="1">
                <a:ln>
                  <a:noFill/>
                </a:ln>
                <a:solidFill>
                  <a:srgbClr val="000000"/>
                </a:solidFill>
                <a:effectLst/>
                <a:latin typeface="Cooper Black" panose="0208090404030B020404" pitchFamily="18" charset="0"/>
              </a:rPr>
              <a:t>PÉCHEUR</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pic>
        <p:nvPicPr>
          <p:cNvPr id="6" name="FT SLIDE 31">
            <a:hlinkClick r:id="" action="ppaction://media"/>
            <a:extLst>
              <a:ext uri="{FF2B5EF4-FFF2-40B4-BE49-F238E27FC236}">
                <a16:creationId xmlns:a16="http://schemas.microsoft.com/office/drawing/2014/main" id="{4FCCDFB7-0EC7-1E53-1650-B65E6C894B0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22865" y="5517768"/>
            <a:ext cx="487363" cy="487363"/>
          </a:xfrm>
          <a:prstGeom prst="rect">
            <a:avLst/>
          </a:prstGeom>
        </p:spPr>
      </p:pic>
    </p:spTree>
    <p:extLst>
      <p:ext uri="{BB962C8B-B14F-4D97-AF65-F5344CB8AC3E}">
        <p14:creationId xmlns:p14="http://schemas.microsoft.com/office/powerpoint/2010/main" val="92701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429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2" fill="hold" display="0">
                  <p:stCondLst>
                    <p:cond delay="indefinite"/>
                  </p:stCondLst>
                  <p:endCondLst>
                    <p:cond evt="onStopAudio" delay="0">
                      <p:tgtEl>
                        <p:sldTgt/>
                      </p:tgtEl>
                    </p:cond>
                  </p:endCondLst>
                </p:cTn>
                <p:tgtEl>
                  <p:spTgt spid="6"/>
                </p:tgtEl>
              </p:cMediaNode>
            </p:audio>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FFFE06-B0E9-439C-AED9-F5232040A00A}"/>
              </a:ext>
            </a:extLst>
          </p:cNvPr>
          <p:cNvSpPr/>
          <p:nvPr/>
        </p:nvSpPr>
        <p:spPr>
          <a:xfrm>
            <a:off x="6981441" y="2965716"/>
            <a:ext cx="5079387" cy="3075987"/>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15" name="Picture 14" descr="A picture containing text, book&#10;&#10;Description automatically generated">
            <a:extLst>
              <a:ext uri="{FF2B5EF4-FFF2-40B4-BE49-F238E27FC236}">
                <a16:creationId xmlns:a16="http://schemas.microsoft.com/office/drawing/2014/main" id="{6E3CB561-8AD1-4493-BB1E-704536D5A1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80980" y="3044667"/>
            <a:ext cx="1524936" cy="2160000"/>
          </a:xfrm>
          <a:prstGeom prst="rect">
            <a:avLst/>
          </a:prstGeom>
        </p:spPr>
      </p:pic>
      <p:pic>
        <p:nvPicPr>
          <p:cNvPr id="17" name="Picture 16" descr="A picture containing text, colorful, bright, painted&#10;&#10;Description automatically generated">
            <a:extLst>
              <a:ext uri="{FF2B5EF4-FFF2-40B4-BE49-F238E27FC236}">
                <a16:creationId xmlns:a16="http://schemas.microsoft.com/office/drawing/2014/main" id="{685A73CE-2F7D-4EF9-8369-0CD9E038E4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51059" y="3292245"/>
            <a:ext cx="1527708" cy="2160000"/>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083CBFB0-7E3A-4AFD-B822-3C01B71C67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58364" y="3526942"/>
            <a:ext cx="1518120"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56979"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4" name="TextBox 3">
            <a:extLst>
              <a:ext uri="{FF2B5EF4-FFF2-40B4-BE49-F238E27FC236}">
                <a16:creationId xmlns:a16="http://schemas.microsoft.com/office/drawing/2014/main" id="{BB23EB8F-A12C-435C-8929-3A3DDDF78CCA}"/>
              </a:ext>
            </a:extLst>
          </p:cNvPr>
          <p:cNvSpPr txBox="1"/>
          <p:nvPr/>
        </p:nvSpPr>
        <p:spPr>
          <a:xfrm>
            <a:off x="3864718" y="47815"/>
            <a:ext cx="4047564" cy="461665"/>
          </a:xfrm>
          <a:prstGeom prst="rect">
            <a:avLst/>
          </a:prstGeom>
          <a:noFill/>
        </p:spPr>
        <p:txBody>
          <a:bodyPr wrap="square" rtlCol="0">
            <a:spAutoFit/>
          </a:bodyPr>
          <a:lstStyle/>
          <a:p>
            <a:pPr algn="ctr"/>
            <a:r>
              <a:rPr lang="en-ZA" sz="2400" dirty="0">
                <a:latin typeface="Cooper Black" panose="0208090404030B020404" pitchFamily="18" charset="0"/>
              </a:rPr>
              <a:t>LE COEUR DE </a:t>
            </a:r>
            <a:r>
              <a:rPr lang="en-ZA" sz="2400" dirty="0" err="1">
                <a:latin typeface="Cooper Black" panose="0208090404030B020404" pitchFamily="18" charset="0"/>
              </a:rPr>
              <a:t>L'HOMME</a:t>
            </a:r>
            <a:endParaRPr lang="en-ZA" sz="2400" dirty="0">
              <a:latin typeface="Cooper Black" panose="0208090404030B020404" pitchFamily="18" charset="0"/>
            </a:endParaRPr>
          </a:p>
        </p:txBody>
      </p:sp>
      <p:sp>
        <p:nvSpPr>
          <p:cNvPr id="16" name="TextBox 15">
            <a:extLst>
              <a:ext uri="{FF2B5EF4-FFF2-40B4-BE49-F238E27FC236}">
                <a16:creationId xmlns:a16="http://schemas.microsoft.com/office/drawing/2014/main" id="{95A2DBC6-2AC9-42DC-84FA-7A0D66FC7ACE}"/>
              </a:ext>
            </a:extLst>
          </p:cNvPr>
          <p:cNvSpPr txBox="1"/>
          <p:nvPr/>
        </p:nvSpPr>
        <p:spPr>
          <a:xfrm>
            <a:off x="199025" y="3053217"/>
            <a:ext cx="6651266" cy="4405245"/>
          </a:xfrm>
          <a:prstGeom prst="rect">
            <a:avLst/>
          </a:prstGeom>
          <a:noFill/>
        </p:spPr>
        <p:txBody>
          <a:bodyPr wrap="square">
            <a:spAutoFit/>
          </a:bodyPr>
          <a:lstStyle/>
          <a:p>
            <a:pPr marL="9525" marR="5080" indent="0" algn="ctr">
              <a:lnSpc>
                <a:spcPct val="125000"/>
              </a:lnSpc>
              <a:spcBef>
                <a:spcPts val="0"/>
              </a:spcBef>
              <a:spcAft>
                <a:spcPts val="0"/>
              </a:spcAft>
            </a:pPr>
            <a:r>
              <a:rPr lang="en-US" b="1" kern="1400" dirty="0">
                <a:ln>
                  <a:noFill/>
                </a:ln>
                <a:solidFill>
                  <a:schemeClr val="accent2">
                    <a:lumMod val="60000"/>
                    <a:lumOff val="40000"/>
                  </a:schemeClr>
                </a:solidFill>
                <a:effectLst/>
                <a:latin typeface="Arial Nova" panose="020B0504020202020204" pitchFamily="34" charset="0"/>
              </a:rPr>
              <a:t>“</a:t>
            </a:r>
            <a:r>
              <a:rPr lang="fr-FR" b="1" kern="1400" dirty="0">
                <a:solidFill>
                  <a:schemeClr val="accent2">
                    <a:lumMod val="60000"/>
                    <a:lumOff val="40000"/>
                  </a:schemeClr>
                </a:solidFill>
                <a:latin typeface="Arial Nova" panose="020B0504020202020204" pitchFamily="34" charset="0"/>
              </a:rPr>
              <a:t>Celui qui croit tenir bon doit faire attention à ne pas tomber. » (1 Corinthiens 10 : 12)</a:t>
            </a:r>
          </a:p>
          <a:p>
            <a:pPr marL="9525" marR="5080" indent="0" algn="ctr">
              <a:lnSpc>
                <a:spcPct val="125000"/>
              </a:lnSpc>
              <a:spcBef>
                <a:spcPts val="0"/>
              </a:spcBef>
              <a:spcAft>
                <a:spcPts val="0"/>
              </a:spcAft>
            </a:pPr>
            <a:endParaRPr lang="fr-FR" sz="1000" b="1" kern="1400" dirty="0">
              <a:solidFill>
                <a:schemeClr val="accent2">
                  <a:lumMod val="60000"/>
                  <a:lumOff val="40000"/>
                </a:schemeClr>
              </a:solidFill>
              <a:latin typeface="Arial Nova" panose="020B0504020202020204" pitchFamily="34" charset="0"/>
            </a:endParaRPr>
          </a:p>
          <a:p>
            <a:pPr marL="9525" marR="5080" indent="0" algn="ctr">
              <a:lnSpc>
                <a:spcPct val="125000"/>
              </a:lnSpc>
              <a:spcBef>
                <a:spcPts val="0"/>
              </a:spcBef>
              <a:spcAft>
                <a:spcPts val="0"/>
              </a:spcAft>
            </a:pPr>
            <a:r>
              <a:rPr lang="fr-FR" b="1" kern="1400" dirty="0">
                <a:solidFill>
                  <a:schemeClr val="accent2">
                    <a:lumMod val="75000"/>
                  </a:schemeClr>
                </a:solidFill>
                <a:latin typeface="Arial Nova" panose="020B0504020202020204" pitchFamily="34" charset="0"/>
              </a:rPr>
              <a:t>…….. Puis il sort et amène sept autres esprits encore pires que lui, et ils viennent y vivre. Donc, quand tout est fini, cette personne est dans un état pire qu’au début. </a:t>
            </a:r>
          </a:p>
          <a:p>
            <a:pPr marL="9525" marR="5080" indent="0" algn="ctr">
              <a:lnSpc>
                <a:spcPct val="125000"/>
              </a:lnSpc>
              <a:spcBef>
                <a:spcPts val="0"/>
              </a:spcBef>
              <a:spcAft>
                <a:spcPts val="0"/>
              </a:spcAft>
            </a:pPr>
            <a:r>
              <a:rPr lang="fr-FR" b="1" kern="1400" dirty="0">
                <a:solidFill>
                  <a:schemeClr val="accent2">
                    <a:lumMod val="75000"/>
                  </a:schemeClr>
                </a:solidFill>
                <a:latin typeface="Arial Nova" panose="020B0504020202020204" pitchFamily="34" charset="0"/>
              </a:rPr>
              <a:t>(Luc 11 : 24 - 26)</a:t>
            </a:r>
          </a:p>
          <a:p>
            <a:pPr marL="9525" marR="5080" indent="0" algn="ctr">
              <a:lnSpc>
                <a:spcPct val="125000"/>
              </a:lnSpc>
              <a:spcBef>
                <a:spcPts val="0"/>
              </a:spcBef>
              <a:spcAft>
                <a:spcPts val="0"/>
              </a:spcAft>
            </a:pPr>
            <a:r>
              <a:rPr lang="fr-FR" b="1" kern="1400" dirty="0">
                <a:solidFill>
                  <a:schemeClr val="accent2">
                    <a:lumMod val="60000"/>
                    <a:lumOff val="40000"/>
                  </a:schemeClr>
                </a:solidFill>
                <a:latin typeface="Arial Nova" panose="020B0504020202020204" pitchFamily="34" charset="0"/>
              </a:rPr>
              <a:t>------------------------------------------------------------------------------</a:t>
            </a:r>
          </a:p>
          <a:p>
            <a:pPr marL="9525" marR="5080" indent="0" algn="ctr">
              <a:lnSpc>
                <a:spcPct val="125000"/>
              </a:lnSpc>
              <a:spcBef>
                <a:spcPts val="0"/>
              </a:spcBef>
              <a:spcAft>
                <a:spcPts val="0"/>
              </a:spcAft>
            </a:pPr>
            <a:r>
              <a:rPr lang="fr-FR" b="1" kern="1400" dirty="0">
                <a:solidFill>
                  <a:schemeClr val="accent2">
                    <a:lumMod val="60000"/>
                    <a:lumOff val="40000"/>
                  </a:schemeClr>
                </a:solidFill>
                <a:latin typeface="Arial Nova" panose="020B0504020202020204" pitchFamily="34" charset="0"/>
              </a:rPr>
              <a:t>« </a:t>
            </a:r>
            <a:r>
              <a:rPr lang="fr-FR" b="1" kern="1400" dirty="0">
                <a:solidFill>
                  <a:srgbClr val="FF0000"/>
                </a:solidFill>
                <a:latin typeface="Arial Nova" panose="020B0504020202020204" pitchFamily="34" charset="0"/>
              </a:rPr>
              <a:t>Loin de moi, vous qui êtes sous la malédiction de Dieu ! Allez au feu éternel qui a été préparé pour le diable et ses anges ! (Matthieu 25 : 41)</a:t>
            </a:r>
            <a:endParaRPr lang="en-US" b="1" kern="1400" dirty="0">
              <a:ln>
                <a:noFill/>
              </a:ln>
              <a:solidFill>
                <a:srgbClr val="FF0000"/>
              </a:solidFill>
              <a:effectLst/>
              <a:latin typeface="Arial Nova" panose="020B0504020202020204" pitchFamily="34" charset="0"/>
            </a:endParaRPr>
          </a:p>
          <a:p>
            <a:pPr marL="0" marR="0" indent="0" algn="ctr">
              <a:lnSpc>
                <a:spcPct val="125000"/>
              </a:lnSpc>
              <a:spcBef>
                <a:spcPts val="0"/>
              </a:spcBef>
              <a:spcAft>
                <a:spcPts val="0"/>
              </a:spcAft>
            </a:pPr>
            <a:endParaRPr lang="en-US" kern="1400" dirty="0">
              <a:ln>
                <a:noFill/>
              </a:ln>
              <a:solidFill>
                <a:srgbClr val="000000"/>
              </a:solidFill>
              <a:effectLst/>
              <a:latin typeface="Arial Nova" panose="020B0504020202020204" pitchFamily="34" charset="0"/>
            </a:endParaRPr>
          </a:p>
          <a:p>
            <a:pPr marL="9525" marR="5080" indent="0" algn="ctr">
              <a:lnSpc>
                <a:spcPct val="125000"/>
              </a:lnSpc>
              <a:spcBef>
                <a:spcPts val="0"/>
              </a:spcBef>
              <a:spcAft>
                <a:spcPts val="0"/>
              </a:spcAft>
            </a:pPr>
            <a:endParaRPr lang="en-US" b="1" kern="1400" dirty="0">
              <a:ln>
                <a:noFill/>
              </a:ln>
              <a:solidFill>
                <a:srgbClr val="000000"/>
              </a:solidFill>
              <a:effectLst/>
              <a:latin typeface="Arial Nova" panose="020B0504020202020204" pitchFamily="34" charset="0"/>
            </a:endParaRPr>
          </a:p>
        </p:txBody>
      </p:sp>
      <p:sp>
        <p:nvSpPr>
          <p:cNvPr id="27" name="TextBox 26">
            <a:extLst>
              <a:ext uri="{FF2B5EF4-FFF2-40B4-BE49-F238E27FC236}">
                <a16:creationId xmlns:a16="http://schemas.microsoft.com/office/drawing/2014/main" id="{C7BEB57D-0FC1-4FE1-BA5A-F46B4C675A12}"/>
              </a:ext>
            </a:extLst>
          </p:cNvPr>
          <p:cNvSpPr txBox="1"/>
          <p:nvPr/>
        </p:nvSpPr>
        <p:spPr>
          <a:xfrm>
            <a:off x="7138553" y="5195431"/>
            <a:ext cx="1522708" cy="430887"/>
          </a:xfrm>
          <a:prstGeom prst="rect">
            <a:avLst/>
          </a:prstGeom>
          <a:noFill/>
        </p:spPr>
        <p:txBody>
          <a:bodyPr wrap="square" rtlCol="0">
            <a:spAutoFit/>
          </a:bodyPr>
          <a:lstStyle/>
          <a:p>
            <a:pPr algn="ctr"/>
            <a:r>
              <a:rPr lang="fr-FR" sz="1100" b="1" dirty="0"/>
              <a:t>LE </a:t>
            </a:r>
            <a:r>
              <a:rPr lang="fr-FR" sz="1100" b="1" dirty="0" err="1"/>
              <a:t>COEUR</a:t>
            </a:r>
            <a:r>
              <a:rPr lang="fr-FR" sz="1100" b="1" dirty="0"/>
              <a:t> TENTÉ ET </a:t>
            </a:r>
            <a:r>
              <a:rPr lang="fr-FR" sz="1100" b="1" dirty="0" err="1"/>
              <a:t>DÉVISÉ</a:t>
            </a:r>
            <a:endParaRPr lang="en-US" sz="1100" b="1" dirty="0"/>
          </a:p>
        </p:txBody>
      </p:sp>
      <p:sp>
        <p:nvSpPr>
          <p:cNvPr id="28" name="TextBox 27">
            <a:extLst>
              <a:ext uri="{FF2B5EF4-FFF2-40B4-BE49-F238E27FC236}">
                <a16:creationId xmlns:a16="http://schemas.microsoft.com/office/drawing/2014/main" id="{FC72C32A-D875-456C-ACF6-5D910B2E8CF1}"/>
              </a:ext>
            </a:extLst>
          </p:cNvPr>
          <p:cNvSpPr txBox="1"/>
          <p:nvPr/>
        </p:nvSpPr>
        <p:spPr>
          <a:xfrm>
            <a:off x="8796371" y="5450050"/>
            <a:ext cx="1522708" cy="430887"/>
          </a:xfrm>
          <a:prstGeom prst="rect">
            <a:avLst/>
          </a:prstGeom>
          <a:noFill/>
        </p:spPr>
        <p:txBody>
          <a:bodyPr wrap="square" rtlCol="0">
            <a:spAutoFit/>
          </a:bodyPr>
          <a:lstStyle/>
          <a:p>
            <a:pPr algn="ctr"/>
            <a:r>
              <a:rPr lang="fr-FR" sz="1100" b="1" dirty="0"/>
              <a:t>LE CŒUR </a:t>
            </a:r>
            <a:r>
              <a:rPr lang="fr-FR" sz="1100" b="1" dirty="0" err="1"/>
              <a:t>RÉTRODIDI</a:t>
            </a:r>
            <a:r>
              <a:rPr lang="fr-FR" sz="1100" b="1" dirty="0"/>
              <a:t> OU </a:t>
            </a:r>
            <a:r>
              <a:rPr lang="fr-FR" sz="1100" b="1" dirty="0" err="1"/>
              <a:t>TÊTÉ</a:t>
            </a:r>
            <a:endParaRPr lang="en-US" sz="1100" b="1" dirty="0"/>
          </a:p>
        </p:txBody>
      </p:sp>
      <p:sp>
        <p:nvSpPr>
          <p:cNvPr id="29" name="TextBox 28">
            <a:extLst>
              <a:ext uri="{FF2B5EF4-FFF2-40B4-BE49-F238E27FC236}">
                <a16:creationId xmlns:a16="http://schemas.microsoft.com/office/drawing/2014/main" id="{FA0947AE-BC80-4C98-89C9-788272633E71}"/>
              </a:ext>
            </a:extLst>
          </p:cNvPr>
          <p:cNvSpPr txBox="1"/>
          <p:nvPr/>
        </p:nvSpPr>
        <p:spPr>
          <a:xfrm>
            <a:off x="10320712" y="5679839"/>
            <a:ext cx="1809769" cy="261610"/>
          </a:xfrm>
          <a:prstGeom prst="rect">
            <a:avLst/>
          </a:prstGeom>
          <a:noFill/>
        </p:spPr>
        <p:txBody>
          <a:bodyPr wrap="square" rtlCol="0">
            <a:spAutoFit/>
          </a:bodyPr>
          <a:lstStyle/>
          <a:p>
            <a:pPr algn="ctr"/>
            <a:r>
              <a:rPr lang="en-US" sz="1100" b="1" dirty="0"/>
              <a:t>LE </a:t>
            </a:r>
            <a:r>
              <a:rPr lang="en-US" sz="1100" b="1" dirty="0" err="1"/>
              <a:t>JUGEMENT</a:t>
            </a:r>
            <a:r>
              <a:rPr lang="en-US" sz="1100" b="1" dirty="0"/>
              <a:t> DU </a:t>
            </a:r>
            <a:r>
              <a:rPr lang="en-US" sz="1100" b="1" dirty="0" err="1"/>
              <a:t>PÉCHEUR</a:t>
            </a:r>
            <a:endParaRPr lang="en-US" sz="1100" b="1" dirty="0"/>
          </a:p>
        </p:txBody>
      </p:sp>
      <p:cxnSp>
        <p:nvCxnSpPr>
          <p:cNvPr id="12" name="Straight Connector 11">
            <a:extLst>
              <a:ext uri="{FF2B5EF4-FFF2-40B4-BE49-F238E27FC236}">
                <a16:creationId xmlns:a16="http://schemas.microsoft.com/office/drawing/2014/main" id="{59178EBD-F8DC-4048-90B4-23F7D13F7B3E}"/>
              </a:ext>
            </a:extLst>
          </p:cNvPr>
          <p:cNvCxnSpPr>
            <a:cxnSpLocks/>
          </p:cNvCxnSpPr>
          <p:nvPr/>
        </p:nvCxnSpPr>
        <p:spPr>
          <a:xfrm flipH="1">
            <a:off x="6905707" y="2974952"/>
            <a:ext cx="5182830" cy="3104032"/>
          </a:xfrm>
          <a:prstGeom prst="line">
            <a:avLst/>
          </a:prstGeom>
          <a:ln w="152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A7BBA4D-96ED-429C-BF75-F253F3BAA305}"/>
              </a:ext>
            </a:extLst>
          </p:cNvPr>
          <p:cNvCxnSpPr>
            <a:cxnSpLocks/>
          </p:cNvCxnSpPr>
          <p:nvPr/>
        </p:nvCxnSpPr>
        <p:spPr>
          <a:xfrm flipH="1" flipV="1">
            <a:off x="6905707" y="2928436"/>
            <a:ext cx="5182829" cy="3113267"/>
          </a:xfrm>
          <a:prstGeom prst="line">
            <a:avLst/>
          </a:prstGeom>
          <a:ln w="152400">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01ADD248-1B50-433F-9FD3-E23C8FB741A7}"/>
              </a:ext>
            </a:extLst>
          </p:cNvPr>
          <p:cNvSpPr txBox="1"/>
          <p:nvPr/>
        </p:nvSpPr>
        <p:spPr>
          <a:xfrm>
            <a:off x="777800" y="3183875"/>
            <a:ext cx="5453288" cy="3416320"/>
          </a:xfrm>
          <a:prstGeom prst="rect">
            <a:avLst/>
          </a:prstGeom>
          <a:solidFill>
            <a:schemeClr val="bg1">
              <a:alpha val="74000"/>
            </a:schemeClr>
          </a:solidFill>
          <a:ln w="25400">
            <a:solidFill>
              <a:schemeClr val="tx1"/>
            </a:solidFill>
            <a:prstDash val="sysDash"/>
            <a:bevel/>
          </a:ln>
        </p:spPr>
        <p:txBody>
          <a:bodyPr wrap="square" rtlCol="0">
            <a:spAutoFit/>
          </a:bodyPr>
          <a:lstStyle/>
          <a:p>
            <a:pPr algn="ctr"/>
            <a:r>
              <a:rPr lang="fr-FR" sz="3600" dirty="0"/>
              <a:t>BIEN QUE NOUS NE DEVONS PAS EN FAIRE PARTIE, NOUS DEVONS TOUJOURS ÊTRE CONSCIENTS DU DANGER DU PÉCHÉ.</a:t>
            </a:r>
            <a:endParaRPr lang="en-ZA" sz="3600" dirty="0"/>
          </a:p>
        </p:txBody>
      </p:sp>
      <p:pic>
        <p:nvPicPr>
          <p:cNvPr id="8" name="Picture 7">
            <a:extLst>
              <a:ext uri="{FF2B5EF4-FFF2-40B4-BE49-F238E27FC236}">
                <a16:creationId xmlns:a16="http://schemas.microsoft.com/office/drawing/2014/main" id="{719A6962-38DC-C8FF-07F0-E53666AF6F17}"/>
              </a:ext>
            </a:extLst>
          </p:cNvPr>
          <p:cNvPicPr>
            <a:picLocks noChangeAspect="1"/>
          </p:cNvPicPr>
          <p:nvPr/>
        </p:nvPicPr>
        <p:blipFill>
          <a:blip r:embed="rId12"/>
          <a:stretch>
            <a:fillRect/>
          </a:stretch>
        </p:blipFill>
        <p:spPr>
          <a:xfrm>
            <a:off x="346445" y="487565"/>
            <a:ext cx="11845555" cy="323116"/>
          </a:xfrm>
          <a:prstGeom prst="rect">
            <a:avLst/>
          </a:prstGeom>
        </p:spPr>
      </p:pic>
    </p:spTree>
    <p:extLst>
      <p:ext uri="{BB962C8B-B14F-4D97-AF65-F5344CB8AC3E}">
        <p14:creationId xmlns:p14="http://schemas.microsoft.com/office/powerpoint/2010/main" val="3088135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1000"/>
                                        <p:tgtEl>
                                          <p:spTgt spid="10"/>
                                        </p:tgtEl>
                                      </p:cBhvr>
                                    </p:animEffect>
                                  </p:childTnLst>
                                </p:cTn>
                              </p:par>
                            </p:childTnLst>
                          </p:cTn>
                        </p:par>
                        <p:par>
                          <p:cTn id="8" fill="hold">
                            <p:stCondLst>
                              <p:cond delay="1000"/>
                            </p:stCondLst>
                            <p:childTnLst>
                              <p:par>
                                <p:cTn id="9" presetID="6" presetClass="entr" presetSubtype="16"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circle(in)">
                                      <p:cBhvr>
                                        <p:cTn id="11" dur="1000"/>
                                        <p:tgtEl>
                                          <p:spTgt spid="15"/>
                                        </p:tgtEl>
                                      </p:cBhvr>
                                    </p:animEffect>
                                  </p:childTnLst>
                                </p:cTn>
                              </p:par>
                            </p:childTnLst>
                          </p:cTn>
                        </p:par>
                        <p:par>
                          <p:cTn id="12" fill="hold">
                            <p:stCondLst>
                              <p:cond delay="2000"/>
                            </p:stCondLst>
                            <p:childTnLst>
                              <p:par>
                                <p:cTn id="13" presetID="6" presetClass="entr" presetSubtype="16"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ircle(in)">
                                      <p:cBhvr>
                                        <p:cTn id="15" dur="1000"/>
                                        <p:tgtEl>
                                          <p:spTgt spid="17"/>
                                        </p:tgtEl>
                                      </p:cBhvr>
                                    </p:animEffect>
                                  </p:childTnLst>
                                </p:cTn>
                              </p:par>
                            </p:childTnLst>
                          </p:cTn>
                        </p:par>
                        <p:par>
                          <p:cTn id="16" fill="hold">
                            <p:stCondLst>
                              <p:cond delay="3000"/>
                            </p:stCondLst>
                            <p:childTnLst>
                              <p:par>
                                <p:cTn id="17" presetID="6" presetClass="entr" presetSubtype="16"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circle(in)">
                                      <p:cBhvr>
                                        <p:cTn id="19" dur="1000"/>
                                        <p:tgtEl>
                                          <p:spTgt spid="19"/>
                                        </p:tgtEl>
                                      </p:cBhvr>
                                    </p:animEffect>
                                  </p:childTnLst>
                                </p:cTn>
                              </p:par>
                            </p:childTnLst>
                          </p:cTn>
                        </p:par>
                        <p:par>
                          <p:cTn id="20" fill="hold">
                            <p:stCondLst>
                              <p:cond delay="4000"/>
                            </p:stCondLst>
                            <p:childTnLst>
                              <p:par>
                                <p:cTn id="21" presetID="6" presetClass="entr" presetSubtype="16" fill="hold" grpId="1"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circle(in)">
                                      <p:cBhvr>
                                        <p:cTn id="23" dur="1000"/>
                                        <p:tgtEl>
                                          <p:spTgt spid="27"/>
                                        </p:tgtEl>
                                      </p:cBhvr>
                                    </p:animEffect>
                                  </p:childTnLst>
                                </p:cTn>
                              </p:par>
                            </p:childTnLst>
                          </p:cTn>
                        </p:par>
                        <p:par>
                          <p:cTn id="24" fill="hold">
                            <p:stCondLst>
                              <p:cond delay="5000"/>
                            </p:stCondLst>
                            <p:childTnLst>
                              <p:par>
                                <p:cTn id="25" presetID="6" presetClass="entr" presetSubtype="16" fill="hold" grpId="1"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circle(in)">
                                      <p:cBhvr>
                                        <p:cTn id="27" dur="1000"/>
                                        <p:tgtEl>
                                          <p:spTgt spid="28"/>
                                        </p:tgtEl>
                                      </p:cBhvr>
                                    </p:animEffect>
                                  </p:childTnLst>
                                </p:cTn>
                              </p:par>
                            </p:childTnLst>
                          </p:cTn>
                        </p:par>
                        <p:par>
                          <p:cTn id="28" fill="hold">
                            <p:stCondLst>
                              <p:cond delay="6000"/>
                            </p:stCondLst>
                            <p:childTnLst>
                              <p:par>
                                <p:cTn id="29" presetID="6" presetClass="entr" presetSubtype="16" fill="hold" grpId="1"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circle(in)">
                                      <p:cBhvr>
                                        <p:cTn id="31" dur="1000"/>
                                        <p:tgtEl>
                                          <p:spTgt spid="29"/>
                                        </p:tgtEl>
                                      </p:cBhvr>
                                    </p:animEffect>
                                  </p:childTnLst>
                                </p:cTn>
                              </p:par>
                            </p:childTnLst>
                          </p:cTn>
                        </p:par>
                        <p:par>
                          <p:cTn id="32" fill="hold">
                            <p:stCondLst>
                              <p:cond delay="7000"/>
                            </p:stCondLst>
                            <p:childTnLst>
                              <p:par>
                                <p:cTn id="33" presetID="53" presetClass="entr" presetSubtype="16"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par>
                          <p:cTn id="38" fill="hold">
                            <p:stCondLst>
                              <p:cond delay="7500"/>
                            </p:stCondLst>
                            <p:childTnLst>
                              <p:par>
                                <p:cTn id="39" presetID="53" presetClass="entr" presetSubtype="16" fill="hold" nodeType="after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p:cTn id="41" dur="500" fill="hold"/>
                                        <p:tgtEl>
                                          <p:spTgt spid="30"/>
                                        </p:tgtEl>
                                        <p:attrNameLst>
                                          <p:attrName>ppt_w</p:attrName>
                                        </p:attrNameLst>
                                      </p:cBhvr>
                                      <p:tavLst>
                                        <p:tav tm="0">
                                          <p:val>
                                            <p:fltVal val="0"/>
                                          </p:val>
                                        </p:tav>
                                        <p:tav tm="100000">
                                          <p:val>
                                            <p:strVal val="#ppt_w"/>
                                          </p:val>
                                        </p:tav>
                                      </p:tavLst>
                                    </p:anim>
                                    <p:anim calcmode="lin" valueType="num">
                                      <p:cBhvr>
                                        <p:cTn id="42" dur="500" fill="hold"/>
                                        <p:tgtEl>
                                          <p:spTgt spid="30"/>
                                        </p:tgtEl>
                                        <p:attrNameLst>
                                          <p:attrName>ppt_h</p:attrName>
                                        </p:attrNameLst>
                                      </p:cBhvr>
                                      <p:tavLst>
                                        <p:tav tm="0">
                                          <p:val>
                                            <p:fltVal val="0"/>
                                          </p:val>
                                        </p:tav>
                                        <p:tav tm="100000">
                                          <p:val>
                                            <p:strVal val="#ppt_h"/>
                                          </p:val>
                                        </p:tav>
                                      </p:tavLst>
                                    </p:anim>
                                    <p:animEffect transition="in" filter="fade">
                                      <p:cBhvr>
                                        <p:cTn id="43" dur="500"/>
                                        <p:tgtEl>
                                          <p:spTgt spid="30"/>
                                        </p:tgtEl>
                                      </p:cBhvr>
                                    </p:animEffect>
                                  </p:childTnLst>
                                </p:cTn>
                              </p:par>
                            </p:childTnLst>
                          </p:cTn>
                        </p:par>
                        <p:par>
                          <p:cTn id="44" fill="hold">
                            <p:stCondLst>
                              <p:cond delay="8000"/>
                            </p:stCondLst>
                            <p:childTnLst>
                              <p:par>
                                <p:cTn id="45" presetID="53" presetClass="entr" presetSubtype="16" fill="hold" grpId="1" nodeType="after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animEffect transition="in" filter="fade">
                                      <p:cBhvr>
                                        <p:cTn id="49" dur="500"/>
                                        <p:tgtEl>
                                          <p:spTgt spid="16"/>
                                        </p:tgtEl>
                                      </p:cBhvr>
                                    </p:animEffect>
                                  </p:childTnLst>
                                </p:cTn>
                              </p:par>
                            </p:childTnLst>
                          </p:cTn>
                        </p:par>
                        <p:par>
                          <p:cTn id="50" fill="hold">
                            <p:stCondLst>
                              <p:cond delay="8500"/>
                            </p:stCondLst>
                            <p:childTnLst>
                              <p:par>
                                <p:cTn id="51" presetID="53" presetClass="entr" presetSubtype="16" fill="hold" grpId="0" nodeType="afterEffect">
                                  <p:stCondLst>
                                    <p:cond delay="0"/>
                                  </p:stCondLst>
                                  <p:childTnLst>
                                    <p:set>
                                      <p:cBhvr>
                                        <p:cTn id="52" dur="1" fill="hold">
                                          <p:stCondLst>
                                            <p:cond delay="0"/>
                                          </p:stCondLst>
                                        </p:cTn>
                                        <p:tgtEl>
                                          <p:spTgt spid="36"/>
                                        </p:tgtEl>
                                        <p:attrNameLst>
                                          <p:attrName>style.visibility</p:attrName>
                                        </p:attrNameLst>
                                      </p:cBhvr>
                                      <p:to>
                                        <p:strVal val="visible"/>
                                      </p:to>
                                    </p:set>
                                    <p:anim calcmode="lin" valueType="num">
                                      <p:cBhvr>
                                        <p:cTn id="53" dur="500" fill="hold"/>
                                        <p:tgtEl>
                                          <p:spTgt spid="36"/>
                                        </p:tgtEl>
                                        <p:attrNameLst>
                                          <p:attrName>ppt_w</p:attrName>
                                        </p:attrNameLst>
                                      </p:cBhvr>
                                      <p:tavLst>
                                        <p:tav tm="0">
                                          <p:val>
                                            <p:fltVal val="0"/>
                                          </p:val>
                                        </p:tav>
                                        <p:tav tm="100000">
                                          <p:val>
                                            <p:strVal val="#ppt_w"/>
                                          </p:val>
                                        </p:tav>
                                      </p:tavLst>
                                    </p:anim>
                                    <p:anim calcmode="lin" valueType="num">
                                      <p:cBhvr>
                                        <p:cTn id="54" dur="500" fill="hold"/>
                                        <p:tgtEl>
                                          <p:spTgt spid="36"/>
                                        </p:tgtEl>
                                        <p:attrNameLst>
                                          <p:attrName>ppt_h</p:attrName>
                                        </p:attrNameLst>
                                      </p:cBhvr>
                                      <p:tavLst>
                                        <p:tav tm="0">
                                          <p:val>
                                            <p:fltVal val="0"/>
                                          </p:val>
                                        </p:tav>
                                        <p:tav tm="100000">
                                          <p:val>
                                            <p:strVal val="#ppt_h"/>
                                          </p:val>
                                        </p:tav>
                                      </p:tavLst>
                                    </p:anim>
                                    <p:animEffect transition="in" filter="fade">
                                      <p:cBhvr>
                                        <p:cTn id="55" dur="500"/>
                                        <p:tgtEl>
                                          <p:spTgt spid="36"/>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xit" presetSubtype="32" fill="hold" grpId="0" nodeType="clickEffect">
                                  <p:stCondLst>
                                    <p:cond delay="0"/>
                                  </p:stCondLst>
                                  <p:childTnLst>
                                    <p:animEffect transition="out" filter="circle(out)">
                                      <p:cBhvr>
                                        <p:cTn id="59" dur="2000"/>
                                        <p:tgtEl>
                                          <p:spTgt spid="16"/>
                                        </p:tgtEl>
                                      </p:cBhvr>
                                    </p:animEffect>
                                    <p:set>
                                      <p:cBhvr>
                                        <p:cTn id="60" dur="1" fill="hold">
                                          <p:stCondLst>
                                            <p:cond delay="1999"/>
                                          </p:stCondLst>
                                        </p:cTn>
                                        <p:tgtEl>
                                          <p:spTgt spid="16"/>
                                        </p:tgtEl>
                                        <p:attrNameLst>
                                          <p:attrName>style.visibility</p:attrName>
                                        </p:attrNameLst>
                                      </p:cBhvr>
                                      <p:to>
                                        <p:strVal val="hidden"/>
                                      </p:to>
                                    </p:set>
                                  </p:childTnLst>
                                </p:cTn>
                              </p:par>
                            </p:childTnLst>
                          </p:cTn>
                        </p:par>
                        <p:par>
                          <p:cTn id="61" fill="hold">
                            <p:stCondLst>
                              <p:cond delay="2000"/>
                            </p:stCondLst>
                            <p:childTnLst>
                              <p:par>
                                <p:cTn id="62" presetID="1" presetClass="exit" presetSubtype="0" fill="hold" grpId="0" nodeType="afterEffect">
                                  <p:stCondLst>
                                    <p:cond delay="0"/>
                                  </p:stCondLst>
                                  <p:childTnLst>
                                    <p:set>
                                      <p:cBhvr>
                                        <p:cTn id="63" dur="1" fill="hold">
                                          <p:stCondLst>
                                            <p:cond delay="0"/>
                                          </p:stCondLst>
                                        </p:cTn>
                                        <p:tgtEl>
                                          <p:spTgt spid="10"/>
                                        </p:tgtEl>
                                        <p:attrNameLst>
                                          <p:attrName>style.visibility</p:attrName>
                                        </p:attrNameLst>
                                      </p:cBhvr>
                                      <p:to>
                                        <p:strVal val="hidden"/>
                                      </p:to>
                                    </p:set>
                                  </p:childTnLst>
                                </p:cTn>
                              </p:par>
                            </p:childTnLst>
                          </p:cTn>
                        </p:par>
                        <p:par>
                          <p:cTn id="64" fill="hold">
                            <p:stCondLst>
                              <p:cond delay="2000"/>
                            </p:stCondLst>
                            <p:childTnLst>
                              <p:par>
                                <p:cTn id="65" presetID="1" presetClass="exit" presetSubtype="0" fill="hold" nodeType="afterEffect">
                                  <p:stCondLst>
                                    <p:cond delay="0"/>
                                  </p:stCondLst>
                                  <p:childTnLst>
                                    <p:set>
                                      <p:cBhvr>
                                        <p:cTn id="66" dur="1" fill="hold">
                                          <p:stCondLst>
                                            <p:cond delay="0"/>
                                          </p:stCondLst>
                                        </p:cTn>
                                        <p:tgtEl>
                                          <p:spTgt spid="12"/>
                                        </p:tgtEl>
                                        <p:attrNameLst>
                                          <p:attrName>style.visibility</p:attrName>
                                        </p:attrNameLst>
                                      </p:cBhvr>
                                      <p:to>
                                        <p:strVal val="hidden"/>
                                      </p:to>
                                    </p:set>
                                  </p:childTnLst>
                                </p:cTn>
                              </p:par>
                            </p:childTnLst>
                          </p:cTn>
                        </p:par>
                        <p:par>
                          <p:cTn id="67" fill="hold">
                            <p:stCondLst>
                              <p:cond delay="2000"/>
                            </p:stCondLst>
                            <p:childTnLst>
                              <p:par>
                                <p:cTn id="68" presetID="1" presetClass="exit" presetSubtype="0" fill="hold" nodeType="afterEffect">
                                  <p:stCondLst>
                                    <p:cond delay="0"/>
                                  </p:stCondLst>
                                  <p:childTnLst>
                                    <p:set>
                                      <p:cBhvr>
                                        <p:cTn id="69" dur="1" fill="hold">
                                          <p:stCondLst>
                                            <p:cond delay="0"/>
                                          </p:stCondLst>
                                        </p:cTn>
                                        <p:tgtEl>
                                          <p:spTgt spid="30"/>
                                        </p:tgtEl>
                                        <p:attrNameLst>
                                          <p:attrName>style.visibility</p:attrName>
                                        </p:attrNameLst>
                                      </p:cBhvr>
                                      <p:to>
                                        <p:strVal val="hidden"/>
                                      </p:to>
                                    </p:set>
                                  </p:childTnLst>
                                </p:cTn>
                              </p:par>
                            </p:childTnLst>
                          </p:cTn>
                        </p:par>
                        <p:par>
                          <p:cTn id="70" fill="hold">
                            <p:stCondLst>
                              <p:cond delay="2000"/>
                            </p:stCondLst>
                            <p:childTnLst>
                              <p:par>
                                <p:cTn id="71" presetID="2" presetClass="exit" presetSubtype="4" fill="hold" grpId="0" nodeType="afterEffect">
                                  <p:stCondLst>
                                    <p:cond delay="0"/>
                                  </p:stCondLst>
                                  <p:childTnLst>
                                    <p:anim calcmode="lin" valueType="num">
                                      <p:cBhvr additive="base">
                                        <p:cTn id="72" dur="500"/>
                                        <p:tgtEl>
                                          <p:spTgt spid="27"/>
                                        </p:tgtEl>
                                        <p:attrNameLst>
                                          <p:attrName>ppt_x</p:attrName>
                                        </p:attrNameLst>
                                      </p:cBhvr>
                                      <p:tavLst>
                                        <p:tav tm="0">
                                          <p:val>
                                            <p:strVal val="ppt_x"/>
                                          </p:val>
                                        </p:tav>
                                        <p:tav tm="100000">
                                          <p:val>
                                            <p:strVal val="ppt_x"/>
                                          </p:val>
                                        </p:tav>
                                      </p:tavLst>
                                    </p:anim>
                                    <p:anim calcmode="lin" valueType="num">
                                      <p:cBhvr additive="base">
                                        <p:cTn id="73" dur="500"/>
                                        <p:tgtEl>
                                          <p:spTgt spid="27"/>
                                        </p:tgtEl>
                                        <p:attrNameLst>
                                          <p:attrName>ppt_y</p:attrName>
                                        </p:attrNameLst>
                                      </p:cBhvr>
                                      <p:tavLst>
                                        <p:tav tm="0">
                                          <p:val>
                                            <p:strVal val="ppt_y"/>
                                          </p:val>
                                        </p:tav>
                                        <p:tav tm="100000">
                                          <p:val>
                                            <p:strVal val="1+ppt_h/2"/>
                                          </p:val>
                                        </p:tav>
                                      </p:tavLst>
                                    </p:anim>
                                    <p:set>
                                      <p:cBhvr>
                                        <p:cTn id="74" dur="1" fill="hold">
                                          <p:stCondLst>
                                            <p:cond delay="499"/>
                                          </p:stCondLst>
                                        </p:cTn>
                                        <p:tgtEl>
                                          <p:spTgt spid="27"/>
                                        </p:tgtEl>
                                        <p:attrNameLst>
                                          <p:attrName>style.visibility</p:attrName>
                                        </p:attrNameLst>
                                      </p:cBhvr>
                                      <p:to>
                                        <p:strVal val="hidden"/>
                                      </p:to>
                                    </p:set>
                                  </p:childTnLst>
                                </p:cTn>
                              </p:par>
                            </p:childTnLst>
                          </p:cTn>
                        </p:par>
                        <p:par>
                          <p:cTn id="75" fill="hold">
                            <p:stCondLst>
                              <p:cond delay="2500"/>
                            </p:stCondLst>
                            <p:childTnLst>
                              <p:par>
                                <p:cTn id="76" presetID="2" presetClass="exit" presetSubtype="4" fill="hold" grpId="0" nodeType="afterEffect">
                                  <p:stCondLst>
                                    <p:cond delay="0"/>
                                  </p:stCondLst>
                                  <p:childTnLst>
                                    <p:anim calcmode="lin" valueType="num">
                                      <p:cBhvr additive="base">
                                        <p:cTn id="77" dur="500"/>
                                        <p:tgtEl>
                                          <p:spTgt spid="28"/>
                                        </p:tgtEl>
                                        <p:attrNameLst>
                                          <p:attrName>ppt_x</p:attrName>
                                        </p:attrNameLst>
                                      </p:cBhvr>
                                      <p:tavLst>
                                        <p:tav tm="0">
                                          <p:val>
                                            <p:strVal val="ppt_x"/>
                                          </p:val>
                                        </p:tav>
                                        <p:tav tm="100000">
                                          <p:val>
                                            <p:strVal val="ppt_x"/>
                                          </p:val>
                                        </p:tav>
                                      </p:tavLst>
                                    </p:anim>
                                    <p:anim calcmode="lin" valueType="num">
                                      <p:cBhvr additive="base">
                                        <p:cTn id="78" dur="500"/>
                                        <p:tgtEl>
                                          <p:spTgt spid="28"/>
                                        </p:tgtEl>
                                        <p:attrNameLst>
                                          <p:attrName>ppt_y</p:attrName>
                                        </p:attrNameLst>
                                      </p:cBhvr>
                                      <p:tavLst>
                                        <p:tav tm="0">
                                          <p:val>
                                            <p:strVal val="ppt_y"/>
                                          </p:val>
                                        </p:tav>
                                        <p:tav tm="100000">
                                          <p:val>
                                            <p:strVal val="1+ppt_h/2"/>
                                          </p:val>
                                        </p:tav>
                                      </p:tavLst>
                                    </p:anim>
                                    <p:set>
                                      <p:cBhvr>
                                        <p:cTn id="79" dur="1" fill="hold">
                                          <p:stCondLst>
                                            <p:cond delay="499"/>
                                          </p:stCondLst>
                                        </p:cTn>
                                        <p:tgtEl>
                                          <p:spTgt spid="28"/>
                                        </p:tgtEl>
                                        <p:attrNameLst>
                                          <p:attrName>style.visibility</p:attrName>
                                        </p:attrNameLst>
                                      </p:cBhvr>
                                      <p:to>
                                        <p:strVal val="hidden"/>
                                      </p:to>
                                    </p:set>
                                  </p:childTnLst>
                                </p:cTn>
                              </p:par>
                            </p:childTnLst>
                          </p:cTn>
                        </p:par>
                        <p:par>
                          <p:cTn id="80" fill="hold">
                            <p:stCondLst>
                              <p:cond delay="3000"/>
                            </p:stCondLst>
                            <p:childTnLst>
                              <p:par>
                                <p:cTn id="81" presetID="2" presetClass="exit" presetSubtype="4" fill="hold" grpId="0" nodeType="afterEffect">
                                  <p:stCondLst>
                                    <p:cond delay="0"/>
                                  </p:stCondLst>
                                  <p:childTnLst>
                                    <p:anim calcmode="lin" valueType="num">
                                      <p:cBhvr additive="base">
                                        <p:cTn id="82" dur="500"/>
                                        <p:tgtEl>
                                          <p:spTgt spid="29"/>
                                        </p:tgtEl>
                                        <p:attrNameLst>
                                          <p:attrName>ppt_x</p:attrName>
                                        </p:attrNameLst>
                                      </p:cBhvr>
                                      <p:tavLst>
                                        <p:tav tm="0">
                                          <p:val>
                                            <p:strVal val="ppt_x"/>
                                          </p:val>
                                        </p:tav>
                                        <p:tav tm="100000">
                                          <p:val>
                                            <p:strVal val="ppt_x"/>
                                          </p:val>
                                        </p:tav>
                                      </p:tavLst>
                                    </p:anim>
                                    <p:anim calcmode="lin" valueType="num">
                                      <p:cBhvr additive="base">
                                        <p:cTn id="83" dur="500"/>
                                        <p:tgtEl>
                                          <p:spTgt spid="29"/>
                                        </p:tgtEl>
                                        <p:attrNameLst>
                                          <p:attrName>ppt_y</p:attrName>
                                        </p:attrNameLst>
                                      </p:cBhvr>
                                      <p:tavLst>
                                        <p:tav tm="0">
                                          <p:val>
                                            <p:strVal val="ppt_y"/>
                                          </p:val>
                                        </p:tav>
                                        <p:tav tm="100000">
                                          <p:val>
                                            <p:strVal val="1+ppt_h/2"/>
                                          </p:val>
                                        </p:tav>
                                      </p:tavLst>
                                    </p:anim>
                                    <p:set>
                                      <p:cBhvr>
                                        <p:cTn id="84" dur="1" fill="hold">
                                          <p:stCondLst>
                                            <p:cond delay="499"/>
                                          </p:stCondLst>
                                        </p:cTn>
                                        <p:tgtEl>
                                          <p:spTgt spid="29"/>
                                        </p:tgtEl>
                                        <p:attrNameLst>
                                          <p:attrName>style.visibility</p:attrName>
                                        </p:attrNameLst>
                                      </p:cBhvr>
                                      <p:to>
                                        <p:strVal val="hidden"/>
                                      </p:to>
                                    </p:set>
                                  </p:childTnLst>
                                </p:cTn>
                              </p:par>
                            </p:childTnLst>
                          </p:cTn>
                        </p:par>
                        <p:par>
                          <p:cTn id="85" fill="hold">
                            <p:stCondLst>
                              <p:cond delay="3500"/>
                            </p:stCondLst>
                            <p:childTnLst>
                              <p:par>
                                <p:cTn id="86" presetID="2" presetClass="exit" presetSubtype="4" fill="hold" nodeType="afterEffect">
                                  <p:stCondLst>
                                    <p:cond delay="0"/>
                                  </p:stCondLst>
                                  <p:childTnLst>
                                    <p:anim calcmode="lin" valueType="num">
                                      <p:cBhvr additive="base">
                                        <p:cTn id="87" dur="500"/>
                                        <p:tgtEl>
                                          <p:spTgt spid="15"/>
                                        </p:tgtEl>
                                        <p:attrNameLst>
                                          <p:attrName>ppt_x</p:attrName>
                                        </p:attrNameLst>
                                      </p:cBhvr>
                                      <p:tavLst>
                                        <p:tav tm="0">
                                          <p:val>
                                            <p:strVal val="ppt_x"/>
                                          </p:val>
                                        </p:tav>
                                        <p:tav tm="100000">
                                          <p:val>
                                            <p:strVal val="ppt_x"/>
                                          </p:val>
                                        </p:tav>
                                      </p:tavLst>
                                    </p:anim>
                                    <p:anim calcmode="lin" valueType="num">
                                      <p:cBhvr additive="base">
                                        <p:cTn id="88" dur="500"/>
                                        <p:tgtEl>
                                          <p:spTgt spid="15"/>
                                        </p:tgtEl>
                                        <p:attrNameLst>
                                          <p:attrName>ppt_y</p:attrName>
                                        </p:attrNameLst>
                                      </p:cBhvr>
                                      <p:tavLst>
                                        <p:tav tm="0">
                                          <p:val>
                                            <p:strVal val="ppt_y"/>
                                          </p:val>
                                        </p:tav>
                                        <p:tav tm="100000">
                                          <p:val>
                                            <p:strVal val="1+ppt_h/2"/>
                                          </p:val>
                                        </p:tav>
                                      </p:tavLst>
                                    </p:anim>
                                    <p:set>
                                      <p:cBhvr>
                                        <p:cTn id="89" dur="1" fill="hold">
                                          <p:stCondLst>
                                            <p:cond delay="499"/>
                                          </p:stCondLst>
                                        </p:cTn>
                                        <p:tgtEl>
                                          <p:spTgt spid="15"/>
                                        </p:tgtEl>
                                        <p:attrNameLst>
                                          <p:attrName>style.visibility</p:attrName>
                                        </p:attrNameLst>
                                      </p:cBhvr>
                                      <p:to>
                                        <p:strVal val="hidden"/>
                                      </p:to>
                                    </p:set>
                                  </p:childTnLst>
                                </p:cTn>
                              </p:par>
                            </p:childTnLst>
                          </p:cTn>
                        </p:par>
                        <p:par>
                          <p:cTn id="90" fill="hold">
                            <p:stCondLst>
                              <p:cond delay="4000"/>
                            </p:stCondLst>
                            <p:childTnLst>
                              <p:par>
                                <p:cTn id="91" presetID="2" presetClass="exit" presetSubtype="4" fill="hold" nodeType="afterEffect">
                                  <p:stCondLst>
                                    <p:cond delay="0"/>
                                  </p:stCondLst>
                                  <p:childTnLst>
                                    <p:anim calcmode="lin" valueType="num">
                                      <p:cBhvr additive="base">
                                        <p:cTn id="92" dur="500"/>
                                        <p:tgtEl>
                                          <p:spTgt spid="17"/>
                                        </p:tgtEl>
                                        <p:attrNameLst>
                                          <p:attrName>ppt_x</p:attrName>
                                        </p:attrNameLst>
                                      </p:cBhvr>
                                      <p:tavLst>
                                        <p:tav tm="0">
                                          <p:val>
                                            <p:strVal val="ppt_x"/>
                                          </p:val>
                                        </p:tav>
                                        <p:tav tm="100000">
                                          <p:val>
                                            <p:strVal val="ppt_x"/>
                                          </p:val>
                                        </p:tav>
                                      </p:tavLst>
                                    </p:anim>
                                    <p:anim calcmode="lin" valueType="num">
                                      <p:cBhvr additive="base">
                                        <p:cTn id="93" dur="500"/>
                                        <p:tgtEl>
                                          <p:spTgt spid="17"/>
                                        </p:tgtEl>
                                        <p:attrNameLst>
                                          <p:attrName>ppt_y</p:attrName>
                                        </p:attrNameLst>
                                      </p:cBhvr>
                                      <p:tavLst>
                                        <p:tav tm="0">
                                          <p:val>
                                            <p:strVal val="ppt_y"/>
                                          </p:val>
                                        </p:tav>
                                        <p:tav tm="100000">
                                          <p:val>
                                            <p:strVal val="1+ppt_h/2"/>
                                          </p:val>
                                        </p:tav>
                                      </p:tavLst>
                                    </p:anim>
                                    <p:set>
                                      <p:cBhvr>
                                        <p:cTn id="94" dur="1" fill="hold">
                                          <p:stCondLst>
                                            <p:cond delay="499"/>
                                          </p:stCondLst>
                                        </p:cTn>
                                        <p:tgtEl>
                                          <p:spTgt spid="17"/>
                                        </p:tgtEl>
                                        <p:attrNameLst>
                                          <p:attrName>style.visibility</p:attrName>
                                        </p:attrNameLst>
                                      </p:cBhvr>
                                      <p:to>
                                        <p:strVal val="hidden"/>
                                      </p:to>
                                    </p:set>
                                  </p:childTnLst>
                                </p:cTn>
                              </p:par>
                            </p:childTnLst>
                          </p:cTn>
                        </p:par>
                        <p:par>
                          <p:cTn id="95" fill="hold">
                            <p:stCondLst>
                              <p:cond delay="4500"/>
                            </p:stCondLst>
                            <p:childTnLst>
                              <p:par>
                                <p:cTn id="96" presetID="2" presetClass="exit" presetSubtype="4" fill="hold" nodeType="afterEffect">
                                  <p:stCondLst>
                                    <p:cond delay="0"/>
                                  </p:stCondLst>
                                  <p:childTnLst>
                                    <p:anim calcmode="lin" valueType="num">
                                      <p:cBhvr additive="base">
                                        <p:cTn id="97" dur="500"/>
                                        <p:tgtEl>
                                          <p:spTgt spid="19"/>
                                        </p:tgtEl>
                                        <p:attrNameLst>
                                          <p:attrName>ppt_x</p:attrName>
                                        </p:attrNameLst>
                                      </p:cBhvr>
                                      <p:tavLst>
                                        <p:tav tm="0">
                                          <p:val>
                                            <p:strVal val="ppt_x"/>
                                          </p:val>
                                        </p:tav>
                                        <p:tav tm="100000">
                                          <p:val>
                                            <p:strVal val="ppt_x"/>
                                          </p:val>
                                        </p:tav>
                                      </p:tavLst>
                                    </p:anim>
                                    <p:anim calcmode="lin" valueType="num">
                                      <p:cBhvr additive="base">
                                        <p:cTn id="98" dur="500"/>
                                        <p:tgtEl>
                                          <p:spTgt spid="19"/>
                                        </p:tgtEl>
                                        <p:attrNameLst>
                                          <p:attrName>ppt_y</p:attrName>
                                        </p:attrNameLst>
                                      </p:cBhvr>
                                      <p:tavLst>
                                        <p:tav tm="0">
                                          <p:val>
                                            <p:strVal val="ppt_y"/>
                                          </p:val>
                                        </p:tav>
                                        <p:tav tm="100000">
                                          <p:val>
                                            <p:strVal val="1+ppt_h/2"/>
                                          </p:val>
                                        </p:tav>
                                      </p:tavLst>
                                    </p:anim>
                                    <p:set>
                                      <p:cBhvr>
                                        <p:cTn id="99" dur="1" fill="hold">
                                          <p:stCondLst>
                                            <p:cond delay="499"/>
                                          </p:stCondLst>
                                        </p:cTn>
                                        <p:tgtEl>
                                          <p:spTgt spid="19"/>
                                        </p:tgtEl>
                                        <p:attrNameLst>
                                          <p:attrName>style.visibility</p:attrName>
                                        </p:attrNameLst>
                                      </p:cBhvr>
                                      <p:to>
                                        <p:strVal val="hidden"/>
                                      </p:to>
                                    </p:set>
                                  </p:childTnLst>
                                </p:cTn>
                              </p:par>
                            </p:childTnLst>
                          </p:cTn>
                        </p:par>
                        <p:par>
                          <p:cTn id="100" fill="hold">
                            <p:stCondLst>
                              <p:cond delay="5000"/>
                            </p:stCondLst>
                            <p:childTnLst>
                              <p:par>
                                <p:cTn id="101" presetID="26" presetClass="exit" presetSubtype="0" fill="hold" grpId="1" nodeType="afterEffect">
                                  <p:stCondLst>
                                    <p:cond delay="0"/>
                                  </p:stCondLst>
                                  <p:childTnLst>
                                    <p:animEffect transition="out" filter="wipe(down)">
                                      <p:cBhvr>
                                        <p:cTn id="102" dur="180" accel="50000">
                                          <p:stCondLst>
                                            <p:cond delay="1820"/>
                                          </p:stCondLst>
                                        </p:cTn>
                                        <p:tgtEl>
                                          <p:spTgt spid="36"/>
                                        </p:tgtEl>
                                      </p:cBhvr>
                                    </p:animEffect>
                                    <p:anim calcmode="lin" valueType="num">
                                      <p:cBhvr>
                                        <p:cTn id="103" dur="1822" tmFilter="0,0; 0.14,0.31; 0.43,0.73; 0.71,0.91; 1.0,1.0">
                                          <p:stCondLst>
                                            <p:cond delay="0"/>
                                          </p:stCondLst>
                                        </p:cTn>
                                        <p:tgtEl>
                                          <p:spTgt spid="36"/>
                                        </p:tgtEl>
                                        <p:attrNameLst>
                                          <p:attrName>ppt_x</p:attrName>
                                        </p:attrNameLst>
                                      </p:cBhvr>
                                      <p:tavLst>
                                        <p:tav tm="0">
                                          <p:val>
                                            <p:strVal val="ppt_x"/>
                                          </p:val>
                                        </p:tav>
                                        <p:tav tm="100000">
                                          <p:val>
                                            <p:strVal val="#ppt_x+0.25"/>
                                          </p:val>
                                        </p:tav>
                                      </p:tavLst>
                                    </p:anim>
                                    <p:anim calcmode="lin" valueType="num">
                                      <p:cBhvr>
                                        <p:cTn id="104" dur="178">
                                          <p:stCondLst>
                                            <p:cond delay="1822"/>
                                          </p:stCondLst>
                                        </p:cTn>
                                        <p:tgtEl>
                                          <p:spTgt spid="36"/>
                                        </p:tgtEl>
                                        <p:attrNameLst>
                                          <p:attrName>ppt_x</p:attrName>
                                        </p:attrNameLst>
                                      </p:cBhvr>
                                      <p:tavLst>
                                        <p:tav tm="0">
                                          <p:val>
                                            <p:strVal val="ppt_x"/>
                                          </p:val>
                                        </p:tav>
                                        <p:tav tm="100000">
                                          <p:val>
                                            <p:strVal val="ppt_x"/>
                                          </p:val>
                                        </p:tav>
                                      </p:tavLst>
                                    </p:anim>
                                    <p:anim calcmode="lin" valueType="num">
                                      <p:cBhvr>
                                        <p:cTn id="105" dur="664" tmFilter="0.0,0.0;0.25,0.07;0.50,0.2;0.75,0.467;1.0,1.0">
                                          <p:stCondLst>
                                            <p:cond delay="0"/>
                                          </p:stCondLst>
                                        </p:cTn>
                                        <p:tgtEl>
                                          <p:spTgt spid="36"/>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6" dur="664" tmFilter="0, 0; 0.125,0.2665; 0.25,0.4; 0.375,0.465; 0.5,0.5;  0.625,0.535; 0.75,0.6; 0.875,0.7335; 1,1">
                                          <p:stCondLst>
                                            <p:cond delay="664"/>
                                          </p:stCondLst>
                                        </p:cTn>
                                        <p:tgtEl>
                                          <p:spTgt spid="36"/>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07" dur="332" tmFilter="0, 0; 0.125,0.2665; 0.25,0.4; 0.375,0.465; 0.5,0.5;  0.625,0.535; 0.75,0.6; 0.875,0.7335; 1,1">
                                          <p:stCondLst>
                                            <p:cond delay="1324"/>
                                          </p:stCondLst>
                                        </p:cTn>
                                        <p:tgtEl>
                                          <p:spTgt spid="36"/>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08" dur="164" tmFilter="0, 0; 0.125,0.2665; 0.25,0.4; 0.375,0.465; 0.5,0.5;  0.625,0.535; 0.75,0.6; 0.875,0.7335; 1,1">
                                          <p:stCondLst>
                                            <p:cond delay="1656"/>
                                          </p:stCondLst>
                                        </p:cTn>
                                        <p:tgtEl>
                                          <p:spTgt spid="36"/>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09" dur="180" accel="50000">
                                          <p:stCondLst>
                                            <p:cond delay="1820"/>
                                          </p:stCondLst>
                                        </p:cTn>
                                        <p:tgtEl>
                                          <p:spTgt spid="36"/>
                                        </p:tgtEl>
                                        <p:attrNameLst>
                                          <p:attrName>ppt_y</p:attrName>
                                        </p:attrNameLst>
                                      </p:cBhvr>
                                      <p:tavLst>
                                        <p:tav tm="0">
                                          <p:val>
                                            <p:strVal val="ppt_y"/>
                                          </p:val>
                                        </p:tav>
                                        <p:tav tm="100000">
                                          <p:val>
                                            <p:strVal val="ppt_y+ppt_h"/>
                                          </p:val>
                                        </p:tav>
                                      </p:tavLst>
                                    </p:anim>
                                    <p:animScale>
                                      <p:cBhvr>
                                        <p:cTn id="110" dur="26">
                                          <p:stCondLst>
                                            <p:cond delay="620"/>
                                          </p:stCondLst>
                                        </p:cTn>
                                        <p:tgtEl>
                                          <p:spTgt spid="36"/>
                                        </p:tgtEl>
                                      </p:cBhvr>
                                      <p:to x="100000" y="60000"/>
                                    </p:animScale>
                                    <p:animScale>
                                      <p:cBhvr>
                                        <p:cTn id="111" dur="166" decel="50000">
                                          <p:stCondLst>
                                            <p:cond delay="646"/>
                                          </p:stCondLst>
                                        </p:cTn>
                                        <p:tgtEl>
                                          <p:spTgt spid="36"/>
                                        </p:tgtEl>
                                      </p:cBhvr>
                                      <p:to x="100000" y="100000"/>
                                    </p:animScale>
                                    <p:animScale>
                                      <p:cBhvr>
                                        <p:cTn id="112" dur="26">
                                          <p:stCondLst>
                                            <p:cond delay="1312"/>
                                          </p:stCondLst>
                                        </p:cTn>
                                        <p:tgtEl>
                                          <p:spTgt spid="36"/>
                                        </p:tgtEl>
                                      </p:cBhvr>
                                      <p:to x="100000" y="80000"/>
                                    </p:animScale>
                                    <p:animScale>
                                      <p:cBhvr>
                                        <p:cTn id="113" dur="166" decel="50000">
                                          <p:stCondLst>
                                            <p:cond delay="1338"/>
                                          </p:stCondLst>
                                        </p:cTn>
                                        <p:tgtEl>
                                          <p:spTgt spid="36"/>
                                        </p:tgtEl>
                                      </p:cBhvr>
                                      <p:to x="100000" y="100000"/>
                                    </p:animScale>
                                    <p:animScale>
                                      <p:cBhvr>
                                        <p:cTn id="114" dur="26">
                                          <p:stCondLst>
                                            <p:cond delay="1642"/>
                                          </p:stCondLst>
                                        </p:cTn>
                                        <p:tgtEl>
                                          <p:spTgt spid="36"/>
                                        </p:tgtEl>
                                      </p:cBhvr>
                                      <p:to x="100000" y="90000"/>
                                    </p:animScale>
                                    <p:animScale>
                                      <p:cBhvr>
                                        <p:cTn id="115" dur="166" decel="50000">
                                          <p:stCondLst>
                                            <p:cond delay="1668"/>
                                          </p:stCondLst>
                                        </p:cTn>
                                        <p:tgtEl>
                                          <p:spTgt spid="36"/>
                                        </p:tgtEl>
                                      </p:cBhvr>
                                      <p:to x="100000" y="100000"/>
                                    </p:animScale>
                                    <p:animScale>
                                      <p:cBhvr>
                                        <p:cTn id="116" dur="26">
                                          <p:stCondLst>
                                            <p:cond delay="1808"/>
                                          </p:stCondLst>
                                        </p:cTn>
                                        <p:tgtEl>
                                          <p:spTgt spid="36"/>
                                        </p:tgtEl>
                                      </p:cBhvr>
                                      <p:to x="100000" y="95000"/>
                                    </p:animScale>
                                    <p:animScale>
                                      <p:cBhvr>
                                        <p:cTn id="117" dur="166" decel="50000">
                                          <p:stCondLst>
                                            <p:cond delay="1834"/>
                                          </p:stCondLst>
                                        </p:cTn>
                                        <p:tgtEl>
                                          <p:spTgt spid="36"/>
                                        </p:tgtEl>
                                      </p:cBhvr>
                                      <p:to x="100000" y="100000"/>
                                    </p:animScale>
                                    <p:set>
                                      <p:cBhvr>
                                        <p:cTn id="118" dur="1" fill="hold">
                                          <p:stCondLst>
                                            <p:cond delay="19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6" grpId="0"/>
      <p:bldP spid="16" grpId="1"/>
      <p:bldP spid="27" grpId="0"/>
      <p:bldP spid="27" grpId="1"/>
      <p:bldP spid="28" grpId="0"/>
      <p:bldP spid="28" grpId="1"/>
      <p:bldP spid="29" grpId="0"/>
      <p:bldP spid="29" grpId="1"/>
      <p:bldP spid="36" grpId="0" animBg="1"/>
      <p:bldP spid="36"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8116183A-746D-4D2B-8999-1DD9CB98F5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0" y="-49590"/>
            <a:ext cx="4888046" cy="6933818"/>
          </a:xfrm>
          <a:prstGeom prst="rect">
            <a:avLst/>
          </a:prstGeom>
        </p:spPr>
      </p:pic>
      <p:pic>
        <p:nvPicPr>
          <p:cNvPr id="3" name="Picture 2" descr="A picture containing text, book&#10;&#10;Description automatically generated">
            <a:extLst>
              <a:ext uri="{FF2B5EF4-FFF2-40B4-BE49-F238E27FC236}">
                <a16:creationId xmlns:a16="http://schemas.microsoft.com/office/drawing/2014/main" id="{D6CB019C-42DC-4D84-B4B6-CD72F0B7D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930" y="-19560"/>
            <a:ext cx="4829997" cy="6898810"/>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1324F313-BBCD-4798-94DA-34BD3F6CC4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4676" y="-49590"/>
            <a:ext cx="4870820" cy="6903460"/>
          </a:xfrm>
          <a:prstGeom prst="rect">
            <a:avLst/>
          </a:prstGeom>
        </p:spPr>
      </p:pic>
      <p:pic>
        <p:nvPicPr>
          <p:cNvPr id="5" name="Picture 4" descr="A picture containing text, colorful&#10;&#10;Description automatically generated">
            <a:extLst>
              <a:ext uri="{FF2B5EF4-FFF2-40B4-BE49-F238E27FC236}">
                <a16:creationId xmlns:a16="http://schemas.microsoft.com/office/drawing/2014/main" id="{9D78A65A-B238-4CC9-8966-CC3E09945A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7693" y="11150"/>
            <a:ext cx="4829997" cy="6841463"/>
          </a:xfrm>
          <a:prstGeom prst="rect">
            <a:avLst/>
          </a:prstGeom>
        </p:spPr>
      </p:pic>
      <p:pic>
        <p:nvPicPr>
          <p:cNvPr id="6" name="Picture 5" descr="A person holding a flag&#10;&#10;Description automatically generated with low confidence">
            <a:extLst>
              <a:ext uri="{FF2B5EF4-FFF2-40B4-BE49-F238E27FC236}">
                <a16:creationId xmlns:a16="http://schemas.microsoft.com/office/drawing/2014/main" id="{AF00FB5D-4A49-413F-9013-EB52EE0B19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65231" y="-35204"/>
            <a:ext cx="4893387" cy="6872180"/>
          </a:xfrm>
          <a:prstGeom prst="rect">
            <a:avLst/>
          </a:prstGeom>
        </p:spPr>
      </p:pic>
      <p:pic>
        <p:nvPicPr>
          <p:cNvPr id="7" name="Picture 6" descr="A poster of a person&#10;&#10;Description automatically generated with low confidence">
            <a:extLst>
              <a:ext uri="{FF2B5EF4-FFF2-40B4-BE49-F238E27FC236}">
                <a16:creationId xmlns:a16="http://schemas.microsoft.com/office/drawing/2014/main" id="{65596493-97B6-4143-A5FA-619077394B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72016" y="1176"/>
            <a:ext cx="4829997" cy="6855615"/>
          </a:xfrm>
          <a:prstGeom prst="rect">
            <a:avLst/>
          </a:prstGeom>
        </p:spPr>
      </p:pic>
      <p:pic>
        <p:nvPicPr>
          <p:cNvPr id="8" name="Picture 7" descr="Background pattern&#10;&#10;Description automatically generated">
            <a:extLst>
              <a:ext uri="{FF2B5EF4-FFF2-40B4-BE49-F238E27FC236}">
                <a16:creationId xmlns:a16="http://schemas.microsoft.com/office/drawing/2014/main" id="{87B3B993-4916-4565-B700-21DD8C7C5A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9587" y="-14180"/>
            <a:ext cx="4829997" cy="6872180"/>
          </a:xfrm>
          <a:prstGeom prst="rect">
            <a:avLst/>
          </a:prstGeom>
        </p:spPr>
      </p:pic>
      <p:sp>
        <p:nvSpPr>
          <p:cNvPr id="9" name="Rectangle 8">
            <a:extLst>
              <a:ext uri="{FF2B5EF4-FFF2-40B4-BE49-F238E27FC236}">
                <a16:creationId xmlns:a16="http://schemas.microsoft.com/office/drawing/2014/main" id="{8D45FCA5-DADA-4A86-B5B4-8237E5DBA210}"/>
              </a:ext>
            </a:extLst>
          </p:cNvPr>
          <p:cNvSpPr/>
          <p:nvPr/>
        </p:nvSpPr>
        <p:spPr>
          <a:xfrm>
            <a:off x="0" y="-49590"/>
            <a:ext cx="7349587" cy="69338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ZA"/>
          </a:p>
        </p:txBody>
      </p:sp>
      <p:sp>
        <p:nvSpPr>
          <p:cNvPr id="10" name="TextBox 9">
            <a:extLst>
              <a:ext uri="{FF2B5EF4-FFF2-40B4-BE49-F238E27FC236}">
                <a16:creationId xmlns:a16="http://schemas.microsoft.com/office/drawing/2014/main" id="{3EEB5413-A856-4F56-B612-F2BFD11D95F1}"/>
              </a:ext>
            </a:extLst>
          </p:cNvPr>
          <p:cNvSpPr txBox="1"/>
          <p:nvPr/>
        </p:nvSpPr>
        <p:spPr>
          <a:xfrm>
            <a:off x="195423" y="2355743"/>
            <a:ext cx="6958739" cy="1754326"/>
          </a:xfrm>
          <a:prstGeom prst="rect">
            <a:avLst/>
          </a:prstGeom>
          <a:noFill/>
        </p:spPr>
        <p:txBody>
          <a:bodyPr wrap="square" rtlCol="0">
            <a:spAutoFit/>
          </a:bodyPr>
          <a:lstStyle/>
          <a:p>
            <a:pPr algn="ctr"/>
            <a:r>
              <a:rPr lang="fr-FR" sz="3200" dirty="0"/>
              <a:t>CE JOUR </a:t>
            </a:r>
            <a:r>
              <a:rPr lang="fr-FR" sz="3200" dirty="0" err="1"/>
              <a:t>VIIENDRA</a:t>
            </a:r>
            <a:r>
              <a:rPr lang="fr-FR" sz="3200" dirty="0"/>
              <a:t> POUR NOUS TOUS.</a:t>
            </a:r>
          </a:p>
          <a:p>
            <a:pPr algn="ctr"/>
            <a:endParaRPr lang="fr-FR" sz="3200" dirty="0"/>
          </a:p>
          <a:p>
            <a:pPr algn="ctr"/>
            <a:r>
              <a:rPr lang="fr-FR" sz="4400" b="1" dirty="0"/>
              <a:t>ES-TU PRÊT?</a:t>
            </a:r>
            <a:endParaRPr lang="en-ZA" sz="4400" b="1" dirty="0"/>
          </a:p>
        </p:txBody>
      </p:sp>
    </p:spTree>
    <p:extLst>
      <p:ext uri="{BB962C8B-B14F-4D97-AF65-F5344CB8AC3E}">
        <p14:creationId xmlns:p14="http://schemas.microsoft.com/office/powerpoint/2010/main" val="424905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0" presetClass="entr" presetSubtype="0" fill="hold" nodeType="afterEffect">
                                  <p:stCondLst>
                                    <p:cond delay="20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par>
                          <p:cTn id="12" fill="hold">
                            <p:stCondLst>
                              <p:cond delay="4000"/>
                            </p:stCondLst>
                            <p:childTnLst>
                              <p:par>
                                <p:cTn id="13" presetID="10" presetClass="entr" presetSubtype="0" fill="hold" nodeType="afterEffect">
                                  <p:stCondLst>
                                    <p:cond delay="20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childTnLst>
                                </p:cTn>
                              </p:par>
                            </p:childTnLst>
                          </p:cTn>
                        </p:par>
                        <p:par>
                          <p:cTn id="16" fill="hold">
                            <p:stCondLst>
                              <p:cond delay="7000"/>
                            </p:stCondLst>
                            <p:childTnLst>
                              <p:par>
                                <p:cTn id="17" presetID="10" presetClass="entr" presetSubtype="0" fill="hold" nodeType="afterEffect">
                                  <p:stCondLst>
                                    <p:cond delay="20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childTnLst>
                                </p:cTn>
                              </p:par>
                            </p:childTnLst>
                          </p:cTn>
                        </p:par>
                        <p:par>
                          <p:cTn id="20" fill="hold">
                            <p:stCondLst>
                              <p:cond delay="10000"/>
                            </p:stCondLst>
                            <p:childTnLst>
                              <p:par>
                                <p:cTn id="21" presetID="10" presetClass="entr" presetSubtype="0" fill="hold" nodeType="afterEffect">
                                  <p:stCondLst>
                                    <p:cond delay="200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childTnLst>
                                </p:cTn>
                              </p:par>
                            </p:childTnLst>
                          </p:cTn>
                        </p:par>
                        <p:par>
                          <p:cTn id="24" fill="hold">
                            <p:stCondLst>
                              <p:cond delay="13000"/>
                            </p:stCondLst>
                            <p:childTnLst>
                              <p:par>
                                <p:cTn id="25" presetID="10" presetClass="entr" presetSubtype="0" fill="hold" nodeType="after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childTnLst>
                                </p:cTn>
                              </p:par>
                            </p:childTnLst>
                          </p:cTn>
                        </p:par>
                        <p:par>
                          <p:cTn id="28" fill="hold">
                            <p:stCondLst>
                              <p:cond delay="16000"/>
                            </p:stCondLst>
                            <p:childTnLst>
                              <p:par>
                                <p:cTn id="29" presetID="10" presetClass="entr" presetSubtype="0" fill="hold" nodeType="afterEffect">
                                  <p:stCondLst>
                                    <p:cond delay="200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childTnLst>
                                </p:cTn>
                              </p:par>
                            </p:childTnLst>
                          </p:cTn>
                        </p:par>
                        <p:par>
                          <p:cTn id="32" fill="hold">
                            <p:stCondLst>
                              <p:cond delay="19000"/>
                            </p:stCondLst>
                            <p:childTnLst>
                              <p:par>
                                <p:cTn id="33" presetID="53" presetClass="entr" presetSubtype="16" fill="hold" grpId="0" nodeType="afterEffect">
                                  <p:stCondLst>
                                    <p:cond delay="2000"/>
                                  </p:stCondLst>
                                  <p:childTnLst>
                                    <p:set>
                                      <p:cBhvr>
                                        <p:cTn id="34" dur="1" fill="hold">
                                          <p:stCondLst>
                                            <p:cond delay="0"/>
                                          </p:stCondLst>
                                        </p:cTn>
                                        <p:tgtEl>
                                          <p:spTgt spid="9"/>
                                        </p:tgtEl>
                                        <p:attrNameLst>
                                          <p:attrName>style.visibility</p:attrName>
                                        </p:attrNameLst>
                                      </p:cBhvr>
                                      <p:to>
                                        <p:strVal val="visible"/>
                                      </p:to>
                                    </p:set>
                                    <p:anim calcmode="lin" valueType="num">
                                      <p:cBhvr>
                                        <p:cTn id="35" dur="3000" fill="hold"/>
                                        <p:tgtEl>
                                          <p:spTgt spid="9"/>
                                        </p:tgtEl>
                                        <p:attrNameLst>
                                          <p:attrName>ppt_w</p:attrName>
                                        </p:attrNameLst>
                                      </p:cBhvr>
                                      <p:tavLst>
                                        <p:tav tm="0">
                                          <p:val>
                                            <p:fltVal val="0"/>
                                          </p:val>
                                        </p:tav>
                                        <p:tav tm="100000">
                                          <p:val>
                                            <p:strVal val="#ppt_w"/>
                                          </p:val>
                                        </p:tav>
                                      </p:tavLst>
                                    </p:anim>
                                    <p:anim calcmode="lin" valueType="num">
                                      <p:cBhvr>
                                        <p:cTn id="36" dur="3000" fill="hold"/>
                                        <p:tgtEl>
                                          <p:spTgt spid="9"/>
                                        </p:tgtEl>
                                        <p:attrNameLst>
                                          <p:attrName>ppt_h</p:attrName>
                                        </p:attrNameLst>
                                      </p:cBhvr>
                                      <p:tavLst>
                                        <p:tav tm="0">
                                          <p:val>
                                            <p:fltVal val="0"/>
                                          </p:val>
                                        </p:tav>
                                        <p:tav tm="100000">
                                          <p:val>
                                            <p:strVal val="#ppt_h"/>
                                          </p:val>
                                        </p:tav>
                                      </p:tavLst>
                                    </p:anim>
                                    <p:animEffect transition="in" filter="fade">
                                      <p:cBhvr>
                                        <p:cTn id="37" dur="3000"/>
                                        <p:tgtEl>
                                          <p:spTgt spid="9"/>
                                        </p:tgtEl>
                                      </p:cBhvr>
                                    </p:animEffect>
                                  </p:childTnLst>
                                </p:cTn>
                              </p:par>
                            </p:childTnLst>
                          </p:cTn>
                        </p:par>
                        <p:par>
                          <p:cTn id="38" fill="hold">
                            <p:stCondLst>
                              <p:cond delay="24000"/>
                            </p:stCondLst>
                            <p:childTnLst>
                              <p:par>
                                <p:cTn id="39" presetID="53" presetClass="entr" presetSubtype="16"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3000" fill="hold"/>
                                        <p:tgtEl>
                                          <p:spTgt spid="10"/>
                                        </p:tgtEl>
                                        <p:attrNameLst>
                                          <p:attrName>ppt_w</p:attrName>
                                        </p:attrNameLst>
                                      </p:cBhvr>
                                      <p:tavLst>
                                        <p:tav tm="0">
                                          <p:val>
                                            <p:fltVal val="0"/>
                                          </p:val>
                                        </p:tav>
                                        <p:tav tm="100000">
                                          <p:val>
                                            <p:strVal val="#ppt_w"/>
                                          </p:val>
                                        </p:tav>
                                      </p:tavLst>
                                    </p:anim>
                                    <p:anim calcmode="lin" valueType="num">
                                      <p:cBhvr>
                                        <p:cTn id="42" dur="3000" fill="hold"/>
                                        <p:tgtEl>
                                          <p:spTgt spid="10"/>
                                        </p:tgtEl>
                                        <p:attrNameLst>
                                          <p:attrName>ppt_h</p:attrName>
                                        </p:attrNameLst>
                                      </p:cBhvr>
                                      <p:tavLst>
                                        <p:tav tm="0">
                                          <p:val>
                                            <p:fltVal val="0"/>
                                          </p:val>
                                        </p:tav>
                                        <p:tav tm="100000">
                                          <p:val>
                                            <p:strVal val="#ppt_h"/>
                                          </p:val>
                                        </p:tav>
                                      </p:tavLst>
                                    </p:anim>
                                    <p:animEffect transition="in" filter="fade">
                                      <p:cBhvr>
                                        <p:cTn id="43"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1026" name="Picture 2">
            <a:extLst>
              <a:ext uri="{FF2B5EF4-FFF2-40B4-BE49-F238E27FC236}">
                <a16:creationId xmlns:a16="http://schemas.microsoft.com/office/drawing/2014/main" id="{77E1267C-38EF-4F50-B253-E83DFC6FFCC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1172702" y="312214"/>
            <a:ext cx="10261600" cy="5773559"/>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8" name="TextBox 7">
            <a:extLst>
              <a:ext uri="{FF2B5EF4-FFF2-40B4-BE49-F238E27FC236}">
                <a16:creationId xmlns:a16="http://schemas.microsoft.com/office/drawing/2014/main" id="{8847B528-6562-413D-B080-42545097883D}"/>
              </a:ext>
            </a:extLst>
          </p:cNvPr>
          <p:cNvSpPr txBox="1"/>
          <p:nvPr/>
        </p:nvSpPr>
        <p:spPr>
          <a:xfrm>
            <a:off x="1399002" y="492864"/>
            <a:ext cx="5435918" cy="1789144"/>
          </a:xfrm>
          <a:prstGeom prst="rect">
            <a:avLst/>
          </a:prstGeom>
          <a:solidFill>
            <a:schemeClr val="tx1">
              <a:alpha val="50000"/>
            </a:schemeClr>
          </a:solidFill>
          <a:ln w="12700">
            <a:solidFill>
              <a:srgbClr val="000000"/>
            </a:solidFill>
          </a:ln>
        </p:spPr>
        <p:txBody>
          <a:bodyPr wrap="square" rtlCol="0">
            <a:spAutoFit/>
          </a:bodyPr>
          <a:lstStyle/>
          <a:p>
            <a:pPr algn="ctr">
              <a:lnSpc>
                <a:spcPct val="125000"/>
              </a:lnSpc>
            </a:pPr>
            <a:r>
              <a:rPr lang="fr-FR" b="1" kern="1400" dirty="0">
                <a:solidFill>
                  <a:schemeClr val="bg1"/>
                </a:solidFill>
                <a:latin typeface="Arial Nova" panose="020B0504020202020204" pitchFamily="34" charset="0"/>
              </a:rPr>
              <a:t>Cher ami, que Dieu t'aide à donner ton cœur à Celui qui t'aime,</a:t>
            </a:r>
          </a:p>
          <a:p>
            <a:pPr algn="ctr">
              <a:lnSpc>
                <a:spcPct val="125000"/>
              </a:lnSpc>
            </a:pPr>
            <a:r>
              <a:rPr lang="fr-FR" b="1" kern="1400" dirty="0">
                <a:solidFill>
                  <a:schemeClr val="bg1"/>
                </a:solidFill>
                <a:latin typeface="Arial Nova" panose="020B0504020202020204" pitchFamily="34" charset="0"/>
              </a:rPr>
              <a:t>car Il vous parle maintenant en disant :</a:t>
            </a:r>
          </a:p>
          <a:p>
            <a:pPr algn="ctr">
              <a:lnSpc>
                <a:spcPct val="125000"/>
              </a:lnSpc>
            </a:pPr>
            <a:r>
              <a:rPr lang="fr-FR" b="1" kern="1400" dirty="0">
                <a:solidFill>
                  <a:schemeClr val="bg1"/>
                </a:solidFill>
                <a:latin typeface="Arial Nova" panose="020B0504020202020204" pitchFamily="34" charset="0"/>
              </a:rPr>
              <a:t>Revenez à Moi de tout votre cœur. </a:t>
            </a:r>
          </a:p>
          <a:p>
            <a:pPr algn="ctr">
              <a:lnSpc>
                <a:spcPct val="125000"/>
              </a:lnSpc>
            </a:pPr>
            <a:r>
              <a:rPr lang="fr-FR" b="1" kern="1400" dirty="0">
                <a:solidFill>
                  <a:schemeClr val="bg1"/>
                </a:solidFill>
                <a:latin typeface="Arial Nova" panose="020B0504020202020204" pitchFamily="34" charset="0"/>
              </a:rPr>
              <a:t>Deutéronome 30 : 2</a:t>
            </a:r>
            <a:r>
              <a:rPr lang="en-US" sz="1200" kern="1400" dirty="0">
                <a:ln>
                  <a:noFill/>
                </a:ln>
                <a:solidFill>
                  <a:srgbClr val="000000"/>
                </a:solidFill>
                <a:effectLst/>
                <a:latin typeface="Calibri" panose="020F0502020204030204" pitchFamily="34" charset="0"/>
              </a:rPr>
              <a:t> </a:t>
            </a:r>
          </a:p>
        </p:txBody>
      </p:sp>
      <p:sp>
        <p:nvSpPr>
          <p:cNvPr id="6" name="TextBox 5">
            <a:extLst>
              <a:ext uri="{FF2B5EF4-FFF2-40B4-BE49-F238E27FC236}">
                <a16:creationId xmlns:a16="http://schemas.microsoft.com/office/drawing/2014/main" id="{C4F01FBE-D4E1-4388-BEBE-D383B10CA13B}"/>
              </a:ext>
            </a:extLst>
          </p:cNvPr>
          <p:cNvSpPr txBox="1"/>
          <p:nvPr/>
        </p:nvSpPr>
        <p:spPr>
          <a:xfrm>
            <a:off x="1399002" y="435623"/>
            <a:ext cx="5435918" cy="2135393"/>
          </a:xfrm>
          <a:prstGeom prst="rect">
            <a:avLst/>
          </a:prstGeom>
          <a:solidFill>
            <a:schemeClr val="bg1">
              <a:alpha val="75000"/>
            </a:schemeClr>
          </a:solidFill>
          <a:ln w="12700">
            <a:solidFill>
              <a:srgbClr val="000000"/>
            </a:solidFill>
          </a:ln>
        </p:spPr>
        <p:txBody>
          <a:bodyPr wrap="square" rtlCol="0">
            <a:spAutoFit/>
          </a:bodyPr>
          <a:lstStyle/>
          <a:p>
            <a:pPr algn="ctr">
              <a:lnSpc>
                <a:spcPct val="125000"/>
              </a:lnSpc>
            </a:pPr>
            <a:r>
              <a:rPr lang="fr-FR" b="1" kern="1400" dirty="0">
                <a:latin typeface="Arial Nova" panose="020B0504020202020204" pitchFamily="34" charset="0"/>
              </a:rPr>
              <a:t>Et toi qui as donné ta vie à Dieu,</a:t>
            </a:r>
          </a:p>
          <a:p>
            <a:pPr algn="ctr">
              <a:lnSpc>
                <a:spcPct val="125000"/>
              </a:lnSpc>
            </a:pPr>
            <a:r>
              <a:rPr lang="fr-FR" b="1" kern="1400" dirty="0">
                <a:latin typeface="Arial Nova" panose="020B0504020202020204" pitchFamily="34" charset="0"/>
              </a:rPr>
              <a:t>"Retiens fermement les vraies paroles que je t'ai enseignées, comme exemple à suivre,</a:t>
            </a:r>
          </a:p>
          <a:p>
            <a:pPr algn="ctr">
              <a:lnSpc>
                <a:spcPct val="125000"/>
              </a:lnSpc>
            </a:pPr>
            <a:r>
              <a:rPr lang="fr-FR" b="1" kern="1400" dirty="0">
                <a:latin typeface="Arial Nova" panose="020B0504020202020204" pitchFamily="34" charset="0"/>
              </a:rPr>
              <a:t>et reste dans la foi et l'amour qui sont les nôtres</a:t>
            </a:r>
          </a:p>
          <a:p>
            <a:pPr algn="ctr">
              <a:lnSpc>
                <a:spcPct val="125000"/>
              </a:lnSpc>
            </a:pPr>
            <a:r>
              <a:rPr lang="fr-FR" b="1" kern="1400" dirty="0">
                <a:latin typeface="Arial Nova" panose="020B0504020202020204" pitchFamily="34" charset="0"/>
              </a:rPr>
              <a:t>en union avec Jésus-Christ.</a:t>
            </a:r>
          </a:p>
          <a:p>
            <a:pPr algn="ctr">
              <a:lnSpc>
                <a:spcPct val="125000"/>
              </a:lnSpc>
            </a:pPr>
            <a:r>
              <a:rPr lang="fr-FR" b="1" kern="1400" dirty="0">
                <a:latin typeface="Arial Nova" panose="020B0504020202020204" pitchFamily="34" charset="0"/>
              </a:rPr>
              <a:t>2 Timothée 1 : 13</a:t>
            </a:r>
            <a:endParaRPr lang="en-US" sz="1800" b="1" kern="1400" dirty="0">
              <a:ln>
                <a:noFill/>
              </a:ln>
              <a:effectLst/>
              <a:latin typeface="Arial Nova" panose="020B0504020202020204" pitchFamily="34" charset="0"/>
            </a:endParaRPr>
          </a:p>
        </p:txBody>
      </p:sp>
      <p:sp>
        <p:nvSpPr>
          <p:cNvPr id="7" name="TextBox 6">
            <a:extLst>
              <a:ext uri="{FF2B5EF4-FFF2-40B4-BE49-F238E27FC236}">
                <a16:creationId xmlns:a16="http://schemas.microsoft.com/office/drawing/2014/main" id="{113D7136-2840-4C1A-9BB9-488207E3209B}"/>
              </a:ext>
            </a:extLst>
          </p:cNvPr>
          <p:cNvSpPr txBox="1"/>
          <p:nvPr/>
        </p:nvSpPr>
        <p:spPr>
          <a:xfrm>
            <a:off x="1274618" y="383270"/>
            <a:ext cx="7626321" cy="3516925"/>
          </a:xfrm>
          <a:prstGeom prst="rect">
            <a:avLst/>
          </a:prstGeom>
          <a:solidFill>
            <a:schemeClr val="accent4">
              <a:alpha val="80000"/>
            </a:schemeClr>
          </a:solidFill>
          <a:ln w="12700">
            <a:solidFill>
              <a:schemeClr val="tx1"/>
            </a:solidFill>
          </a:ln>
        </p:spPr>
        <p:txBody>
          <a:bodyPr wrap="square" rtlCol="0">
            <a:spAutoFit/>
          </a:bodyPr>
          <a:lstStyle/>
          <a:p>
            <a:pPr algn="ctr">
              <a:lnSpc>
                <a:spcPct val="125000"/>
              </a:lnSpc>
            </a:pPr>
            <a:r>
              <a:rPr lang="en-US" sz="2000" b="1" kern="1400" dirty="0">
                <a:ln>
                  <a:noFill/>
                </a:ln>
                <a:solidFill>
                  <a:srgbClr val="000000"/>
                </a:solidFill>
                <a:effectLst/>
                <a:latin typeface="Arial Nova" panose="020B0504020202020204" pitchFamily="34" charset="0"/>
              </a:rPr>
              <a:t>“</a:t>
            </a:r>
            <a:r>
              <a:rPr lang="fr-FR" sz="2000" b="1" kern="1400" dirty="0">
                <a:solidFill>
                  <a:srgbClr val="000000"/>
                </a:solidFill>
                <a:latin typeface="Arial Nova" panose="020B0504020202020204" pitchFamily="34" charset="0"/>
              </a:rPr>
              <a:t>À Celui qui est capable de vous empêcher de tomber et de vous amener irréprochable et joyeux devant sa glorieuse présence –</a:t>
            </a:r>
          </a:p>
          <a:p>
            <a:pPr algn="ctr">
              <a:lnSpc>
                <a:spcPct val="125000"/>
              </a:lnSpc>
            </a:pPr>
            <a:r>
              <a:rPr lang="fr-FR" sz="2000" b="1" kern="1400" dirty="0">
                <a:solidFill>
                  <a:srgbClr val="000000"/>
                </a:solidFill>
                <a:latin typeface="Arial Nova" panose="020B0504020202020204" pitchFamily="34" charset="0"/>
              </a:rPr>
              <a:t>au Dieu unique notre Sauveur, par Jésus-Christ notre Seigneur,</a:t>
            </a:r>
          </a:p>
          <a:p>
            <a:pPr algn="ctr">
              <a:lnSpc>
                <a:spcPct val="125000"/>
              </a:lnSpc>
            </a:pPr>
            <a:r>
              <a:rPr lang="fr-FR" sz="2000" b="1" kern="1400" dirty="0">
                <a:solidFill>
                  <a:srgbClr val="000000"/>
                </a:solidFill>
                <a:latin typeface="Arial Nova" panose="020B0504020202020204" pitchFamily="34" charset="0"/>
              </a:rPr>
              <a:t>soit gloire, majesté, puissance et autorité,</a:t>
            </a:r>
          </a:p>
          <a:p>
            <a:pPr algn="ctr">
              <a:lnSpc>
                <a:spcPct val="125000"/>
              </a:lnSpc>
            </a:pPr>
            <a:r>
              <a:rPr lang="fr-FR" sz="2000" b="1" kern="1400" dirty="0">
                <a:solidFill>
                  <a:srgbClr val="000000"/>
                </a:solidFill>
                <a:latin typeface="Arial Nova" panose="020B0504020202020204" pitchFamily="34" charset="0"/>
              </a:rPr>
              <a:t>du passé de tous les âges, et maintenant, et pour toujours et à jamais ! Amen"</a:t>
            </a:r>
          </a:p>
          <a:p>
            <a:pPr algn="ctr">
              <a:lnSpc>
                <a:spcPct val="125000"/>
              </a:lnSpc>
            </a:pPr>
            <a:r>
              <a:rPr lang="fr-FR" sz="2000" b="1" kern="1400" dirty="0">
                <a:solidFill>
                  <a:srgbClr val="000000"/>
                </a:solidFill>
                <a:latin typeface="Arial Nova" panose="020B0504020202020204" pitchFamily="34" charset="0"/>
              </a:rPr>
              <a:t>Jude 24 - 25</a:t>
            </a:r>
            <a:endParaRPr lang="en-US" sz="1200" i="1" kern="1400" dirty="0">
              <a:ln>
                <a:noFill/>
              </a:ln>
              <a:solidFill>
                <a:srgbClr val="000000"/>
              </a:solidFill>
              <a:effectLst/>
              <a:latin typeface="Arial" panose="020B0604020202020204" pitchFamily="34" charset="0"/>
            </a:endParaRPr>
          </a:p>
        </p:txBody>
      </p:sp>
      <p:pic>
        <p:nvPicPr>
          <p:cNvPr id="9" name="Picture 3">
            <a:extLst>
              <a:ext uri="{FF2B5EF4-FFF2-40B4-BE49-F238E27FC236}">
                <a16:creationId xmlns:a16="http://schemas.microsoft.com/office/drawing/2014/main" id="{A4689A9E-FEBE-4473-B843-131DA1EE24D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04960" y="3000178"/>
            <a:ext cx="2089554" cy="296447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FT SLIDE 34.1">
            <a:hlinkClick r:id="" action="ppaction://media"/>
            <a:extLst>
              <a:ext uri="{FF2B5EF4-FFF2-40B4-BE49-F238E27FC236}">
                <a16:creationId xmlns:a16="http://schemas.microsoft.com/office/drawing/2014/main" id="{82630061-01AE-6DEB-7CEB-A60CF974DF8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99002" y="5499233"/>
            <a:ext cx="487363" cy="487363"/>
          </a:xfrm>
          <a:prstGeom prst="rect">
            <a:avLst/>
          </a:prstGeom>
        </p:spPr>
      </p:pic>
      <p:pic>
        <p:nvPicPr>
          <p:cNvPr id="13" name="FT SLIDE 34.2">
            <a:hlinkClick r:id="" action="ppaction://media"/>
            <a:extLst>
              <a:ext uri="{FF2B5EF4-FFF2-40B4-BE49-F238E27FC236}">
                <a16:creationId xmlns:a16="http://schemas.microsoft.com/office/drawing/2014/main" id="{0251568D-9EE4-7AA6-F935-4166DCABF715}"/>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2161982" y="5493363"/>
            <a:ext cx="487363" cy="487363"/>
          </a:xfrm>
          <a:prstGeom prst="rect">
            <a:avLst/>
          </a:prstGeom>
        </p:spPr>
      </p:pic>
      <p:pic>
        <p:nvPicPr>
          <p:cNvPr id="14" name="FT SLIDE 34.3">
            <a:hlinkClick r:id="" action="ppaction://media"/>
            <a:extLst>
              <a:ext uri="{FF2B5EF4-FFF2-40B4-BE49-F238E27FC236}">
                <a16:creationId xmlns:a16="http://schemas.microsoft.com/office/drawing/2014/main" id="{4575CF94-7594-7C70-9293-1888CDDE0185}"/>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2859404" y="5493363"/>
            <a:ext cx="487363" cy="487363"/>
          </a:xfrm>
          <a:prstGeom prst="rect">
            <a:avLst/>
          </a:prstGeom>
        </p:spPr>
      </p:pic>
    </p:spTree>
    <p:extLst>
      <p:ext uri="{BB962C8B-B14F-4D97-AF65-F5344CB8AC3E}">
        <p14:creationId xmlns:p14="http://schemas.microsoft.com/office/powerpoint/2010/main" val="8667666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44000" decel="44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3000" fill="hold"/>
                                        <p:tgtEl>
                                          <p:spTgt spid="9"/>
                                        </p:tgtEl>
                                        <p:attrNameLst>
                                          <p:attrName>ppt_x</p:attrName>
                                        </p:attrNameLst>
                                      </p:cBhvr>
                                      <p:tavLst>
                                        <p:tav tm="0">
                                          <p:val>
                                            <p:strVal val="0-#ppt_w/2"/>
                                          </p:val>
                                        </p:tav>
                                        <p:tav tm="100000">
                                          <p:val>
                                            <p:strVal val="#ppt_x"/>
                                          </p:val>
                                        </p:tav>
                                      </p:tavLst>
                                    </p:anim>
                                    <p:anim calcmode="lin" valueType="num">
                                      <p:cBhvr additive="base">
                                        <p:cTn id="8" dur="3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3000"/>
                            </p:stCondLst>
                            <p:childTnLst>
                              <p:par>
                                <p:cTn id="10" presetID="31" presetClass="entr" presetSubtype="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fltVal val="0"/>
                                          </p:val>
                                        </p:tav>
                                        <p:tav tm="100000">
                                          <p:val>
                                            <p:strVal val="#ppt_w"/>
                                          </p:val>
                                        </p:tav>
                                      </p:tavLst>
                                    </p:anim>
                                    <p:anim calcmode="lin" valueType="num">
                                      <p:cBhvr>
                                        <p:cTn id="13" dur="1000" fill="hold"/>
                                        <p:tgtEl>
                                          <p:spTgt spid="8"/>
                                        </p:tgtEl>
                                        <p:attrNameLst>
                                          <p:attrName>ppt_h</p:attrName>
                                        </p:attrNameLst>
                                      </p:cBhvr>
                                      <p:tavLst>
                                        <p:tav tm="0">
                                          <p:val>
                                            <p:fltVal val="0"/>
                                          </p:val>
                                        </p:tav>
                                        <p:tav tm="100000">
                                          <p:val>
                                            <p:strVal val="#ppt_h"/>
                                          </p:val>
                                        </p:tav>
                                      </p:tavLst>
                                    </p:anim>
                                    <p:anim calcmode="lin" valueType="num">
                                      <p:cBhvr>
                                        <p:cTn id="14" dur="1000" fill="hold"/>
                                        <p:tgtEl>
                                          <p:spTgt spid="8"/>
                                        </p:tgtEl>
                                        <p:attrNameLst>
                                          <p:attrName>style.rotation</p:attrName>
                                        </p:attrNameLst>
                                      </p:cBhvr>
                                      <p:tavLst>
                                        <p:tav tm="0">
                                          <p:val>
                                            <p:fltVal val="90"/>
                                          </p:val>
                                        </p:tav>
                                        <p:tav tm="100000">
                                          <p:val>
                                            <p:fltVal val="0"/>
                                          </p:val>
                                        </p:tav>
                                      </p:tavLst>
                                    </p:anim>
                                    <p:animEffect transition="in" filter="fade">
                                      <p:cBhvr>
                                        <p:cTn id="15" dur="1000"/>
                                        <p:tgtEl>
                                          <p:spTgt spid="8"/>
                                        </p:tgtEl>
                                      </p:cBhvr>
                                    </p:animEffect>
                                  </p:childTnLst>
                                </p:cTn>
                              </p:par>
                            </p:childTnLst>
                          </p:cTn>
                        </p:par>
                        <p:par>
                          <p:cTn id="16" fill="hold">
                            <p:stCondLst>
                              <p:cond delay="4000"/>
                            </p:stCondLst>
                            <p:childTnLst>
                              <p:par>
                                <p:cTn id="17" presetID="1" presetClass="mediacall" presetSubtype="0" fill="hold" nodeType="afterEffect">
                                  <p:stCondLst>
                                    <p:cond delay="0"/>
                                  </p:stCondLst>
                                  <p:childTnLst>
                                    <p:cmd type="call" cmd="playFrom(0.0)">
                                      <p:cBhvr>
                                        <p:cTn id="18" dur="10128" fill="hold"/>
                                        <p:tgtEl>
                                          <p:spTgt spid="12"/>
                                        </p:tgtEl>
                                      </p:cBhvr>
                                    </p:cmd>
                                  </p:childTnLst>
                                </p:cTn>
                              </p:par>
                            </p:childTnLst>
                          </p:cTn>
                        </p:par>
                        <p:par>
                          <p:cTn id="19" fill="hold">
                            <p:stCondLst>
                              <p:cond delay="14128"/>
                            </p:stCondLst>
                            <p:childTnLst>
                              <p:par>
                                <p:cTn id="20" presetID="42" presetClass="exit" presetSubtype="0" fill="hold" grpId="1" nodeType="afterEffect">
                                  <p:stCondLst>
                                    <p:cond delay="0"/>
                                  </p:stCondLst>
                                  <p:childTnLst>
                                    <p:animEffect transition="out" filter="fade">
                                      <p:cBhvr>
                                        <p:cTn id="21" dur="1000"/>
                                        <p:tgtEl>
                                          <p:spTgt spid="8"/>
                                        </p:tgtEl>
                                      </p:cBhvr>
                                    </p:animEffect>
                                    <p:anim calcmode="lin" valueType="num">
                                      <p:cBhvr>
                                        <p:cTn id="22" dur="1000"/>
                                        <p:tgtEl>
                                          <p:spTgt spid="8"/>
                                        </p:tgtEl>
                                        <p:attrNameLst>
                                          <p:attrName>ppt_x</p:attrName>
                                        </p:attrNameLst>
                                      </p:cBhvr>
                                      <p:tavLst>
                                        <p:tav tm="0">
                                          <p:val>
                                            <p:strVal val="ppt_x"/>
                                          </p:val>
                                        </p:tav>
                                        <p:tav tm="100000">
                                          <p:val>
                                            <p:strVal val="ppt_x"/>
                                          </p:val>
                                        </p:tav>
                                      </p:tavLst>
                                    </p:anim>
                                    <p:anim calcmode="lin" valueType="num">
                                      <p:cBhvr>
                                        <p:cTn id="23" dur="1000"/>
                                        <p:tgtEl>
                                          <p:spTgt spid="8"/>
                                        </p:tgtEl>
                                        <p:attrNameLst>
                                          <p:attrName>ppt_y</p:attrName>
                                        </p:attrNameLst>
                                      </p:cBhvr>
                                      <p:tavLst>
                                        <p:tav tm="0">
                                          <p:val>
                                            <p:strVal val="ppt_y"/>
                                          </p:val>
                                        </p:tav>
                                        <p:tav tm="100000">
                                          <p:val>
                                            <p:strVal val="ppt_y+.1"/>
                                          </p:val>
                                        </p:tav>
                                      </p:tavLst>
                                    </p:anim>
                                    <p:set>
                                      <p:cBhvr>
                                        <p:cTn id="24" dur="1" fill="hold">
                                          <p:stCondLst>
                                            <p:cond delay="999"/>
                                          </p:stCondLst>
                                        </p:cTn>
                                        <p:tgtEl>
                                          <p:spTgt spid="8"/>
                                        </p:tgtEl>
                                        <p:attrNameLst>
                                          <p:attrName>style.visibility</p:attrName>
                                        </p:attrNameLst>
                                      </p:cBhvr>
                                      <p:to>
                                        <p:strVal val="hidden"/>
                                      </p:to>
                                    </p:set>
                                  </p:childTnLst>
                                </p:cTn>
                              </p:par>
                            </p:childTnLst>
                          </p:cTn>
                        </p:par>
                        <p:par>
                          <p:cTn id="25" fill="hold">
                            <p:stCondLst>
                              <p:cond delay="15128"/>
                            </p:stCondLst>
                            <p:childTnLst>
                              <p:par>
                                <p:cTn id="26" presetID="31" presetClass="entr" presetSubtype="0" fill="hold" grpId="1" nodeType="after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fltVal val="0"/>
                                          </p:val>
                                        </p:tav>
                                        <p:tav tm="100000">
                                          <p:val>
                                            <p:strVal val="#ppt_w"/>
                                          </p:val>
                                        </p:tav>
                                      </p:tavLst>
                                    </p:anim>
                                    <p:anim calcmode="lin" valueType="num">
                                      <p:cBhvr>
                                        <p:cTn id="29" dur="1000" fill="hold"/>
                                        <p:tgtEl>
                                          <p:spTgt spid="6"/>
                                        </p:tgtEl>
                                        <p:attrNameLst>
                                          <p:attrName>ppt_h</p:attrName>
                                        </p:attrNameLst>
                                      </p:cBhvr>
                                      <p:tavLst>
                                        <p:tav tm="0">
                                          <p:val>
                                            <p:fltVal val="0"/>
                                          </p:val>
                                        </p:tav>
                                        <p:tav tm="100000">
                                          <p:val>
                                            <p:strVal val="#ppt_h"/>
                                          </p:val>
                                        </p:tav>
                                      </p:tavLst>
                                    </p:anim>
                                    <p:anim calcmode="lin" valueType="num">
                                      <p:cBhvr>
                                        <p:cTn id="30" dur="1000" fill="hold"/>
                                        <p:tgtEl>
                                          <p:spTgt spid="6"/>
                                        </p:tgtEl>
                                        <p:attrNameLst>
                                          <p:attrName>style.rotation</p:attrName>
                                        </p:attrNameLst>
                                      </p:cBhvr>
                                      <p:tavLst>
                                        <p:tav tm="0">
                                          <p:val>
                                            <p:fltVal val="90"/>
                                          </p:val>
                                        </p:tav>
                                        <p:tav tm="100000">
                                          <p:val>
                                            <p:fltVal val="0"/>
                                          </p:val>
                                        </p:tav>
                                      </p:tavLst>
                                    </p:anim>
                                    <p:animEffect transition="in" filter="fade">
                                      <p:cBhvr>
                                        <p:cTn id="31" dur="1000"/>
                                        <p:tgtEl>
                                          <p:spTgt spid="6"/>
                                        </p:tgtEl>
                                      </p:cBhvr>
                                    </p:animEffect>
                                  </p:childTnLst>
                                </p:cTn>
                              </p:par>
                            </p:childTnLst>
                          </p:cTn>
                        </p:par>
                        <p:par>
                          <p:cTn id="32" fill="hold">
                            <p:stCondLst>
                              <p:cond delay="16128"/>
                            </p:stCondLst>
                            <p:childTnLst>
                              <p:par>
                                <p:cTn id="33" presetID="1" presetClass="mediacall" presetSubtype="0" fill="hold" nodeType="afterEffect">
                                  <p:stCondLst>
                                    <p:cond delay="0"/>
                                  </p:stCondLst>
                                  <p:childTnLst>
                                    <p:cmd type="call" cmd="playFrom(0.0)">
                                      <p:cBhvr>
                                        <p:cTn id="34" dur="12792" fill="hold"/>
                                        <p:tgtEl>
                                          <p:spTgt spid="13"/>
                                        </p:tgtEl>
                                      </p:cBhvr>
                                    </p:cmd>
                                  </p:childTnLst>
                                </p:cTn>
                              </p:par>
                            </p:childTnLst>
                          </p:cTn>
                        </p:par>
                        <p:par>
                          <p:cTn id="35" fill="hold">
                            <p:stCondLst>
                              <p:cond delay="28920"/>
                            </p:stCondLst>
                            <p:childTnLst>
                              <p:par>
                                <p:cTn id="36" presetID="42" presetClass="exit" presetSubtype="0" fill="hold" grpId="0" nodeType="afterEffect">
                                  <p:stCondLst>
                                    <p:cond delay="0"/>
                                  </p:stCondLst>
                                  <p:childTnLst>
                                    <p:animEffect transition="out" filter="fade">
                                      <p:cBhvr>
                                        <p:cTn id="37" dur="1000"/>
                                        <p:tgtEl>
                                          <p:spTgt spid="6"/>
                                        </p:tgtEl>
                                      </p:cBhvr>
                                    </p:animEffect>
                                    <p:anim calcmode="lin" valueType="num">
                                      <p:cBhvr>
                                        <p:cTn id="38" dur="1000"/>
                                        <p:tgtEl>
                                          <p:spTgt spid="6"/>
                                        </p:tgtEl>
                                        <p:attrNameLst>
                                          <p:attrName>ppt_x</p:attrName>
                                        </p:attrNameLst>
                                      </p:cBhvr>
                                      <p:tavLst>
                                        <p:tav tm="0">
                                          <p:val>
                                            <p:strVal val="ppt_x"/>
                                          </p:val>
                                        </p:tav>
                                        <p:tav tm="100000">
                                          <p:val>
                                            <p:strVal val="ppt_x"/>
                                          </p:val>
                                        </p:tav>
                                      </p:tavLst>
                                    </p:anim>
                                    <p:anim calcmode="lin" valueType="num">
                                      <p:cBhvr>
                                        <p:cTn id="39" dur="1000"/>
                                        <p:tgtEl>
                                          <p:spTgt spid="6"/>
                                        </p:tgtEl>
                                        <p:attrNameLst>
                                          <p:attrName>ppt_y</p:attrName>
                                        </p:attrNameLst>
                                      </p:cBhvr>
                                      <p:tavLst>
                                        <p:tav tm="0">
                                          <p:val>
                                            <p:strVal val="ppt_y"/>
                                          </p:val>
                                        </p:tav>
                                        <p:tav tm="100000">
                                          <p:val>
                                            <p:strVal val="ppt_y+.1"/>
                                          </p:val>
                                        </p:tav>
                                      </p:tavLst>
                                    </p:anim>
                                    <p:set>
                                      <p:cBhvr>
                                        <p:cTn id="40" dur="1" fill="hold">
                                          <p:stCondLst>
                                            <p:cond delay="999"/>
                                          </p:stCondLst>
                                        </p:cTn>
                                        <p:tgtEl>
                                          <p:spTgt spid="6"/>
                                        </p:tgtEl>
                                        <p:attrNameLst>
                                          <p:attrName>style.visibility</p:attrName>
                                        </p:attrNameLst>
                                      </p:cBhvr>
                                      <p:to>
                                        <p:strVal val="hidden"/>
                                      </p:to>
                                    </p:set>
                                  </p:childTnLst>
                                </p:cTn>
                              </p:par>
                            </p:childTnLst>
                          </p:cTn>
                        </p:par>
                        <p:par>
                          <p:cTn id="41" fill="hold">
                            <p:stCondLst>
                              <p:cond delay="29920"/>
                            </p:stCondLst>
                            <p:childTnLst>
                              <p:par>
                                <p:cTn id="42" presetID="16" presetClass="entr" presetSubtype="21"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barn(inVertical)">
                                      <p:cBhvr>
                                        <p:cTn id="44" dur="1000"/>
                                        <p:tgtEl>
                                          <p:spTgt spid="7"/>
                                        </p:tgtEl>
                                      </p:cBhvr>
                                    </p:animEffect>
                                  </p:childTnLst>
                                </p:cTn>
                              </p:par>
                            </p:childTnLst>
                          </p:cTn>
                        </p:par>
                        <p:par>
                          <p:cTn id="45" fill="hold">
                            <p:stCondLst>
                              <p:cond delay="30920"/>
                            </p:stCondLst>
                            <p:childTnLst>
                              <p:par>
                                <p:cTn id="46" presetID="1" presetClass="mediacall" presetSubtype="0" fill="hold" nodeType="afterEffect">
                                  <p:stCondLst>
                                    <p:cond delay="0"/>
                                  </p:stCondLst>
                                  <p:childTnLst>
                                    <p:cmd type="call" cmd="playFrom(0.0)">
                                      <p:cBhvr>
                                        <p:cTn id="47" dur="20160" fill="hold"/>
                                        <p:tgtEl>
                                          <p:spTgt spid="14"/>
                                        </p:tgtEl>
                                      </p:cBhvr>
                                    </p:cmd>
                                  </p:childTnLst>
                                </p:cTn>
                              </p:par>
                            </p:childTnLst>
                          </p:cTn>
                        </p:par>
                        <p:par>
                          <p:cTn id="48" fill="hold">
                            <p:stCondLst>
                              <p:cond delay="51080"/>
                            </p:stCondLst>
                            <p:childTnLst>
                              <p:par>
                                <p:cTn id="49" presetID="42" presetClass="exit" presetSubtype="0" fill="hold" grpId="1" nodeType="afterEffect">
                                  <p:stCondLst>
                                    <p:cond delay="0"/>
                                  </p:stCondLst>
                                  <p:childTnLst>
                                    <p:animEffect transition="out" filter="fade">
                                      <p:cBhvr>
                                        <p:cTn id="50" dur="1000"/>
                                        <p:tgtEl>
                                          <p:spTgt spid="7"/>
                                        </p:tgtEl>
                                      </p:cBhvr>
                                    </p:animEffect>
                                    <p:anim calcmode="lin" valueType="num">
                                      <p:cBhvr>
                                        <p:cTn id="51" dur="1000"/>
                                        <p:tgtEl>
                                          <p:spTgt spid="7"/>
                                        </p:tgtEl>
                                        <p:attrNameLst>
                                          <p:attrName>ppt_x</p:attrName>
                                        </p:attrNameLst>
                                      </p:cBhvr>
                                      <p:tavLst>
                                        <p:tav tm="0">
                                          <p:val>
                                            <p:strVal val="ppt_x"/>
                                          </p:val>
                                        </p:tav>
                                        <p:tav tm="100000">
                                          <p:val>
                                            <p:strVal val="ppt_x"/>
                                          </p:val>
                                        </p:tav>
                                      </p:tavLst>
                                    </p:anim>
                                    <p:anim calcmode="lin" valueType="num">
                                      <p:cBhvr>
                                        <p:cTn id="52" dur="1000"/>
                                        <p:tgtEl>
                                          <p:spTgt spid="7"/>
                                        </p:tgtEl>
                                        <p:attrNameLst>
                                          <p:attrName>ppt_y</p:attrName>
                                        </p:attrNameLst>
                                      </p:cBhvr>
                                      <p:tavLst>
                                        <p:tav tm="0">
                                          <p:val>
                                            <p:strVal val="ppt_y"/>
                                          </p:val>
                                        </p:tav>
                                        <p:tav tm="100000">
                                          <p:val>
                                            <p:strVal val="ppt_y+.1"/>
                                          </p:val>
                                        </p:tav>
                                      </p:tavLst>
                                    </p:anim>
                                    <p:set>
                                      <p:cBhvr>
                                        <p:cTn id="53"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12"/>
                </p:tgtEl>
              </p:cMediaNode>
            </p:audio>
            <p:audio>
              <p:cMediaNode vol="80000">
                <p:cTn id="55" fill="hold" display="0">
                  <p:stCondLst>
                    <p:cond delay="indefinite"/>
                  </p:stCondLst>
                  <p:endCondLst>
                    <p:cond evt="onStopAudio" delay="0">
                      <p:tgtEl>
                        <p:sldTgt/>
                      </p:tgtEl>
                    </p:cond>
                  </p:endCondLst>
                </p:cTn>
                <p:tgtEl>
                  <p:spTgt spid="13"/>
                </p:tgtEl>
              </p:cMediaNode>
            </p:audio>
            <p:audio>
              <p:cMediaNode vol="80000">
                <p:cTn id="56" fill="hold" display="0">
                  <p:stCondLst>
                    <p:cond delay="indefinite"/>
                  </p:stCondLst>
                  <p:endCondLst>
                    <p:cond evt="onStopAudio" delay="0">
                      <p:tgtEl>
                        <p:sldTgt/>
                      </p:tgtEl>
                    </p:cond>
                  </p:endCondLst>
                </p:cTn>
                <p:tgtEl>
                  <p:spTgt spid="14"/>
                </p:tgtEl>
              </p:cMediaNode>
            </p:audio>
          </p:childTnLst>
        </p:cTn>
      </p:par>
    </p:tnLst>
    <p:bldLst>
      <p:bldP spid="8" grpId="0" animBg="1"/>
      <p:bldP spid="8" grpId="1" animBg="1"/>
      <p:bldP spid="6" grpId="0" animBg="1"/>
      <p:bldP spid="6" grpId="1" animBg="1"/>
      <p:bldP spid="7" grpId="0" animBg="1"/>
      <p:bldP spid="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24" r="24"/>
          <a:stretch>
            <a:fillRect/>
          </a:stretch>
        </p:blipFill>
        <p:spPr bwMode="auto">
          <a:xfrm>
            <a:off x="2069366" y="601363"/>
            <a:ext cx="965104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3" name="Picture 9">
            <a:extLst>
              <a:ext uri="{FF2B5EF4-FFF2-40B4-BE49-F238E27FC236}">
                <a16:creationId xmlns:a16="http://schemas.microsoft.com/office/drawing/2014/main" id="{0BFB2761-A672-4E61-BB10-AF4C58D15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 r="31"/>
          <a:stretch>
            <a:fillRect/>
          </a:stretch>
        </p:blipFill>
        <p:spPr bwMode="auto">
          <a:xfrm>
            <a:off x="663137" y="589213"/>
            <a:ext cx="382305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4181590"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algn="ctr" eaLnBrk="0" fontAlgn="base" hangingPunct="0">
              <a:spcBef>
                <a:spcPct val="0"/>
              </a:spcBef>
              <a:spcAft>
                <a:spcPct val="0"/>
              </a:spcAft>
            </a:pPr>
            <a:r>
              <a:rPr lang="en-ZA" altLang="en-US" sz="2400" b="1" dirty="0">
                <a:solidFill>
                  <a:srgbClr val="000000"/>
                </a:solidFill>
                <a:latin typeface="Cooper Black" panose="0208090404030B020404" pitchFamily="18" charset="0"/>
              </a:rPr>
              <a:t>LE COEUR DU </a:t>
            </a:r>
            <a:r>
              <a:rPr lang="en-ZA" altLang="en-US" sz="2400" b="1" dirty="0" err="1">
                <a:solidFill>
                  <a:srgbClr val="000000"/>
                </a:solidFill>
                <a:latin typeface="Cooper Black" panose="0208090404030B020404" pitchFamily="18" charset="0"/>
              </a:rPr>
              <a:t>PÉCHEUR</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2835594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lum bright="20000"/>
            <a:alphaModFix amt="28000"/>
            <a:extLst>
              <a:ext uri="{28A0092B-C50C-407E-A947-70E740481C1C}">
                <a14:useLocalDpi xmlns:a14="http://schemas.microsoft.com/office/drawing/2010/main" val="0"/>
              </a:ext>
            </a:extLst>
          </a:blip>
          <a:srcRect l="24" r="24"/>
          <a:stretch>
            <a:fillRect/>
          </a:stretch>
        </p:blipFill>
        <p:spPr bwMode="auto">
          <a:xfrm>
            <a:off x="2069366" y="601363"/>
            <a:ext cx="965104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3" name="Picture 9">
            <a:extLst>
              <a:ext uri="{FF2B5EF4-FFF2-40B4-BE49-F238E27FC236}">
                <a16:creationId xmlns:a16="http://schemas.microsoft.com/office/drawing/2014/main" id="{0BFB2761-A672-4E61-BB10-AF4C58D15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 r="31"/>
          <a:stretch>
            <a:fillRect/>
          </a:stretch>
        </p:blipFill>
        <p:spPr bwMode="auto">
          <a:xfrm>
            <a:off x="663137" y="589213"/>
            <a:ext cx="382305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4292426"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LE COEUR DU </a:t>
            </a:r>
            <a:r>
              <a:rPr kumimoji="0" lang="en-ZA" altLang="en-US" sz="2400" b="1" i="0" u="none" strike="noStrike" cap="none" normalizeH="0" baseline="0" dirty="0" err="1">
                <a:ln>
                  <a:noFill/>
                </a:ln>
                <a:solidFill>
                  <a:srgbClr val="000000"/>
                </a:solidFill>
                <a:effectLst/>
                <a:latin typeface="Cooper Black" panose="0208090404030B020404" pitchFamily="18" charset="0"/>
              </a:rPr>
              <a:t>PÉCHEUR</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591620" y="940009"/>
            <a:ext cx="7239624"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spcAft>
                <a:spcPts val="600"/>
              </a:spcAft>
            </a:pPr>
            <a:r>
              <a:rPr lang="fr-FR" sz="1600" b="1" kern="1400" dirty="0">
                <a:solidFill>
                  <a:srgbClr val="000000"/>
                </a:solidFill>
                <a:latin typeface="Arial Nova" panose="020B0504020202020204" pitchFamily="34" charset="0"/>
              </a:rPr>
              <a:t>LES YEUX ROUGES </a:t>
            </a:r>
            <a:r>
              <a:rPr lang="fr-FR" sz="1600" b="1" kern="1400" dirty="0" err="1">
                <a:solidFill>
                  <a:srgbClr val="000000"/>
                </a:solidFill>
                <a:latin typeface="Arial Nova" panose="020B0504020202020204" pitchFamily="34" charset="0"/>
              </a:rPr>
              <a:t>BLEARANTS</a:t>
            </a:r>
            <a:r>
              <a:rPr lang="fr-FR" sz="1600" b="1" kern="1400" dirty="0">
                <a:solidFill>
                  <a:srgbClr val="000000"/>
                </a:solidFill>
                <a:latin typeface="Arial Nova" panose="020B0504020202020204" pitchFamily="34" charset="0"/>
              </a:rPr>
              <a:t> parlent du péché de l'ivresse</a:t>
            </a:r>
          </a:p>
          <a:p>
            <a:pPr algn="ctr">
              <a:spcAft>
                <a:spcPts val="600"/>
              </a:spcAft>
            </a:pPr>
            <a:r>
              <a:rPr lang="fr-FR" sz="1600" b="1" kern="1400" dirty="0">
                <a:solidFill>
                  <a:srgbClr val="000000"/>
                </a:solidFill>
                <a:latin typeface="Arial Nova" panose="020B0504020202020204" pitchFamily="34" charset="0"/>
              </a:rPr>
              <a:t>LE PAON : la fierté se révèle de bien des manières différentes</a:t>
            </a:r>
          </a:p>
          <a:p>
            <a:pPr algn="ctr">
              <a:spcAft>
                <a:spcPts val="600"/>
              </a:spcAft>
            </a:pPr>
            <a:r>
              <a:rPr lang="fr-FR" sz="1600" b="1" kern="1400" dirty="0">
                <a:solidFill>
                  <a:srgbClr val="000000"/>
                </a:solidFill>
                <a:latin typeface="Arial Nova" panose="020B0504020202020204" pitchFamily="34" charset="0"/>
              </a:rPr>
              <a:t>LA CHÈVRE représente les désirs corporels, l'immoralité et l'adultère</a:t>
            </a:r>
          </a:p>
          <a:p>
            <a:pPr algn="ctr">
              <a:spcAft>
                <a:spcPts val="600"/>
              </a:spcAft>
            </a:pPr>
            <a:r>
              <a:rPr lang="fr-FR" sz="1600" b="1" kern="1400" dirty="0">
                <a:solidFill>
                  <a:srgbClr val="000000"/>
                </a:solidFill>
                <a:latin typeface="Arial Nova" panose="020B0504020202020204" pitchFamily="34" charset="0"/>
              </a:rPr>
              <a:t>LE COCHON : suggestions, expressions, images, littérature immorales</a:t>
            </a:r>
          </a:p>
          <a:p>
            <a:pPr algn="ctr">
              <a:spcAft>
                <a:spcPts val="600"/>
              </a:spcAft>
            </a:pPr>
            <a:r>
              <a:rPr lang="fr-FR" sz="1600" b="1" kern="1400" dirty="0">
                <a:solidFill>
                  <a:srgbClr val="000000"/>
                </a:solidFill>
                <a:latin typeface="Arial Nova" panose="020B0504020202020204" pitchFamily="34" charset="0"/>
              </a:rPr>
              <a:t>LA TORTUE parle de paresse, de lenteur à obéir lorsque Jésus vous appelle et de sorcellerie.</a:t>
            </a:r>
          </a:p>
          <a:p>
            <a:pPr algn="ctr">
              <a:spcAft>
                <a:spcPts val="600"/>
              </a:spcAft>
            </a:pPr>
            <a:r>
              <a:rPr lang="fr-FR" sz="1600" b="1" kern="1400" dirty="0">
                <a:solidFill>
                  <a:srgbClr val="000000"/>
                </a:solidFill>
                <a:latin typeface="Arial Nova" panose="020B0504020202020204" pitchFamily="34" charset="0"/>
              </a:rPr>
              <a:t>LÉOPARD : haine, colère , mauvaise humeur et rancune</a:t>
            </a:r>
          </a:p>
          <a:p>
            <a:pPr algn="ctr">
              <a:spcAft>
                <a:spcPts val="600"/>
              </a:spcAft>
            </a:pPr>
            <a:r>
              <a:rPr lang="fr-FR" sz="1600" b="1" kern="1400" dirty="0">
                <a:solidFill>
                  <a:srgbClr val="000000"/>
                </a:solidFill>
                <a:latin typeface="Arial Nova" panose="020B0504020202020204" pitchFamily="34" charset="0"/>
              </a:rPr>
              <a:t>LE SERPENT : le diable qui est très trompeur, intelligent et trompeur</a:t>
            </a:r>
          </a:p>
          <a:p>
            <a:pPr algn="ctr">
              <a:spcAft>
                <a:spcPts val="600"/>
              </a:spcAft>
            </a:pPr>
            <a:r>
              <a:rPr lang="fr-FR" sz="1600" b="1" kern="1400" dirty="0">
                <a:solidFill>
                  <a:srgbClr val="000000"/>
                </a:solidFill>
                <a:latin typeface="Arial Nova" panose="020B0504020202020204" pitchFamily="34" charset="0"/>
              </a:rPr>
              <a:t>LA GRENOUILLE parle du péché de l'avidité et de l'amour de l'argent</a:t>
            </a:r>
          </a:p>
          <a:p>
            <a:pPr algn="ctr">
              <a:spcAft>
                <a:spcPts val="600"/>
              </a:spcAft>
            </a:pPr>
            <a:r>
              <a:rPr lang="fr-FR" sz="1600" b="1" kern="1400" dirty="0">
                <a:solidFill>
                  <a:srgbClr val="000000"/>
                </a:solidFill>
                <a:latin typeface="Arial Nova" panose="020B0504020202020204" pitchFamily="34" charset="0"/>
              </a:rPr>
              <a:t>SATAN est le père de tous les mensonges et de ceux qui mentent</a:t>
            </a:r>
          </a:p>
          <a:p>
            <a:pPr algn="ctr">
              <a:spcAft>
                <a:spcPts val="600"/>
              </a:spcAft>
            </a:pPr>
            <a:r>
              <a:rPr lang="fr-FR" sz="1600" b="1" kern="1400" dirty="0">
                <a:solidFill>
                  <a:srgbClr val="000000"/>
                </a:solidFill>
                <a:latin typeface="Arial Nova" panose="020B0504020202020204" pitchFamily="34" charset="0"/>
              </a:rPr>
              <a:t>LA STAR parle de la conscience de chacun</a:t>
            </a:r>
          </a:p>
          <a:p>
            <a:pPr algn="ctr">
              <a:spcAft>
                <a:spcPts val="600"/>
              </a:spcAft>
            </a:pPr>
            <a:r>
              <a:rPr lang="fr-FR" sz="1600" b="1" kern="1400" dirty="0">
                <a:solidFill>
                  <a:srgbClr val="000000"/>
                </a:solidFill>
                <a:latin typeface="Arial Nova" panose="020B0504020202020204" pitchFamily="34" charset="0"/>
              </a:rPr>
              <a:t>L'ŒIL DE DIEU voit tout ce qui se passe dans le cœur humain</a:t>
            </a:r>
          </a:p>
          <a:p>
            <a:pPr algn="ctr">
              <a:spcAft>
                <a:spcPts val="600"/>
              </a:spcAft>
            </a:pPr>
            <a:r>
              <a:rPr lang="fr-FR" sz="1600" b="1" kern="1400" dirty="0">
                <a:solidFill>
                  <a:srgbClr val="000000"/>
                </a:solidFill>
                <a:latin typeface="Arial Nova" panose="020B0504020202020204" pitchFamily="34" charset="0"/>
              </a:rPr>
              <a:t>LANGUES DE FEU : L'AMOUR DE DIEU AUTOUR DU </a:t>
            </a:r>
            <a:r>
              <a:rPr lang="fr-FR" sz="1600" b="1" kern="1400" dirty="0" err="1">
                <a:solidFill>
                  <a:srgbClr val="000000"/>
                </a:solidFill>
                <a:latin typeface="Arial Nova" panose="020B0504020202020204" pitchFamily="34" charset="0"/>
              </a:rPr>
              <a:t>COEUR</a:t>
            </a:r>
            <a:endParaRPr lang="fr-FR" sz="1600" b="1" kern="1400" dirty="0">
              <a:solidFill>
                <a:srgbClr val="000000"/>
              </a:solidFill>
              <a:latin typeface="Arial Nova" panose="020B0504020202020204" pitchFamily="34" charset="0"/>
            </a:endParaRPr>
          </a:p>
          <a:p>
            <a:pPr algn="ctr">
              <a:spcAft>
                <a:spcPts val="600"/>
              </a:spcAft>
            </a:pPr>
            <a:r>
              <a:rPr lang="fr-FR" sz="1600" b="1" kern="1400" dirty="0">
                <a:solidFill>
                  <a:srgbClr val="000000"/>
                </a:solidFill>
                <a:latin typeface="Arial Nova" panose="020B0504020202020204" pitchFamily="34" charset="0"/>
              </a:rPr>
              <a:t>L'ANGE REPRÉSENTE LA PAROLE DE DIEU</a:t>
            </a:r>
          </a:p>
          <a:p>
            <a:pPr algn="ctr">
              <a:spcAft>
                <a:spcPts val="600"/>
              </a:spcAft>
            </a:pPr>
            <a:r>
              <a:rPr lang="fr-FR" sz="1600" b="1" kern="1400" dirty="0">
                <a:solidFill>
                  <a:srgbClr val="000000"/>
                </a:solidFill>
                <a:latin typeface="Arial Nova" panose="020B0504020202020204" pitchFamily="34" charset="0"/>
              </a:rPr>
              <a:t>LA COLOMBE EST UN SIGNE DU SAINT-ESPRIT</a:t>
            </a:r>
            <a:r>
              <a:rPr lang="en-US" sz="1600" kern="1400" dirty="0">
                <a:ln>
                  <a:noFill/>
                </a:ln>
                <a:solidFill>
                  <a:srgbClr val="000000"/>
                </a:solidFill>
                <a:effectLst/>
                <a:latin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330920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p:cTn id="7" dur="1500" fill="hold"/>
                                        <p:tgtEl>
                                          <p:spTgt spid="5"/>
                                        </p:tgtEl>
                                        <p:attrNameLst>
                                          <p:attrName>ppt_w</p:attrName>
                                        </p:attrNameLst>
                                      </p:cBhvr>
                                      <p:tavLst>
                                        <p:tav tm="0">
                                          <p:val>
                                            <p:fltVal val="0"/>
                                          </p:val>
                                        </p:tav>
                                        <p:tav tm="100000">
                                          <p:val>
                                            <p:strVal val="#ppt_w"/>
                                          </p:val>
                                        </p:tav>
                                      </p:tavLst>
                                    </p:anim>
                                    <p:anim calcmode="lin" valueType="num">
                                      <p:cBhvr>
                                        <p:cTn id="8" dur="1500" fill="hold"/>
                                        <p:tgtEl>
                                          <p:spTgt spid="5"/>
                                        </p:tgtEl>
                                        <p:attrNameLst>
                                          <p:attrName>ppt_h</p:attrName>
                                        </p:attrNameLst>
                                      </p:cBhvr>
                                      <p:tavLst>
                                        <p:tav tm="0">
                                          <p:val>
                                            <p:fltVal val="0"/>
                                          </p:val>
                                        </p:tav>
                                        <p:tav tm="100000">
                                          <p:val>
                                            <p:strVal val="#ppt_h"/>
                                          </p:val>
                                        </p:tav>
                                      </p:tavLst>
                                    </p:anim>
                                    <p:animEffect transition="in" filter="fade">
                                      <p:cBhvr>
                                        <p:cTn id="9"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rench sinners heart">
            <a:hlinkClick r:id="" action="ppaction://media"/>
            <a:extLst>
              <a:ext uri="{FF2B5EF4-FFF2-40B4-BE49-F238E27FC236}">
                <a16:creationId xmlns:a16="http://schemas.microsoft.com/office/drawing/2014/main" id="{AFF3B6BC-A848-3818-C98F-32E4C43E98F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4656" y="0"/>
            <a:ext cx="12256655" cy="6858000"/>
          </a:xfrm>
          <a:prstGeom prst="rect">
            <a:avLst/>
          </a:prstGeom>
        </p:spPr>
      </p:pic>
    </p:spTree>
    <p:extLst>
      <p:ext uri="{BB962C8B-B14F-4D97-AF65-F5344CB8AC3E}">
        <p14:creationId xmlns:p14="http://schemas.microsoft.com/office/powerpoint/2010/main" val="113041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867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a:extLst>
              <a:ext uri="{FF2B5EF4-FFF2-40B4-BE49-F238E27FC236}">
                <a16:creationId xmlns:a16="http://schemas.microsoft.com/office/drawing/2014/main" id="{3370AED9-D7A9-4289-911F-F95D8D2EEC7C}"/>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0" b="20"/>
          <a:stretch>
            <a:fillRect/>
          </a:stretch>
        </p:blipFill>
        <p:spPr bwMode="auto">
          <a:xfrm>
            <a:off x="2015192" y="668796"/>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4" name="Picture 10">
            <a:extLst>
              <a:ext uri="{FF2B5EF4-FFF2-40B4-BE49-F238E27FC236}">
                <a16:creationId xmlns:a16="http://schemas.microsoft.com/office/drawing/2014/main" id="{F0ACC6E6-0FD1-4BE5-B34F-E79399501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13" b="313"/>
          <a:stretch>
            <a:fillRect/>
          </a:stretch>
        </p:blipFill>
        <p:spPr bwMode="auto">
          <a:xfrm>
            <a:off x="675290" y="668796"/>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11">
            <a:extLst>
              <a:ext uri="{FF2B5EF4-FFF2-40B4-BE49-F238E27FC236}">
                <a16:creationId xmlns:a16="http://schemas.microsoft.com/office/drawing/2014/main" id="{743A8BD8-CF9A-40D3-BC6C-134E48C4E343}"/>
              </a:ext>
            </a:extLst>
          </p:cNvPr>
          <p:cNvSpPr txBox="1">
            <a:spLocks noChangeArrowheads="1"/>
          </p:cNvSpPr>
          <p:nvPr/>
        </p:nvSpPr>
        <p:spPr bwMode="auto">
          <a:xfrm>
            <a:off x="3261980" y="100554"/>
            <a:ext cx="5942979" cy="4206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2400" b="1" i="0" u="none" strike="noStrike" cap="none" normalizeH="0" baseline="0" dirty="0">
                <a:ln>
                  <a:noFill/>
                </a:ln>
                <a:solidFill>
                  <a:srgbClr val="000000"/>
                </a:solidFill>
                <a:effectLst/>
                <a:latin typeface="Cooper Black" panose="0208090404030B020404" pitchFamily="18" charset="0"/>
              </a:rPr>
              <a:t>LE </a:t>
            </a:r>
            <a:r>
              <a:rPr kumimoji="0" lang="fr-FR" altLang="en-US" sz="2400" b="1" i="0" u="none" strike="noStrike" cap="none" normalizeH="0" baseline="0" dirty="0" err="1">
                <a:ln>
                  <a:noFill/>
                </a:ln>
                <a:solidFill>
                  <a:srgbClr val="000000"/>
                </a:solidFill>
                <a:effectLst/>
                <a:latin typeface="Cooper Black" panose="0208090404030B020404" pitchFamily="18" charset="0"/>
              </a:rPr>
              <a:t>COEUR</a:t>
            </a:r>
            <a:r>
              <a:rPr kumimoji="0" lang="fr-FR" altLang="en-US" sz="2400" b="1" i="0" u="none" strike="noStrike" cap="none" normalizeH="0" baseline="0" dirty="0">
                <a:ln>
                  <a:noFill/>
                </a:ln>
                <a:solidFill>
                  <a:srgbClr val="000000"/>
                </a:solidFill>
                <a:effectLst/>
                <a:latin typeface="Cooper Black" panose="0208090404030B020404" pitchFamily="18" charset="0"/>
              </a:rPr>
              <a:t> CONVAINCU DU PÉCHÉ</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14" name="TextBox 13">
            <a:extLst>
              <a:ext uri="{FF2B5EF4-FFF2-40B4-BE49-F238E27FC236}">
                <a16:creationId xmlns:a16="http://schemas.microsoft.com/office/drawing/2014/main" id="{E01C523F-705D-4E72-B308-7284DEDAA87F}"/>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257D2563-D43C-4D29-9F02-99C3BEC07C45}"/>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5218773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a:extLst>
              <a:ext uri="{FF2B5EF4-FFF2-40B4-BE49-F238E27FC236}">
                <a16:creationId xmlns:a16="http://schemas.microsoft.com/office/drawing/2014/main" id="{3370AED9-D7A9-4289-911F-F95D8D2EEC7C}"/>
              </a:ext>
            </a:extLst>
          </p:cNvPr>
          <p:cNvPicPr>
            <a:picLocks noChangeAspect="1" noChangeArrowheads="1"/>
          </p:cNvPicPr>
          <p:nvPr/>
        </p:nvPicPr>
        <p:blipFill>
          <a:blip r:embed="rId4">
            <a:lum bright="8000" contrast="8000"/>
            <a:alphaModFix amt="19000"/>
            <a:extLst>
              <a:ext uri="{28A0092B-C50C-407E-A947-70E740481C1C}">
                <a14:useLocalDpi xmlns:a14="http://schemas.microsoft.com/office/drawing/2010/main" val="0"/>
              </a:ext>
            </a:extLst>
          </a:blip>
          <a:srcRect t="20" b="20"/>
          <a:stretch>
            <a:fillRect/>
          </a:stretch>
        </p:blipFill>
        <p:spPr bwMode="auto">
          <a:xfrm>
            <a:off x="2015192" y="668796"/>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4" name="Picture 10">
            <a:extLst>
              <a:ext uri="{FF2B5EF4-FFF2-40B4-BE49-F238E27FC236}">
                <a16:creationId xmlns:a16="http://schemas.microsoft.com/office/drawing/2014/main" id="{F0ACC6E6-0FD1-4BE5-B34F-E793995015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313" b="313"/>
          <a:stretch>
            <a:fillRect/>
          </a:stretch>
        </p:blipFill>
        <p:spPr bwMode="auto">
          <a:xfrm>
            <a:off x="675290" y="668796"/>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11">
            <a:extLst>
              <a:ext uri="{FF2B5EF4-FFF2-40B4-BE49-F238E27FC236}">
                <a16:creationId xmlns:a16="http://schemas.microsoft.com/office/drawing/2014/main" id="{743A8BD8-CF9A-40D3-BC6C-134E48C4E343}"/>
              </a:ext>
            </a:extLst>
          </p:cNvPr>
          <p:cNvSpPr txBox="1">
            <a:spLocks noChangeArrowheads="1"/>
          </p:cNvSpPr>
          <p:nvPr/>
        </p:nvSpPr>
        <p:spPr bwMode="auto">
          <a:xfrm>
            <a:off x="3261981" y="100554"/>
            <a:ext cx="5854310" cy="4206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2400" b="1" i="0" u="none" strike="noStrike" cap="none" normalizeH="0" baseline="0" dirty="0">
                <a:ln>
                  <a:noFill/>
                </a:ln>
                <a:solidFill>
                  <a:srgbClr val="000000"/>
                </a:solidFill>
                <a:effectLst/>
                <a:latin typeface="Cooper Black" panose="0208090404030B020404" pitchFamily="18" charset="0"/>
              </a:rPr>
              <a:t>LE </a:t>
            </a:r>
            <a:r>
              <a:rPr kumimoji="0" lang="fr-FR" altLang="en-US" sz="2400" b="1" i="0" u="none" strike="noStrike" cap="none" normalizeH="0" baseline="0" dirty="0" err="1">
                <a:ln>
                  <a:noFill/>
                </a:ln>
                <a:solidFill>
                  <a:srgbClr val="000000"/>
                </a:solidFill>
                <a:effectLst/>
                <a:latin typeface="Cooper Black" panose="0208090404030B020404" pitchFamily="18" charset="0"/>
              </a:rPr>
              <a:t>COEUR</a:t>
            </a:r>
            <a:r>
              <a:rPr kumimoji="0" lang="fr-FR" altLang="en-US" sz="2400" b="1" i="0" u="none" strike="noStrike" cap="none" normalizeH="0" baseline="0" dirty="0">
                <a:ln>
                  <a:noFill/>
                </a:ln>
                <a:solidFill>
                  <a:srgbClr val="000000"/>
                </a:solidFill>
                <a:effectLst/>
                <a:latin typeface="Cooper Black" panose="0208090404030B020404" pitchFamily="18" charset="0"/>
              </a:rPr>
              <a:t> CONVAINCU DU PÉCHÉ</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6" name="Text Box 12">
            <a:extLst>
              <a:ext uri="{FF2B5EF4-FFF2-40B4-BE49-F238E27FC236}">
                <a16:creationId xmlns:a16="http://schemas.microsoft.com/office/drawing/2014/main" id="{C431B08F-6C96-482B-8A0A-9C0B8E131327}"/>
              </a:ext>
            </a:extLst>
          </p:cNvPr>
          <p:cNvSpPr txBox="1">
            <a:spLocks noChangeArrowheads="1"/>
          </p:cNvSpPr>
          <p:nvPr/>
        </p:nvSpPr>
        <p:spPr bwMode="auto">
          <a:xfrm>
            <a:off x="4815699" y="768059"/>
            <a:ext cx="6635218" cy="49377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ZA" altLang="en-US" sz="800" b="1" i="0" u="none" strike="noStrike" cap="none" normalizeH="0" baseline="0" dirty="0">
              <a:ln>
                <a:noFill/>
              </a:ln>
              <a:solidFill>
                <a:srgbClr val="333333"/>
              </a:solidFill>
              <a:effectLst/>
              <a:latin typeface="Arial Nova" panose="020B0504020202020204" pitchFamily="34" charset="0"/>
            </a:endParaRPr>
          </a:p>
          <a:p>
            <a:pPr lvl="0" algn="ctr" eaLnBrk="0" fontAlgn="base" hangingPunct="0">
              <a:spcBef>
                <a:spcPct val="0"/>
              </a:spcBef>
              <a:spcAft>
                <a:spcPct val="0"/>
              </a:spcAft>
            </a:pPr>
            <a:r>
              <a:rPr lang="fr-FR" altLang="en-US" b="1" dirty="0">
                <a:solidFill>
                  <a:srgbClr val="333333"/>
                </a:solidFill>
                <a:latin typeface="Arial Nova" panose="020B0504020202020204" pitchFamily="34" charset="0"/>
              </a:rPr>
              <a:t>Ici, nous voyons le pécheur commencer à prendre note du message de Dieu et à ouvrir son cœur à l'amour de Dieu.</a:t>
            </a:r>
          </a:p>
          <a:p>
            <a:pPr lvl="0" algn="ctr" eaLnBrk="0" fontAlgn="base" hangingPunct="0">
              <a:spcBef>
                <a:spcPct val="0"/>
              </a:spcBef>
              <a:spcAft>
                <a:spcPct val="0"/>
              </a:spcAft>
            </a:pPr>
            <a:endParaRPr lang="fr-FR" altLang="en-US" b="1" dirty="0">
              <a:solidFill>
                <a:srgbClr val="333333"/>
              </a:solidFill>
              <a:latin typeface="Arial Nova" panose="020B0504020202020204" pitchFamily="34" charset="0"/>
            </a:endParaRPr>
          </a:p>
          <a:p>
            <a:pPr lvl="0" algn="ctr" eaLnBrk="0" fontAlgn="base" hangingPunct="0">
              <a:spcBef>
                <a:spcPct val="0"/>
              </a:spcBef>
              <a:spcAft>
                <a:spcPct val="0"/>
              </a:spcAft>
            </a:pPr>
            <a:r>
              <a:rPr lang="fr-FR" altLang="en-US" b="1" dirty="0">
                <a:solidFill>
                  <a:srgbClr val="333333"/>
                </a:solidFill>
                <a:latin typeface="Arial Nova" panose="020B0504020202020204" pitchFamily="34" charset="0"/>
              </a:rPr>
              <a:t>Le Saint-Esprit commence à briller dans le cœur sombre et pécheur. La lumière de Dieu entre dans son cœur pour chasser toutes les ténèbres. Quand la lumière de Dieu entre, les ténèbres doivent disparaître.</a:t>
            </a:r>
          </a:p>
          <a:p>
            <a:pPr lvl="0" algn="ctr" eaLnBrk="0" fontAlgn="base" hangingPunct="0">
              <a:spcBef>
                <a:spcPct val="0"/>
              </a:spcBef>
              <a:spcAft>
                <a:spcPct val="0"/>
              </a:spcAft>
            </a:pPr>
            <a:endParaRPr lang="fr-FR" altLang="en-US" b="1" dirty="0">
              <a:solidFill>
                <a:srgbClr val="333333"/>
              </a:solidFill>
              <a:latin typeface="Arial Nova" panose="020B0504020202020204" pitchFamily="34" charset="0"/>
            </a:endParaRPr>
          </a:p>
          <a:p>
            <a:pPr lvl="0" algn="ctr" eaLnBrk="0" fontAlgn="base" hangingPunct="0">
              <a:spcBef>
                <a:spcPct val="0"/>
              </a:spcBef>
              <a:spcAft>
                <a:spcPct val="0"/>
              </a:spcAft>
            </a:pPr>
            <a:endParaRPr lang="fr-FR" altLang="en-US" b="1" dirty="0">
              <a:solidFill>
                <a:srgbClr val="333333"/>
              </a:solidFill>
              <a:latin typeface="Arial Nova" panose="020B0504020202020204" pitchFamily="34" charset="0"/>
            </a:endParaRPr>
          </a:p>
          <a:p>
            <a:pPr lvl="0" algn="ctr" eaLnBrk="0" fontAlgn="base" hangingPunct="0">
              <a:spcBef>
                <a:spcPct val="0"/>
              </a:spcBef>
              <a:spcAft>
                <a:spcPct val="0"/>
              </a:spcAft>
            </a:pPr>
            <a:endParaRPr lang="fr-FR" altLang="en-US" b="1" dirty="0">
              <a:solidFill>
                <a:srgbClr val="333333"/>
              </a:solidFill>
              <a:latin typeface="Arial Nova" panose="020B0504020202020204" pitchFamily="34" charset="0"/>
            </a:endParaRPr>
          </a:p>
          <a:p>
            <a:pPr lvl="0" algn="ctr" eaLnBrk="0" fontAlgn="base" hangingPunct="0">
              <a:spcBef>
                <a:spcPct val="0"/>
              </a:spcBef>
              <a:spcAft>
                <a:spcPct val="0"/>
              </a:spcAft>
            </a:pPr>
            <a:r>
              <a:rPr lang="fr-FR" altLang="en-US" b="1" dirty="0">
                <a:solidFill>
                  <a:srgbClr val="333333"/>
                </a:solidFill>
                <a:latin typeface="Arial Nova" panose="020B0504020202020204" pitchFamily="34" charset="0"/>
              </a:rPr>
              <a:t>Jésus a dit : Je suis la lumière du monde. Celui qui me suit aura la lumière de la vie et ne marchera jamais </a:t>
            </a:r>
          </a:p>
          <a:p>
            <a:pPr lvl="0" algn="ctr" eaLnBrk="0" fontAlgn="base" hangingPunct="0">
              <a:spcBef>
                <a:spcPct val="0"/>
              </a:spcBef>
              <a:spcAft>
                <a:spcPct val="0"/>
              </a:spcAft>
            </a:pPr>
            <a:r>
              <a:rPr lang="fr-FR" altLang="en-US" b="1" dirty="0">
                <a:solidFill>
                  <a:srgbClr val="333333"/>
                </a:solidFill>
                <a:latin typeface="Arial Nova" panose="020B0504020202020204" pitchFamily="34" charset="0"/>
              </a:rPr>
              <a:t>dans les ténèbres.</a:t>
            </a:r>
          </a:p>
          <a:p>
            <a:pPr lvl="0" algn="ctr" eaLnBrk="0" fontAlgn="base" hangingPunct="0">
              <a:spcBef>
                <a:spcPct val="0"/>
              </a:spcBef>
              <a:spcAft>
                <a:spcPct val="0"/>
              </a:spcAft>
            </a:pPr>
            <a:r>
              <a:rPr lang="fr-FR" altLang="en-US" b="1" dirty="0">
                <a:solidFill>
                  <a:srgbClr val="333333"/>
                </a:solidFill>
                <a:latin typeface="Arial Nova" panose="020B0504020202020204" pitchFamily="34" charset="0"/>
              </a:rPr>
              <a:t>(Jean 8 : 12)</a:t>
            </a:r>
          </a:p>
          <a:p>
            <a:pPr lvl="0" algn="ctr" eaLnBrk="0" fontAlgn="base" hangingPunct="0">
              <a:spcBef>
                <a:spcPct val="0"/>
              </a:spcBef>
              <a:spcAft>
                <a:spcPct val="0"/>
              </a:spcAft>
            </a:pPr>
            <a:endParaRPr lang="fr-FR" altLang="en-US" b="1" dirty="0">
              <a:solidFill>
                <a:srgbClr val="333333"/>
              </a:solidFill>
              <a:latin typeface="Arial Nova" panose="020B0504020202020204" pitchFamily="34" charset="0"/>
            </a:endParaRPr>
          </a:p>
          <a:p>
            <a:pPr lvl="0" algn="ctr" eaLnBrk="0" fontAlgn="base" hangingPunct="0">
              <a:spcBef>
                <a:spcPct val="0"/>
              </a:spcBef>
              <a:spcAft>
                <a:spcPct val="0"/>
              </a:spcAft>
            </a:pPr>
            <a:r>
              <a:rPr lang="fr-FR" altLang="en-US" b="1" dirty="0">
                <a:solidFill>
                  <a:srgbClr val="333333"/>
                </a:solidFill>
                <a:latin typeface="Arial Nova" panose="020B0504020202020204" pitchFamily="34" charset="0"/>
              </a:rPr>
              <a:t>Si le Fils (Jésus) vous libère, alors vous serez</a:t>
            </a:r>
          </a:p>
          <a:p>
            <a:pPr lvl="0" algn="ctr" eaLnBrk="0" fontAlgn="base" hangingPunct="0">
              <a:spcBef>
                <a:spcPct val="0"/>
              </a:spcBef>
              <a:spcAft>
                <a:spcPct val="0"/>
              </a:spcAft>
            </a:pPr>
            <a:r>
              <a:rPr lang="fr-FR" altLang="en-US" b="1" dirty="0">
                <a:solidFill>
                  <a:srgbClr val="333333"/>
                </a:solidFill>
                <a:latin typeface="Arial Nova" panose="020B0504020202020204" pitchFamily="34" charset="0"/>
              </a:rPr>
              <a:t> vraiment libres. </a:t>
            </a:r>
          </a:p>
          <a:p>
            <a:pPr lvl="0" algn="ctr" eaLnBrk="0" fontAlgn="base" hangingPunct="0">
              <a:spcBef>
                <a:spcPct val="0"/>
              </a:spcBef>
              <a:spcAft>
                <a:spcPct val="0"/>
              </a:spcAft>
            </a:pPr>
            <a:r>
              <a:rPr lang="fr-FR" altLang="en-US" b="1" dirty="0">
                <a:solidFill>
                  <a:srgbClr val="333333"/>
                </a:solidFill>
                <a:latin typeface="Arial Nova" panose="020B0504020202020204" pitchFamily="34" charset="0"/>
              </a:rPr>
              <a:t>(Jean 8 : 36)</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4" name="TextBox 13">
            <a:extLst>
              <a:ext uri="{FF2B5EF4-FFF2-40B4-BE49-F238E27FC236}">
                <a16:creationId xmlns:a16="http://schemas.microsoft.com/office/drawing/2014/main" id="{E01C523F-705D-4E72-B308-7284DEDAA87F}"/>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257D2563-D43C-4D29-9F02-99C3BEC07C45}"/>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 name="FT SLIDE 8">
            <a:hlinkClick r:id="" action="ppaction://media"/>
            <a:extLst>
              <a:ext uri="{FF2B5EF4-FFF2-40B4-BE49-F238E27FC236}">
                <a16:creationId xmlns:a16="http://schemas.microsoft.com/office/drawing/2014/main" id="{B5912D1B-F08B-DCF3-59AA-E71C8999D80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80987" y="5560525"/>
            <a:ext cx="487363" cy="487363"/>
          </a:xfrm>
          <a:prstGeom prst="rect">
            <a:avLst/>
          </a:prstGeom>
        </p:spPr>
      </p:pic>
    </p:spTree>
    <p:extLst>
      <p:ext uri="{BB962C8B-B14F-4D97-AF65-F5344CB8AC3E}">
        <p14:creationId xmlns:p14="http://schemas.microsoft.com/office/powerpoint/2010/main" val="3464687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500" fill="hold"/>
                                        <p:tgtEl>
                                          <p:spTgt spid="6"/>
                                        </p:tgtEl>
                                        <p:attrNameLst>
                                          <p:attrName>ppt_w</p:attrName>
                                        </p:attrNameLst>
                                      </p:cBhvr>
                                      <p:tavLst>
                                        <p:tav tm="0">
                                          <p:val>
                                            <p:fltVal val="0"/>
                                          </p:val>
                                        </p:tav>
                                        <p:tav tm="100000">
                                          <p:val>
                                            <p:strVal val="#ppt_w"/>
                                          </p:val>
                                        </p:tav>
                                      </p:tavLst>
                                    </p:anim>
                                    <p:anim calcmode="lin" valueType="num">
                                      <p:cBhvr>
                                        <p:cTn id="8" dur="1500" fill="hold"/>
                                        <p:tgtEl>
                                          <p:spTgt spid="6"/>
                                        </p:tgtEl>
                                        <p:attrNameLst>
                                          <p:attrName>ppt_h</p:attrName>
                                        </p:attrNameLst>
                                      </p:cBhvr>
                                      <p:tavLst>
                                        <p:tav tm="0">
                                          <p:val>
                                            <p:fltVal val="0"/>
                                          </p:val>
                                        </p:tav>
                                        <p:tav tm="100000">
                                          <p:val>
                                            <p:strVal val="#ppt_h"/>
                                          </p:val>
                                        </p:tav>
                                      </p:tavLst>
                                    </p:anim>
                                    <p:animEffect transition="in" filter="fade">
                                      <p:cBhvr>
                                        <p:cTn id="9" dur="1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354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3"/>
                </p:tgtEl>
              </p:cMediaNode>
            </p:audio>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2050" name="Picture 2">
            <a:extLst>
              <a:ext uri="{FF2B5EF4-FFF2-40B4-BE49-F238E27FC236}">
                <a16:creationId xmlns:a16="http://schemas.microsoft.com/office/drawing/2014/main" id="{65C0A290-653D-41C9-8A76-A15D0E6C53B2}"/>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4" b="24"/>
          <a:stretch>
            <a:fillRect/>
          </a:stretch>
        </p:blipFill>
        <p:spPr bwMode="auto">
          <a:xfrm>
            <a:off x="1999494"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1" name="Picture 3">
            <a:extLst>
              <a:ext uri="{FF2B5EF4-FFF2-40B4-BE49-F238E27FC236}">
                <a16:creationId xmlns:a16="http://schemas.microsoft.com/office/drawing/2014/main" id="{C12EF411-32E5-4233-8066-48685D356D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3" r="73"/>
          <a:stretch>
            <a:fillRect/>
          </a:stretch>
        </p:blipFill>
        <p:spPr bwMode="auto">
          <a:xfrm>
            <a:off x="687728" y="643365"/>
            <a:ext cx="3831652" cy="5436000"/>
          </a:xfrm>
          <a:prstGeom prst="rect">
            <a:avLst/>
          </a:prstGeom>
          <a:noFill/>
          <a:ln w="635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9AD5353B-B71C-4A4A-B4F5-45AD526E44B0}"/>
              </a:ext>
            </a:extLst>
          </p:cNvPr>
          <p:cNvSpPr txBox="1">
            <a:spLocks noChangeArrowheads="1"/>
          </p:cNvSpPr>
          <p:nvPr/>
        </p:nvSpPr>
        <p:spPr bwMode="auto">
          <a:xfrm>
            <a:off x="3728496" y="69158"/>
            <a:ext cx="4320007" cy="4873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LE COEUR </a:t>
            </a:r>
            <a:r>
              <a:rPr kumimoji="0" lang="en-ZA" altLang="en-US" sz="2400" b="1" i="0" u="none" strike="noStrike" cap="none" normalizeH="0" baseline="0" dirty="0" err="1">
                <a:ln>
                  <a:noFill/>
                </a:ln>
                <a:solidFill>
                  <a:srgbClr val="000000"/>
                </a:solidFill>
                <a:effectLst/>
                <a:latin typeface="Cooper Black" panose="0208090404030B020404" pitchFamily="18" charset="0"/>
              </a:rPr>
              <a:t>REPENTIANT</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691241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2937</TotalTime>
  <Words>3723</Words>
  <Application>Microsoft Office PowerPoint</Application>
  <PresentationFormat>Widescreen</PresentationFormat>
  <Paragraphs>296</Paragraphs>
  <Slides>34</Slides>
  <Notes>0</Notes>
  <HiddenSlides>0</HiddenSlides>
  <MMClips>18</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Arial Nova</vt:lpstr>
      <vt:lpstr>Bahnschrift SemiBold</vt:lpstr>
      <vt:lpstr>Calibri</vt:lpstr>
      <vt:lpstr>Calibri Light</vt:lpstr>
      <vt:lpstr>Cooper 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Christiaan Dorfling</dc:creator>
  <cp:lastModifiedBy>Marelize Dorfling</cp:lastModifiedBy>
  <cp:revision>223</cp:revision>
  <dcterms:created xsi:type="dcterms:W3CDTF">2021-12-18T13:43:39Z</dcterms:created>
  <dcterms:modified xsi:type="dcterms:W3CDTF">2023-10-23T07:16:25Z</dcterms:modified>
</cp:coreProperties>
</file>