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2" r:id="rId3"/>
    <p:sldId id="284" r:id="rId4"/>
    <p:sldId id="272" r:id="rId5"/>
    <p:sldId id="258" r:id="rId6"/>
    <p:sldId id="310" r:id="rId7"/>
    <p:sldId id="259" r:id="rId8"/>
    <p:sldId id="273" r:id="rId9"/>
    <p:sldId id="260" r:id="rId10"/>
    <p:sldId id="274" r:id="rId11"/>
    <p:sldId id="297" r:id="rId12"/>
    <p:sldId id="296" r:id="rId13"/>
    <p:sldId id="261" r:id="rId14"/>
    <p:sldId id="275" r:id="rId15"/>
    <p:sldId id="306" r:id="rId16"/>
    <p:sldId id="262" r:id="rId17"/>
    <p:sldId id="276" r:id="rId18"/>
    <p:sldId id="305" r:id="rId19"/>
    <p:sldId id="266" r:id="rId20"/>
    <p:sldId id="280" r:id="rId21"/>
    <p:sldId id="267" r:id="rId22"/>
    <p:sldId id="281" r:id="rId23"/>
    <p:sldId id="271" r:id="rId24"/>
    <p:sldId id="286" r:id="rId25"/>
    <p:sldId id="263" r:id="rId26"/>
    <p:sldId id="277" r:id="rId27"/>
    <p:sldId id="264" r:id="rId28"/>
    <p:sldId id="278" r:id="rId29"/>
    <p:sldId id="290" r:id="rId30"/>
    <p:sldId id="265" r:id="rId31"/>
    <p:sldId id="279" r:id="rId32"/>
    <p:sldId id="291" r:id="rId33"/>
    <p:sldId id="302" r:id="rId34"/>
    <p:sldId id="30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8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31E2-A70C-4D34-BED5-A9173585F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7DDCE9-C113-4986-A194-DD8FE371F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ACB56EF-8F18-4CA3-A3FB-47B4280DF9FE}"/>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5" name="Footer Placeholder 4">
            <a:extLst>
              <a:ext uri="{FF2B5EF4-FFF2-40B4-BE49-F238E27FC236}">
                <a16:creationId xmlns:a16="http://schemas.microsoft.com/office/drawing/2014/main" id="{30F8C6DE-D9DC-43FE-AC04-42FDCBABA5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6CC6B66-EB50-42AE-BA34-65361B2F61D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15986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20A-3E43-4625-89AE-E36C78BE69D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85FA975-2ADA-4A59-AAA1-A3ECFA829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0B893D-BC39-4F33-B439-CB1628163942}"/>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5" name="Footer Placeholder 4">
            <a:extLst>
              <a:ext uri="{FF2B5EF4-FFF2-40B4-BE49-F238E27FC236}">
                <a16:creationId xmlns:a16="http://schemas.microsoft.com/office/drawing/2014/main" id="{206B9432-099B-4825-805D-B69D3022777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ABBB05-2474-4993-AE1E-45B38A1E5B1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2364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65EEE-F358-4614-9795-DDBC1C93D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6B7ABD-4373-4702-8709-666EEC53DD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32AAA2A-A418-45F0-B9F5-CF3FEB75C41D}"/>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5" name="Footer Placeholder 4">
            <a:extLst>
              <a:ext uri="{FF2B5EF4-FFF2-40B4-BE49-F238E27FC236}">
                <a16:creationId xmlns:a16="http://schemas.microsoft.com/office/drawing/2014/main" id="{CFDE3E8A-34F2-4656-A56D-C577AEF44C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5F2CAA-2D91-4327-A66C-7DABEE1D7C8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561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78BD-3829-4CD1-B3CD-0FFAD4944EB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E9B0544-1F7C-4E84-BE2F-BB141E513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496A63-4D3D-47FA-8697-EFC224C7BFFE}"/>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5" name="Footer Placeholder 4">
            <a:extLst>
              <a:ext uri="{FF2B5EF4-FFF2-40B4-BE49-F238E27FC236}">
                <a16:creationId xmlns:a16="http://schemas.microsoft.com/office/drawing/2014/main" id="{455C8D14-B403-4F07-8342-1354576D7BA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BC94B1-7B5D-4F87-B219-77809AC1274E}"/>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48703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375F-DA34-415E-B075-8ED2442A5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A869DC2-BF88-4807-A0EE-FB7CCCC48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47530-B832-4175-8419-0A488728C8BF}"/>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5" name="Footer Placeholder 4">
            <a:extLst>
              <a:ext uri="{FF2B5EF4-FFF2-40B4-BE49-F238E27FC236}">
                <a16:creationId xmlns:a16="http://schemas.microsoft.com/office/drawing/2014/main" id="{D01DF145-1FCA-4864-86F3-3BF60C0B92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D945A9-6D5C-47E0-A3E5-6EDC47C0CE60}"/>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143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E5340-F764-42F8-9B76-F5EF46DBB9F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EB88C-4F83-4C17-B3AA-1DDB028F5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A0AFA3-ADB2-461B-AA9B-275F3D2E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84EF33B-5F42-437D-BF3A-72673F87AF2A}"/>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6" name="Footer Placeholder 5">
            <a:extLst>
              <a:ext uri="{FF2B5EF4-FFF2-40B4-BE49-F238E27FC236}">
                <a16:creationId xmlns:a16="http://schemas.microsoft.com/office/drawing/2014/main" id="{2558A9EF-C184-48BE-A2C3-195B7B8081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5C503B-5126-4AD6-8CF5-9DD4B478EA6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8939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0812-8A56-4CFA-921C-EA99BA71A44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FD8FB5-AE51-4966-BC7A-60D043824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1726F5-C648-4DD6-827A-7D0CEC4FE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54170E-2513-4CD7-B841-EA6874D18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EBCCCC-44F7-461D-99B9-30266D02C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A4B1106-C83C-4268-B122-CFE3DBCDAF9C}"/>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8" name="Footer Placeholder 7">
            <a:extLst>
              <a:ext uri="{FF2B5EF4-FFF2-40B4-BE49-F238E27FC236}">
                <a16:creationId xmlns:a16="http://schemas.microsoft.com/office/drawing/2014/main" id="{38594A8F-B346-431D-A188-4E72085B38B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60A203-C028-4565-A0E3-28D40835D3F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414501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1A7B-5B1F-46EE-A119-377594A23CA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A3596D2-7826-4D4B-9C93-EF9DE3315B76}"/>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4" name="Footer Placeholder 3">
            <a:extLst>
              <a:ext uri="{FF2B5EF4-FFF2-40B4-BE49-F238E27FC236}">
                <a16:creationId xmlns:a16="http://schemas.microsoft.com/office/drawing/2014/main" id="{9D6B21CF-43DD-4AAB-A82D-4704AB15AA2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7978798-0B47-46B4-B561-33DFEA4E73A7}"/>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4338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4A025-757E-4FD2-9304-D103E2A2BBAA}"/>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3" name="Footer Placeholder 2">
            <a:extLst>
              <a:ext uri="{FF2B5EF4-FFF2-40B4-BE49-F238E27FC236}">
                <a16:creationId xmlns:a16="http://schemas.microsoft.com/office/drawing/2014/main" id="{081FE117-5745-45AD-B64F-C5D0E38554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F3CA861-41F9-4D21-9DD8-3E19F514B7C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19993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5904-EB6E-4744-8C71-BB0D96748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75B5ED9-886F-4AE3-BB2E-812273C1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89FB1A6-67EF-425B-BD57-B7E4B79B8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C09CB-6915-4455-9E7A-46B5BA94A40B}"/>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6" name="Footer Placeholder 5">
            <a:extLst>
              <a:ext uri="{FF2B5EF4-FFF2-40B4-BE49-F238E27FC236}">
                <a16:creationId xmlns:a16="http://schemas.microsoft.com/office/drawing/2014/main" id="{6B8612D5-6E90-4928-8D9A-35F0D56EAD5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65983-6536-4BEC-BBFE-2D65AAF9191A}"/>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368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DEC9-BB71-4A16-A7F2-236FD94F6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DD155DE-376C-4052-9C4B-93635F5A4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D7DAFE9-FB6D-4EB9-82D7-972FD8D48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4897A7-F667-4A55-B5CE-8A4BED7CD92F}"/>
              </a:ext>
            </a:extLst>
          </p:cNvPr>
          <p:cNvSpPr>
            <a:spLocks noGrp="1"/>
          </p:cNvSpPr>
          <p:nvPr>
            <p:ph type="dt" sz="half" idx="10"/>
          </p:nvPr>
        </p:nvSpPr>
        <p:spPr/>
        <p:txBody>
          <a:bodyPr/>
          <a:lstStyle/>
          <a:p>
            <a:fld id="{EC3C99E9-E2BA-41CB-B0C3-C367BFB4844D}" type="datetimeFigureOut">
              <a:rPr lang="en-ZA" smtClean="0"/>
              <a:t>2023/10/18</a:t>
            </a:fld>
            <a:endParaRPr lang="en-ZA"/>
          </a:p>
        </p:txBody>
      </p:sp>
      <p:sp>
        <p:nvSpPr>
          <p:cNvPr id="6" name="Footer Placeholder 5">
            <a:extLst>
              <a:ext uri="{FF2B5EF4-FFF2-40B4-BE49-F238E27FC236}">
                <a16:creationId xmlns:a16="http://schemas.microsoft.com/office/drawing/2014/main" id="{6ACA48AD-63E0-4774-B280-64E6E6DD02B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A23A7-3720-4491-AB8A-0B8A7EE2ECB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496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CC2CC-42FB-46B9-8FCC-DDA020A2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B1BF9C-88C0-4F2D-A7AA-3C6E7F8BA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94783B-93F1-4DD0-BD67-CE3AA9731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99E9-E2BA-41CB-B0C3-C367BFB4844D}" type="datetimeFigureOut">
              <a:rPr lang="en-ZA" smtClean="0"/>
              <a:t>2023/10/18</a:t>
            </a:fld>
            <a:endParaRPr lang="en-ZA"/>
          </a:p>
        </p:txBody>
      </p:sp>
      <p:sp>
        <p:nvSpPr>
          <p:cNvPr id="5" name="Footer Placeholder 4">
            <a:extLst>
              <a:ext uri="{FF2B5EF4-FFF2-40B4-BE49-F238E27FC236}">
                <a16:creationId xmlns:a16="http://schemas.microsoft.com/office/drawing/2014/main" id="{C77DBB30-49EB-4E98-8D52-F2DB4D18D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FFE7965D-493F-4747-BDB2-A51123C6D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C9F50-4187-4EC3-8E6D-56ECB61E4D99}" type="slidenum">
              <a:rPr lang="en-ZA" smtClean="0"/>
              <a:t>‹#›</a:t>
            </a:fld>
            <a:endParaRPr lang="en-ZA"/>
          </a:p>
        </p:txBody>
      </p:sp>
    </p:spTree>
    <p:extLst>
      <p:ext uri="{BB962C8B-B14F-4D97-AF65-F5344CB8AC3E}">
        <p14:creationId xmlns:p14="http://schemas.microsoft.com/office/powerpoint/2010/main" val="3217985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3.pn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8.jpeg"/><Relationship Id="rId7" Type="http://schemas.openxmlformats.org/officeDocument/2006/relationships/image" Target="../media/image2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2.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8.jpeg"/><Relationship Id="rId7" Type="http://schemas.openxmlformats.org/officeDocument/2006/relationships/image" Target="../media/image2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2.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25.jpeg"/></Relationships>
</file>

<file path=ppt/slides/_rels/slide3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media" Target="../media/media17.mp3"/><Relationship Id="rId7" Type="http://schemas.openxmlformats.org/officeDocument/2006/relationships/slideLayout" Target="../slideLayouts/slideLayout7.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5" Type="http://schemas.microsoft.com/office/2007/relationships/media" Target="../media/media18.mp3"/><Relationship Id="rId10" Type="http://schemas.openxmlformats.org/officeDocument/2006/relationships/image" Target="../media/image3.png"/><Relationship Id="rId4" Type="http://schemas.openxmlformats.org/officeDocument/2006/relationships/audio" Target="../media/media17.mp3"/><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412499"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ZA" altLang="en-US" sz="2400" b="1" dirty="0">
                <a:solidFill>
                  <a:srgbClr val="000000"/>
                </a:solidFill>
                <a:latin typeface="Cooper Black" panose="0208090404030B020404" pitchFamily="18" charset="0"/>
              </a:rPr>
              <a:t>DAS HERZ DES MENSCHEN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52104" y="753151"/>
            <a:ext cx="4784608" cy="5098093"/>
          </a:xfrm>
          <a:prstGeom prst="rect">
            <a:avLst/>
          </a:prstGeom>
          <a:solidFill>
            <a:schemeClr val="accent1"/>
          </a:solidFill>
          <a:ln w="12700">
            <a:solidFill>
              <a:srgbClr val="000000"/>
            </a:solidFill>
          </a:ln>
        </p:spPr>
      </p:pic>
      <p:sp>
        <p:nvSpPr>
          <p:cNvPr id="2" name="TextBox 1">
            <a:extLst>
              <a:ext uri="{FF2B5EF4-FFF2-40B4-BE49-F238E27FC236}">
                <a16:creationId xmlns:a16="http://schemas.microsoft.com/office/drawing/2014/main" id="{4A4F32AD-841C-464A-87E3-9844ED09942E}"/>
              </a:ext>
            </a:extLst>
          </p:cNvPr>
          <p:cNvSpPr txBox="1"/>
          <p:nvPr/>
        </p:nvSpPr>
        <p:spPr>
          <a:xfrm>
            <a:off x="6677891" y="3902459"/>
            <a:ext cx="4211527" cy="830997"/>
          </a:xfrm>
          <a:prstGeom prst="rect">
            <a:avLst/>
          </a:prstGeom>
          <a:noFill/>
        </p:spPr>
        <p:txBody>
          <a:bodyPr wrap="square" rtlCol="0">
            <a:spAutoFit/>
          </a:bodyPr>
          <a:lstStyle/>
          <a:p>
            <a:pPr algn="ctr"/>
            <a:r>
              <a:rPr lang="en-ZA" sz="4800" dirty="0" err="1">
                <a:latin typeface="Bahnschrift SemiBold" panose="020B0502040204020203" pitchFamily="34" charset="0"/>
              </a:rPr>
              <a:t>WILLKOMMEN</a:t>
            </a:r>
            <a:endParaRPr lang="en-ZA" sz="4800" dirty="0">
              <a:latin typeface="Bahnschrift SemiBold" panose="020B0502040204020203" pitchFamily="34" charset="0"/>
            </a:endParaRPr>
          </a:p>
        </p:txBody>
      </p:sp>
    </p:spTree>
    <p:extLst>
      <p:ext uri="{BB962C8B-B14F-4D97-AF65-F5344CB8AC3E}">
        <p14:creationId xmlns:p14="http://schemas.microsoft.com/office/powerpoint/2010/main" val="372873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900" fill="hold"/>
                                        <p:tgtEl>
                                          <p:spTgt spid="4"/>
                                        </p:tgtEl>
                                        <p:attrNameLst>
                                          <p:attrName>ppt_x</p:attrName>
                                        </p:attrNameLst>
                                      </p:cBhvr>
                                      <p:tavLst>
                                        <p:tav tm="0">
                                          <p:val>
                                            <p:strVal val="#ppt_x"/>
                                          </p:val>
                                        </p:tav>
                                        <p:tav tm="100000">
                                          <p:val>
                                            <p:strVal val="#ppt_x"/>
                                          </p:val>
                                        </p:tav>
                                      </p:tavLst>
                                    </p:anim>
                                    <p:anim calcmode="lin" valueType="num">
                                      <p:cBhvr additive="base">
                                        <p:cTn id="8" dur="19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900"/>
                            </p:stCondLst>
                            <p:childTnLst>
                              <p:par>
                                <p:cTn id="10" presetID="6" presetClass="entr" presetSubtype="16"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circle(in)">
                                      <p:cBhvr>
                                        <p:cTn id="12" dur="2000"/>
                                        <p:tgtEl>
                                          <p:spTgt spid="1032"/>
                                        </p:tgtEl>
                                      </p:cBhvr>
                                    </p:animEffect>
                                  </p:childTnLst>
                                </p:cTn>
                              </p:par>
                            </p:childTnLst>
                          </p:cTn>
                        </p:par>
                        <p:par>
                          <p:cTn id="13" fill="hold">
                            <p:stCondLst>
                              <p:cond delay="3900"/>
                            </p:stCondLst>
                            <p:childTnLst>
                              <p:par>
                                <p:cTn id="14" presetID="3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par>
                          <p:cTn id="20" fill="hold">
                            <p:stCondLst>
                              <p:cond delay="4900"/>
                            </p:stCondLst>
                            <p:childTnLst>
                              <p:par>
                                <p:cTn id="21" presetID="45"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600"/>
                                        <p:tgtEl>
                                          <p:spTgt spid="2"/>
                                        </p:tgtEl>
                                      </p:cBhvr>
                                    </p:animEffect>
                                    <p:anim calcmode="lin" valueType="num">
                                      <p:cBhvr>
                                        <p:cTn id="24" dur="4600" fill="hold"/>
                                        <p:tgtEl>
                                          <p:spTgt spid="2"/>
                                        </p:tgtEl>
                                        <p:attrNameLst>
                                          <p:attrName>ppt_w</p:attrName>
                                        </p:attrNameLst>
                                      </p:cBhvr>
                                      <p:tavLst>
                                        <p:tav tm="0" fmla="#ppt_w*sin(2.5*pi*$)">
                                          <p:val>
                                            <p:fltVal val="0"/>
                                          </p:val>
                                        </p:tav>
                                        <p:tav tm="100000">
                                          <p:val>
                                            <p:fltVal val="1"/>
                                          </p:val>
                                        </p:tav>
                                      </p:tavLst>
                                    </p:anim>
                                    <p:anim calcmode="lin" valueType="num">
                                      <p:cBhvr>
                                        <p:cTn id="25" dur="46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4">
            <a:lum bright="10000"/>
            <a:alphaModFix amt="20000"/>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a:t>
            </a:r>
            <a:r>
              <a:rPr kumimoji="0" lang="en-ZA" altLang="en-US" sz="2400" b="1" i="0" u="none" strike="noStrike" cap="none" normalizeH="0" baseline="0" dirty="0" err="1">
                <a:ln>
                  <a:noFill/>
                </a:ln>
                <a:solidFill>
                  <a:srgbClr val="000000"/>
                </a:solidFill>
                <a:effectLst/>
                <a:latin typeface="Cooper Black" panose="0208090404030B020404" pitchFamily="18" charset="0"/>
              </a:rPr>
              <a:t>REUEVOLLE</a:t>
            </a:r>
            <a:r>
              <a:rPr kumimoji="0" lang="en-ZA" altLang="en-US" sz="2400" b="1" i="0" u="none" strike="noStrike" cap="none" normalizeH="0" baseline="0" dirty="0">
                <a:ln>
                  <a:noFill/>
                </a:ln>
                <a:solidFill>
                  <a:srgbClr val="000000"/>
                </a:solidFill>
                <a:effectLst/>
                <a:latin typeface="Cooper Black" panose="0208090404030B020404" pitchFamily="18" charset="0"/>
              </a:rPr>
              <a:t> HERZ</a:t>
            </a:r>
          </a:p>
        </p:txBody>
      </p:sp>
      <p:sp>
        <p:nvSpPr>
          <p:cNvPr id="5" name="Text Box 5">
            <a:extLst>
              <a:ext uri="{FF2B5EF4-FFF2-40B4-BE49-F238E27FC236}">
                <a16:creationId xmlns:a16="http://schemas.microsoft.com/office/drawing/2014/main" id="{3803C1A6-4247-4934-99BE-5DE1B7548C29}"/>
              </a:ext>
            </a:extLst>
          </p:cNvPr>
          <p:cNvSpPr txBox="1">
            <a:spLocks noChangeArrowheads="1"/>
          </p:cNvSpPr>
          <p:nvPr/>
        </p:nvSpPr>
        <p:spPr bwMode="auto">
          <a:xfrm>
            <a:off x="4726856" y="967958"/>
            <a:ext cx="6777416" cy="5073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de-DE" sz="1600" b="1" dirty="0">
                <a:latin typeface="Arial Nova" panose="020B0504020202020204" pitchFamily="34" charset="0"/>
              </a:rPr>
              <a:t>Dieses Bild zeigt das Herz von jemandem, der es ernst meint</a:t>
            </a:r>
          </a:p>
          <a:p>
            <a:pPr algn="ctr"/>
            <a:r>
              <a:rPr lang="de-DE" sz="1600" b="1" dirty="0">
                <a:latin typeface="Arial Nova" panose="020B0504020202020204" pitchFamily="34" charset="0"/>
              </a:rPr>
              <a:t>die richtige Beziehung zu Gott finden.</a:t>
            </a:r>
          </a:p>
          <a:p>
            <a:pPr algn="ctr"/>
            <a:endParaRPr lang="de-DE" sz="1600" b="1" dirty="0">
              <a:latin typeface="Arial Nova" panose="020B0504020202020204" pitchFamily="34" charset="0"/>
            </a:endParaRPr>
          </a:p>
          <a:p>
            <a:pPr algn="ctr"/>
            <a:r>
              <a:rPr lang="de-DE" sz="1600" b="1" dirty="0">
                <a:latin typeface="Arial Nova" panose="020B0504020202020204" pitchFamily="34" charset="0"/>
              </a:rPr>
              <a:t>Als er </a:t>
            </a:r>
            <a:r>
              <a:rPr lang="de-DE" sz="1600" b="1" dirty="0">
                <a:solidFill>
                  <a:srgbClr val="FF0000"/>
                </a:solidFill>
                <a:latin typeface="Arial Nova" panose="020B0504020202020204" pitchFamily="34" charset="0"/>
              </a:rPr>
              <a:t>das Kreuz </a:t>
            </a:r>
            <a:r>
              <a:rPr lang="de-DE" sz="1600" b="1" dirty="0">
                <a:latin typeface="Arial Nova" panose="020B0504020202020204" pitchFamily="34" charset="0"/>
              </a:rPr>
              <a:t>sieht, das ihm der Engel, das Wort Gottes, zeigt, bricht es ihm jetzt das traurige Herz. Er ist von tiefem, tief empfundenem Bedauern und Kummer über seine vielen Sünden bewegt. Als er die große Liebe Gottes sieht, die in Christus Jesus zum Ausdruck kommt, bringt diese Liebe sein Herz zum Schmelzen. Er beginnt zu verstehen, dass Jesus Christus, der Sohn Gottes, gekommen ist, um seine vielen Sünden wegzunehmen.</a:t>
            </a:r>
          </a:p>
          <a:p>
            <a:pPr algn="ctr"/>
            <a:r>
              <a:rPr lang="de-DE" sz="1600" b="1" dirty="0">
                <a:solidFill>
                  <a:srgbClr val="FF0000"/>
                </a:solidFill>
                <a:latin typeface="Arial Nova" panose="020B0504020202020204" pitchFamily="34" charset="0"/>
              </a:rPr>
              <a:t>Jesus war bereit, an seiner Stelle am Kreuz zu sterben.</a:t>
            </a:r>
          </a:p>
          <a:p>
            <a:pPr algn="ctr"/>
            <a:endParaRPr lang="de-DE" sz="1600" b="1" dirty="0">
              <a:latin typeface="Arial Nova" panose="020B0504020202020204" pitchFamily="34" charset="0"/>
            </a:endParaRPr>
          </a:p>
          <a:p>
            <a:pPr algn="ctr"/>
            <a:r>
              <a:rPr lang="de-DE" sz="1600" b="1" dirty="0">
                <a:latin typeface="Arial Nova" panose="020B0504020202020204" pitchFamily="34" charset="0"/>
              </a:rPr>
              <a:t>Lass mich Freude und Wonne hören, damit die Gebeine </a:t>
            </a:r>
          </a:p>
          <a:p>
            <a:pPr algn="ctr"/>
            <a:r>
              <a:rPr lang="de-DE" sz="1600" b="1" dirty="0">
                <a:latin typeface="Arial Nova" panose="020B0504020202020204" pitchFamily="34" charset="0"/>
              </a:rPr>
              <a:t>frohlocken, die du zerschlagen hast. </a:t>
            </a:r>
          </a:p>
          <a:p>
            <a:pPr algn="ctr"/>
            <a:r>
              <a:rPr lang="de-DE" sz="1600" b="1" dirty="0">
                <a:latin typeface="Arial Nova" panose="020B0504020202020204" pitchFamily="34" charset="0"/>
              </a:rPr>
              <a:t>(Psalm 51:10)</a:t>
            </a:r>
          </a:p>
          <a:p>
            <a:pPr algn="ctr"/>
            <a:endParaRPr lang="de-DE" sz="1600" b="1" dirty="0">
              <a:latin typeface="Arial Nova" panose="020B0504020202020204" pitchFamily="34" charset="0"/>
            </a:endParaRPr>
          </a:p>
          <a:p>
            <a:pPr algn="ctr"/>
            <a:r>
              <a:rPr lang="de-DE" sz="1600" b="1" dirty="0">
                <a:latin typeface="Arial Nova" panose="020B0504020202020204" pitchFamily="34" charset="0"/>
              </a:rPr>
              <a:t>Der Herr sagt: Ich aber werde auf den schauen, der demütig und gebrochen im Geiste ist und vor meinem Wort zittert.</a:t>
            </a:r>
          </a:p>
          <a:p>
            <a:pPr algn="ctr"/>
            <a:r>
              <a:rPr lang="de-DE" sz="1600" b="1" dirty="0">
                <a:latin typeface="Arial Nova" panose="020B0504020202020204" pitchFamily="34" charset="0"/>
              </a:rPr>
              <a:t>(Jesaja 66:2)</a:t>
            </a:r>
            <a:r>
              <a:rPr lang="en-US" sz="1600" dirty="0"/>
              <a:t> </a:t>
            </a:r>
          </a:p>
        </p:txBody>
      </p:sp>
      <p:pic>
        <p:nvPicPr>
          <p:cNvPr id="7" name="GT SLIDE 11">
            <a:hlinkClick r:id="" action="ppaction://media"/>
            <a:extLst>
              <a:ext uri="{FF2B5EF4-FFF2-40B4-BE49-F238E27FC236}">
                <a16:creationId xmlns:a16="http://schemas.microsoft.com/office/drawing/2014/main" id="{6399B25B-6BF7-1B4B-D815-7B06CD06CA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99815" y="5541271"/>
            <a:ext cx="487363" cy="487363"/>
          </a:xfrm>
          <a:prstGeom prst="rect">
            <a:avLst/>
          </a:prstGeom>
        </p:spPr>
      </p:pic>
    </p:spTree>
    <p:extLst>
      <p:ext uri="{BB962C8B-B14F-4D97-AF65-F5344CB8AC3E}">
        <p14:creationId xmlns:p14="http://schemas.microsoft.com/office/powerpoint/2010/main" val="28115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00"/>
                                  </p:stCondLst>
                                  <p:childTnLst>
                                    <p:set>
                                      <p:cBhvr>
                                        <p:cTn id="6" dur="1" fill="hold">
                                          <p:stCondLst>
                                            <p:cond delay="0"/>
                                          </p:stCondLst>
                                        </p:cTn>
                                        <p:tgtEl>
                                          <p:spTgt spid="5"/>
                                        </p:tgtEl>
                                        <p:attrNameLst>
                                          <p:attrName>style.visibility</p:attrName>
                                        </p:attrNameLst>
                                      </p:cBhvr>
                                      <p:to>
                                        <p:strVal val="visible"/>
                                      </p:to>
                                    </p:set>
                                    <p:anim calcmode="lin" valueType="num">
                                      <p:cBhvr>
                                        <p:cTn id="7" dur="1800" fill="hold"/>
                                        <p:tgtEl>
                                          <p:spTgt spid="5"/>
                                        </p:tgtEl>
                                        <p:attrNameLst>
                                          <p:attrName>ppt_w</p:attrName>
                                        </p:attrNameLst>
                                      </p:cBhvr>
                                      <p:tavLst>
                                        <p:tav tm="0">
                                          <p:val>
                                            <p:fltVal val="0"/>
                                          </p:val>
                                        </p:tav>
                                        <p:tav tm="100000">
                                          <p:val>
                                            <p:strVal val="#ppt_w"/>
                                          </p:val>
                                        </p:tav>
                                      </p:tavLst>
                                    </p:anim>
                                    <p:anim calcmode="lin" valueType="num">
                                      <p:cBhvr>
                                        <p:cTn id="8" dur="1800" fill="hold"/>
                                        <p:tgtEl>
                                          <p:spTgt spid="5"/>
                                        </p:tgtEl>
                                        <p:attrNameLst>
                                          <p:attrName>ppt_h</p:attrName>
                                        </p:attrNameLst>
                                      </p:cBhvr>
                                      <p:tavLst>
                                        <p:tav tm="0">
                                          <p:val>
                                            <p:fltVal val="0"/>
                                          </p:val>
                                        </p:tav>
                                        <p:tav tm="100000">
                                          <p:val>
                                            <p:strVal val="#ppt_h"/>
                                          </p:val>
                                        </p:tav>
                                      </p:tavLst>
                                    </p:anim>
                                    <p:animEffect transition="in" filter="fade">
                                      <p:cBhvr>
                                        <p:cTn id="9" dur="18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80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09665-A8DB-4D63-A829-4ADEED35DE87}"/>
              </a:ext>
            </a:extLst>
          </p:cNvPr>
          <p:cNvSpPr txBox="1"/>
          <p:nvPr/>
        </p:nvSpPr>
        <p:spPr>
          <a:xfrm>
            <a:off x="5804918" y="1119862"/>
            <a:ext cx="5924811" cy="4356321"/>
          </a:xfrm>
          <a:prstGeom prst="rect">
            <a:avLst/>
          </a:prstGeom>
          <a:noFill/>
        </p:spPr>
        <p:txBody>
          <a:bodyPr wrap="square" rtlCol="0">
            <a:spAutoFit/>
          </a:bodyPr>
          <a:lstStyle/>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DEN WEG WÄHLEN</a:t>
            </a:r>
          </a:p>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UNSER RATGEBER</a:t>
            </a:r>
          </a:p>
          <a:p>
            <a:pPr marL="285750" indent="-285750" algn="ctr">
              <a:lnSpc>
                <a:spcPct val="107000"/>
              </a:lnSpc>
              <a:spcAft>
                <a:spcPts val="800"/>
              </a:spcAft>
              <a:buFont typeface="Arial" panose="020B0604020202020204" pitchFamily="34" charset="0"/>
              <a:buChar char="•"/>
            </a:pPr>
            <a:r>
              <a:rPr lang="de-DE" b="1" dirty="0">
                <a:latin typeface="Arial Nova" panose="020B0504020202020204" pitchFamily="34" charset="0"/>
                <a:ea typeface="Calibri" panose="020F0502020204030204" pitchFamily="34" charset="0"/>
                <a:cs typeface="Arial" panose="020B0604020202020204" pitchFamily="34" charset="0"/>
              </a:rPr>
              <a:t>DIE BREITE STRAßE</a:t>
            </a:r>
            <a:endParaRPr lang="de-DE" sz="1800" b="1" dirty="0">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DIE LASTEN</a:t>
            </a:r>
          </a:p>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DER BLITZ</a:t>
            </a:r>
          </a:p>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DAS FEUER</a:t>
            </a:r>
          </a:p>
          <a:p>
            <a:pPr marL="285750" indent="-285750" algn="ctr">
              <a:lnSpc>
                <a:spcPct val="107000"/>
              </a:lnSpc>
              <a:spcAft>
                <a:spcPts val="800"/>
              </a:spcAft>
              <a:buFont typeface="Arial" panose="020B0604020202020204" pitchFamily="34" charset="0"/>
              <a:buChar char="•"/>
            </a:pPr>
            <a:r>
              <a:rPr lang="de-DE" b="1" dirty="0">
                <a:solidFill>
                  <a:srgbClr val="000000"/>
                </a:solidFill>
                <a:latin typeface="Arial Nova" panose="020B0504020202020204" pitchFamily="34" charset="0"/>
              </a:rPr>
              <a:t>DER WEG DES LEBENS – DER RETTER</a:t>
            </a:r>
            <a:endParaRPr lang="de-DE" sz="1800" b="1" i="0" u="none" strike="noStrike" baseline="0" dirty="0">
              <a:solidFill>
                <a:srgbClr val="000000"/>
              </a:solidFill>
              <a:latin typeface="Arial Nova" panose="020B0504020202020204" pitchFamily="34" charset="0"/>
            </a:endParaRPr>
          </a:p>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SEINE AUFERSTEHUNG</a:t>
            </a:r>
          </a:p>
          <a:p>
            <a:pPr marL="285750" indent="-285750" algn="ctr">
              <a:lnSpc>
                <a:spcPct val="107000"/>
              </a:lnSpc>
              <a:spcAft>
                <a:spcPts val="800"/>
              </a:spcAft>
              <a:buFont typeface="Arial" panose="020B0604020202020204" pitchFamily="34" charset="0"/>
              <a:buChar char="•"/>
            </a:pPr>
            <a:r>
              <a:rPr lang="de-DE" sz="1800" b="1" dirty="0">
                <a:effectLst/>
                <a:latin typeface="Arial Nova" panose="020B0504020202020204" pitchFamily="34" charset="0"/>
                <a:ea typeface="Calibri" panose="020F0502020204030204" pitchFamily="34" charset="0"/>
                <a:cs typeface="Arial" panose="020B0604020202020204" pitchFamily="34" charset="0"/>
              </a:rPr>
              <a:t>DER HIMMEL</a:t>
            </a:r>
          </a:p>
          <a:p>
            <a:pPr marL="285750" indent="-285750" algn="ctr">
              <a:lnSpc>
                <a:spcPct val="107000"/>
              </a:lnSpc>
              <a:spcAft>
                <a:spcPts val="800"/>
              </a:spcAft>
              <a:buFont typeface="Arial" panose="020B0604020202020204" pitchFamily="34" charset="0"/>
              <a:buChar char="•"/>
            </a:pPr>
            <a:r>
              <a:rPr lang="de-DE" b="1" dirty="0">
                <a:solidFill>
                  <a:srgbClr val="FF0000"/>
                </a:solidFill>
                <a:latin typeface="Arial Nova" panose="020B0504020202020204" pitchFamily="34" charset="0"/>
                <a:ea typeface="Calibri" panose="020F0502020204030204" pitchFamily="34" charset="0"/>
                <a:cs typeface="Arial" panose="020B0604020202020204" pitchFamily="34" charset="0"/>
              </a:rPr>
              <a:t>WIE MAN DEN WEG ZUM HIMMEL BEGINNT</a:t>
            </a:r>
          </a:p>
          <a:p>
            <a:pPr marL="285750" indent="-285750" algn="ctr">
              <a:lnSpc>
                <a:spcPct val="107000"/>
              </a:lnSpc>
              <a:spcAft>
                <a:spcPts val="800"/>
              </a:spcAft>
              <a:buFont typeface="Arial" panose="020B0604020202020204" pitchFamily="34" charset="0"/>
              <a:buChar char="•"/>
            </a:pPr>
            <a:r>
              <a:rPr lang="de-DE" sz="1800" b="1" dirty="0">
                <a:solidFill>
                  <a:srgbClr val="FF0000"/>
                </a:solidFill>
                <a:effectLst/>
                <a:latin typeface="Arial Nova" panose="020B0504020202020204" pitchFamily="34" charset="0"/>
                <a:ea typeface="Calibri" panose="020F0502020204030204" pitchFamily="34" charset="0"/>
                <a:cs typeface="Arial" panose="020B0604020202020204" pitchFamily="34" charset="0"/>
              </a:rPr>
              <a:t>WIE MAN DAS NEUE LEBEN LEBT</a:t>
            </a:r>
          </a:p>
        </p:txBody>
      </p:sp>
      <p:sp>
        <p:nvSpPr>
          <p:cNvPr id="5" name="TextBox 4">
            <a:extLst>
              <a:ext uri="{FF2B5EF4-FFF2-40B4-BE49-F238E27FC236}">
                <a16:creationId xmlns:a16="http://schemas.microsoft.com/office/drawing/2014/main" id="{A045CC6E-C67C-4C7B-A407-D1ECC8E9D9E5}"/>
              </a:ext>
            </a:extLst>
          </p:cNvPr>
          <p:cNvSpPr txBox="1"/>
          <p:nvPr/>
        </p:nvSpPr>
        <p:spPr>
          <a:xfrm>
            <a:off x="6350696" y="288099"/>
            <a:ext cx="4833256" cy="538609"/>
          </a:xfrm>
          <a:prstGeom prst="rect">
            <a:avLst/>
          </a:prstGeom>
          <a:noFill/>
        </p:spPr>
        <p:txBody>
          <a:bodyPr wrap="square" rtlCol="0">
            <a:spAutoFit/>
          </a:bodyPr>
          <a:lstStyle/>
          <a:p>
            <a:pPr algn="ctr"/>
            <a:r>
              <a:rPr lang="en-GB" b="1" dirty="0">
                <a:solidFill>
                  <a:srgbClr val="FF33CC"/>
                </a:solidFill>
                <a:latin typeface="Arial Nova" panose="020B0504020202020204" pitchFamily="34" charset="0"/>
              </a:rPr>
              <a:t>DIE ZWEI </a:t>
            </a:r>
            <a:r>
              <a:rPr lang="en-GB" b="1" dirty="0" err="1">
                <a:solidFill>
                  <a:srgbClr val="FF33CC"/>
                </a:solidFill>
                <a:latin typeface="Arial Nova" panose="020B0504020202020204" pitchFamily="34" charset="0"/>
              </a:rPr>
              <a:t>WEGE</a:t>
            </a:r>
            <a:endParaRPr lang="en-GB" b="1" dirty="0">
              <a:solidFill>
                <a:srgbClr val="FF33CC"/>
              </a:solidFill>
              <a:latin typeface="Arial Nova" panose="020B0504020202020204" pitchFamily="34" charset="0"/>
            </a:endParaRPr>
          </a:p>
          <a:p>
            <a:pPr algn="ctr"/>
            <a:r>
              <a:rPr lang="en-US" sz="1100" b="1" dirty="0">
                <a:latin typeface="Arial Nova" panose="020B0504020202020204" pitchFamily="34" charset="0"/>
              </a:rPr>
              <a:t>ALL NATIONS GOSPEL PUBLISHERS</a:t>
            </a:r>
            <a:endParaRPr lang="en-ZA" sz="1100" b="1" dirty="0">
              <a:latin typeface="Arial Nova" panose="020B0504020202020204" pitchFamily="34" charset="0"/>
            </a:endParaRPr>
          </a:p>
        </p:txBody>
      </p:sp>
      <p:sp>
        <p:nvSpPr>
          <p:cNvPr id="6" name="TextBox 5">
            <a:extLst>
              <a:ext uri="{FF2B5EF4-FFF2-40B4-BE49-F238E27FC236}">
                <a16:creationId xmlns:a16="http://schemas.microsoft.com/office/drawing/2014/main" id="{ED6A3B94-C613-4D39-A2B4-CCAD4F20552D}"/>
              </a:ext>
            </a:extLst>
          </p:cNvPr>
          <p:cNvSpPr txBox="1"/>
          <p:nvPr/>
        </p:nvSpPr>
        <p:spPr>
          <a:xfrm>
            <a:off x="7910404" y="6108236"/>
            <a:ext cx="2987040" cy="461665"/>
          </a:xfrm>
          <a:prstGeom prst="rect">
            <a:avLst/>
          </a:prstGeom>
          <a:noFill/>
        </p:spPr>
        <p:txBody>
          <a:bodyPr wrap="square" rtlCol="0">
            <a:spAutoFit/>
          </a:bodyPr>
          <a:lstStyle/>
          <a:p>
            <a:r>
              <a:rPr lang="en-ZA" sz="2400" u="sng">
                <a:solidFill>
                  <a:srgbClr val="0070C0"/>
                </a:solidFill>
              </a:rPr>
              <a:t>www.angp-hb.co.za</a:t>
            </a:r>
          </a:p>
        </p:txBody>
      </p:sp>
      <p:sp>
        <p:nvSpPr>
          <p:cNvPr id="7" name="TextBox 6">
            <a:extLst>
              <a:ext uri="{FF2B5EF4-FFF2-40B4-BE49-F238E27FC236}">
                <a16:creationId xmlns:a16="http://schemas.microsoft.com/office/drawing/2014/main" id="{FBCFB074-CECB-474E-836B-4F0B101C0CAC}"/>
              </a:ext>
            </a:extLst>
          </p:cNvPr>
          <p:cNvSpPr txBox="1"/>
          <p:nvPr/>
        </p:nvSpPr>
        <p:spPr>
          <a:xfrm>
            <a:off x="6742004" y="5815082"/>
            <a:ext cx="5323840" cy="461665"/>
          </a:xfrm>
          <a:prstGeom prst="rect">
            <a:avLst/>
          </a:prstGeom>
          <a:noFill/>
        </p:spPr>
        <p:txBody>
          <a:bodyPr wrap="square" rtlCol="0">
            <a:spAutoFit/>
          </a:bodyPr>
          <a:lstStyle/>
          <a:p>
            <a:r>
              <a:rPr lang="en-ZA" sz="2400" b="1"/>
              <a:t>ALL NATIONS GOSPEL PUBLISHERS</a:t>
            </a:r>
          </a:p>
        </p:txBody>
      </p:sp>
      <p:pic>
        <p:nvPicPr>
          <p:cNvPr id="12" name="Picture 11">
            <a:extLst>
              <a:ext uri="{FF2B5EF4-FFF2-40B4-BE49-F238E27FC236}">
                <a16:creationId xmlns:a16="http://schemas.microsoft.com/office/drawing/2014/main" id="{FD3AE766-5C73-5419-73E8-D65FF60E118B}"/>
              </a:ext>
            </a:extLst>
          </p:cNvPr>
          <p:cNvPicPr>
            <a:picLocks noChangeAspect="1"/>
          </p:cNvPicPr>
          <p:nvPr/>
        </p:nvPicPr>
        <p:blipFill>
          <a:blip r:embed="rId2"/>
          <a:stretch>
            <a:fillRect/>
          </a:stretch>
        </p:blipFill>
        <p:spPr>
          <a:xfrm>
            <a:off x="661481" y="199141"/>
            <a:ext cx="3881336" cy="6459717"/>
          </a:xfrm>
          <a:prstGeom prst="rect">
            <a:avLst/>
          </a:prstGeom>
          <a:effectLst>
            <a:outerShdw blurRad="50800" algn="l" rotWithShape="0">
              <a:prstClr val="black">
                <a:alpha val="40000"/>
              </a:prstClr>
            </a:outerShdw>
            <a:softEdge rad="25400"/>
          </a:effectLst>
        </p:spPr>
      </p:pic>
    </p:spTree>
    <p:extLst>
      <p:ext uri="{BB962C8B-B14F-4D97-AF65-F5344CB8AC3E}">
        <p14:creationId xmlns:p14="http://schemas.microsoft.com/office/powerpoint/2010/main" val="1692445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next to a sign&#10;&#10;Description automatically generated with medium confidence">
            <a:extLst>
              <a:ext uri="{FF2B5EF4-FFF2-40B4-BE49-F238E27FC236}">
                <a16:creationId xmlns:a16="http://schemas.microsoft.com/office/drawing/2014/main" id="{803D0DB7-00C8-4272-A52D-22E5306AFD2A}"/>
              </a:ext>
            </a:extLst>
          </p:cNvPr>
          <p:cNvPicPr>
            <a:picLocks noChangeAspect="1"/>
          </p:cNvPicPr>
          <p:nvPr/>
        </p:nvPicPr>
        <p:blipFill>
          <a:blip r:embed="rId4">
            <a:alphaModFix amt="8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D1E6DD5-3087-4EAD-A641-A3F6AFA4E44A}"/>
              </a:ext>
            </a:extLst>
          </p:cNvPr>
          <p:cNvSpPr txBox="1"/>
          <p:nvPr/>
        </p:nvSpPr>
        <p:spPr>
          <a:xfrm>
            <a:off x="783771" y="232228"/>
            <a:ext cx="10624457" cy="5693866"/>
          </a:xfrm>
          <a:prstGeom prst="rect">
            <a:avLst/>
          </a:prstGeom>
          <a:noFill/>
        </p:spPr>
        <p:txBody>
          <a:bodyPr wrap="square" rtlCol="0">
            <a:spAutoFit/>
          </a:bodyPr>
          <a:lstStyle/>
          <a:p>
            <a:pPr algn="ctr"/>
            <a:r>
              <a:rPr lang="de-DE" sz="1400" b="1" dirty="0">
                <a:solidFill>
                  <a:srgbClr val="FF0000"/>
                </a:solidFill>
                <a:latin typeface="Arial Nova" panose="020B0504020202020204" pitchFamily="34" charset="0"/>
              </a:rPr>
              <a:t>WIE KÖNNEN WIR DEN WEG ZUM HIMMEL STARTEN?</a:t>
            </a:r>
          </a:p>
          <a:p>
            <a:pPr algn="ctr"/>
            <a:endParaRPr lang="de-DE" sz="1400" b="1" dirty="0">
              <a:solidFill>
                <a:srgbClr val="FF0000"/>
              </a:solidFill>
              <a:latin typeface="Arial Nova" panose="020B0504020202020204" pitchFamily="34" charset="0"/>
            </a:endParaRPr>
          </a:p>
          <a:p>
            <a:pPr marL="342900" indent="-342900" algn="ctr">
              <a:buFont typeface="+mj-lt"/>
              <a:buAutoNum type="arabicPeriod"/>
            </a:pPr>
            <a:r>
              <a:rPr lang="de-DE" sz="1400" b="1" dirty="0">
                <a:latin typeface="Arial Nova" panose="020B0504020202020204" pitchFamily="34" charset="0"/>
              </a:rPr>
              <a:t>Wende dich von deinen Sünden ab und glaube an die Frohe Botschaft.  </a:t>
            </a:r>
          </a:p>
          <a:p>
            <a:pPr algn="ctr"/>
            <a:r>
              <a:rPr lang="de-DE" sz="1400" b="1" dirty="0">
                <a:latin typeface="Arial Nova" panose="020B0504020202020204" pitchFamily="34" charset="0"/>
              </a:rPr>
              <a:t>(Markus 1:15)</a:t>
            </a:r>
          </a:p>
          <a:p>
            <a:pPr marL="342900" indent="-342900" algn="ctr">
              <a:buFont typeface="+mj-lt"/>
              <a:buAutoNum type="arabicPeriod"/>
            </a:pPr>
            <a:endParaRPr lang="de-DE" sz="1400" dirty="0">
              <a:latin typeface="Arial Nova" panose="020B0504020202020204" pitchFamily="34" charset="0"/>
            </a:endParaRPr>
          </a:p>
          <a:p>
            <a:pPr marL="342900" indent="-342900" algn="ctr">
              <a:buFont typeface="+mj-lt"/>
              <a:buAutoNum type="arabicPeriod" startAt="2"/>
            </a:pPr>
            <a:r>
              <a:rPr lang="de-DE" sz="1400" b="1" dirty="0">
                <a:latin typeface="Arial Nova" panose="020B0504020202020204" pitchFamily="34" charset="0"/>
              </a:rPr>
              <a:t>Kommen Sie im Gebet zum Herrn Jesus Christus, so wie Sie mit Ihrer Last der Sünde sind, und bitten Sie ihn, Ihnen zu vergeben. </a:t>
            </a:r>
            <a:r>
              <a:rPr lang="de-DE" sz="1400" dirty="0">
                <a:latin typeface="Arial Nova" panose="020B0504020202020204" pitchFamily="34" charset="0"/>
              </a:rPr>
              <a:t>Er sagt: Ich werde niemals jemanden abweisen, der zu mir kommt.</a:t>
            </a:r>
          </a:p>
          <a:p>
            <a:pPr algn="ctr"/>
            <a:r>
              <a:rPr lang="de-DE" sz="1400" dirty="0">
                <a:latin typeface="Arial Nova" panose="020B0504020202020204" pitchFamily="34" charset="0"/>
              </a:rPr>
              <a:t> (Johannes 6:37). Kommt zu mir, ihr alle, die vom Tragen schwerer Lasten müde sind, </a:t>
            </a:r>
          </a:p>
          <a:p>
            <a:pPr algn="ctr"/>
            <a:r>
              <a:rPr lang="de-DE" sz="1400" dirty="0">
                <a:latin typeface="Arial Nova" panose="020B0504020202020204" pitchFamily="34" charset="0"/>
              </a:rPr>
              <a:t>und ich werde euch Ruhe geben. </a:t>
            </a:r>
          </a:p>
          <a:p>
            <a:pPr algn="ctr"/>
            <a:r>
              <a:rPr lang="de-DE" sz="1400" dirty="0">
                <a:latin typeface="Arial Nova" panose="020B0504020202020204" pitchFamily="34" charset="0"/>
              </a:rPr>
              <a:t>(Matthäus 11:28)</a:t>
            </a:r>
          </a:p>
          <a:p>
            <a:pPr marL="342900" indent="-342900" algn="ctr">
              <a:buFont typeface="+mj-lt"/>
              <a:buAutoNum type="arabicPeriod"/>
            </a:pPr>
            <a:endParaRPr lang="de-DE" sz="1400" dirty="0">
              <a:latin typeface="Arial Nova" panose="020B0504020202020204" pitchFamily="34" charset="0"/>
            </a:endParaRPr>
          </a:p>
          <a:p>
            <a:pPr marL="342900" indent="-342900" algn="ctr">
              <a:buFont typeface="+mj-lt"/>
              <a:buAutoNum type="arabicPeriod" startAt="3"/>
            </a:pPr>
            <a:r>
              <a:rPr lang="de-DE" sz="1400" b="1" dirty="0">
                <a:latin typeface="Arial Nova" panose="020B0504020202020204" pitchFamily="34" charset="0"/>
              </a:rPr>
              <a:t>Glauben Sie allein an Christus für Ihre Befreiung von der Sünde. Das Blut Jesu, seines Sohnes, </a:t>
            </a:r>
          </a:p>
          <a:p>
            <a:pPr algn="ctr"/>
            <a:r>
              <a:rPr lang="de-DE" sz="1400" b="1" dirty="0">
                <a:latin typeface="Arial Nova" panose="020B0504020202020204" pitchFamily="34" charset="0"/>
              </a:rPr>
              <a:t>reinigt uns von jeder Sünde.</a:t>
            </a:r>
          </a:p>
          <a:p>
            <a:pPr algn="ctr"/>
            <a:r>
              <a:rPr lang="de-DE" sz="1400" b="1" dirty="0">
                <a:latin typeface="Arial Nova" panose="020B0504020202020204" pitchFamily="34" charset="0"/>
              </a:rPr>
              <a:t> (1. Johannes 1:7)</a:t>
            </a:r>
          </a:p>
          <a:p>
            <a:pPr marL="342900" indent="-342900" algn="ctr">
              <a:buFont typeface="+mj-lt"/>
              <a:buAutoNum type="arabicPeriod" startAt="3"/>
            </a:pPr>
            <a:endParaRPr lang="de-DE" sz="1400" dirty="0">
              <a:latin typeface="Arial Nova" panose="020B0504020202020204" pitchFamily="34" charset="0"/>
            </a:endParaRPr>
          </a:p>
          <a:p>
            <a:pPr marL="342900" indent="-342900" algn="ctr">
              <a:buFont typeface="+mj-lt"/>
              <a:buAutoNum type="arabicPeriod" startAt="4"/>
            </a:pPr>
            <a:r>
              <a:rPr lang="de-DE" sz="1400" b="1" dirty="0">
                <a:latin typeface="Arial Nova" panose="020B0504020202020204" pitchFamily="34" charset="0"/>
              </a:rPr>
              <a:t>Er wird dir ein neues Leben schenken ... ewiges Leben. Christus sagte: Wer meine Worte hört und an den glaubt, der mich gesandt hat, hat ewiges Leben. </a:t>
            </a:r>
            <a:r>
              <a:rPr lang="de-DE" sz="1400" dirty="0">
                <a:latin typeface="Arial Nova" panose="020B0504020202020204" pitchFamily="34" charset="0"/>
              </a:rPr>
              <a:t>Er wird nicht gerichtet, sondern ist bereits vom Tod zum Leben übergegangen. (Johannes 5:24). Wenn sich jemand Christus anschließt, ist er ein neues Wesen; das Alte ist weg, das Neue ist gekommen.</a:t>
            </a:r>
          </a:p>
          <a:p>
            <a:pPr algn="ctr"/>
            <a:r>
              <a:rPr lang="de-DE" sz="1400" dirty="0">
                <a:latin typeface="Arial Nova" panose="020B0504020202020204" pitchFamily="34" charset="0"/>
              </a:rPr>
              <a:t> (2. Korinther 5:17)</a:t>
            </a:r>
          </a:p>
          <a:p>
            <a:pPr marL="342900" indent="-342900" algn="ctr">
              <a:buFont typeface="+mj-lt"/>
              <a:buAutoNum type="arabicPeriod" startAt="4"/>
            </a:pPr>
            <a:endParaRPr lang="de-DE" sz="1400" dirty="0">
              <a:latin typeface="Arial Nova" panose="020B0504020202020204" pitchFamily="34" charset="0"/>
            </a:endParaRPr>
          </a:p>
          <a:p>
            <a:pPr marL="342900" indent="-342900" algn="ctr">
              <a:buFont typeface="+mj-lt"/>
              <a:buAutoNum type="arabicPeriod" startAt="5"/>
            </a:pPr>
            <a:r>
              <a:rPr lang="de-DE" sz="1400" b="1" dirty="0">
                <a:latin typeface="Arial Nova" panose="020B0504020202020204" pitchFamily="34" charset="0"/>
              </a:rPr>
              <a:t>Du wirst Frieden in deinem Herzen haben. </a:t>
            </a:r>
            <a:r>
              <a:rPr lang="de-DE" sz="1400" dirty="0">
                <a:latin typeface="Arial Nova" panose="020B0504020202020204" pitchFamily="34" charset="0"/>
              </a:rPr>
              <a:t>Nachdem wir durch den Glauben vor Gott ins Reine gebracht wurden, haben wir Frieden mit Gott durch unseren Herrn Jesus Christus. (Römer 5:1). Das Zeugnis ist dieses: Gott hat uns ewiges Leben gegeben, und dieses Leben hat seinen Ursprung in seinem Sohn. Wer den Sohn hat, hat dieses Leben; Wer den Sohn Gottes nicht hat, hat kein Leben. Ich schreibe Ihnen dies, damit Sie WISSEN können, dass Sie ewiges Leben haben – Sie, die an den Sohn Gottes glauben. </a:t>
            </a:r>
          </a:p>
          <a:p>
            <a:pPr algn="ctr"/>
            <a:r>
              <a:rPr lang="de-DE" sz="1400" dirty="0">
                <a:latin typeface="Arial Nova" panose="020B0504020202020204" pitchFamily="34" charset="0"/>
              </a:rPr>
              <a:t>   (1. Johannes 5:11-13)</a:t>
            </a:r>
            <a:endParaRPr lang="en-ZA" sz="1400" dirty="0">
              <a:latin typeface="Arial Nova" panose="020B0504020202020204" pitchFamily="34" charset="0"/>
            </a:endParaRPr>
          </a:p>
        </p:txBody>
      </p:sp>
      <p:pic>
        <p:nvPicPr>
          <p:cNvPr id="4" name="GT SLIDE 12 NEW">
            <a:hlinkClick r:id="" action="ppaction://media"/>
            <a:extLst>
              <a:ext uri="{FF2B5EF4-FFF2-40B4-BE49-F238E27FC236}">
                <a16:creationId xmlns:a16="http://schemas.microsoft.com/office/drawing/2014/main" id="{1D0655D2-09A3-A2F1-8D6E-CD960FC6E4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08228" y="6138409"/>
            <a:ext cx="487363" cy="487363"/>
          </a:xfrm>
          <a:prstGeom prst="rect">
            <a:avLst/>
          </a:prstGeom>
        </p:spPr>
      </p:pic>
    </p:spTree>
    <p:extLst>
      <p:ext uri="{BB962C8B-B14F-4D97-AF65-F5344CB8AC3E}">
        <p14:creationId xmlns:p14="http://schemas.microsoft.com/office/powerpoint/2010/main" val="42296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1" r="17874" b="21"/>
          <a:stretch/>
        </p:blipFill>
        <p:spPr bwMode="auto">
          <a:xfrm>
            <a:off x="3764060" y="640191"/>
            <a:ext cx="7938414"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4166405" y="110601"/>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MIT CHRISTUS </a:t>
            </a:r>
            <a:r>
              <a:rPr kumimoji="0" lang="en-ZA" altLang="en-US" sz="2400" b="1" i="0" u="none" strike="noStrike" cap="none" normalizeH="0" baseline="0" dirty="0" err="1">
                <a:ln>
                  <a:noFill/>
                </a:ln>
                <a:solidFill>
                  <a:srgbClr val="000000"/>
                </a:solidFill>
                <a:effectLst/>
                <a:latin typeface="Cooper Black" panose="0208090404030B020404" pitchFamily="18" charset="0"/>
              </a:rPr>
              <a:t>STERBEN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1505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4390142" y="145662"/>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MIT CHRISTUS </a:t>
            </a:r>
            <a:r>
              <a:rPr kumimoji="0" lang="en-ZA" altLang="en-US" sz="2400" b="1" i="0" u="none" strike="noStrike" cap="none" normalizeH="0" baseline="0" dirty="0" err="1">
                <a:ln>
                  <a:noFill/>
                </a:ln>
                <a:solidFill>
                  <a:srgbClr val="000000"/>
                </a:solidFill>
                <a:effectLst/>
                <a:latin typeface="Cooper Black" panose="0208090404030B020404" pitchFamily="18" charset="0"/>
              </a:rPr>
              <a:t>STERBEN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24931" y="995086"/>
            <a:ext cx="6777413" cy="4838376"/>
          </a:xfrm>
          <a:prstGeom prst="rect">
            <a:avLst/>
          </a:prstGeom>
          <a:noFill/>
        </p:spPr>
        <p:txBody>
          <a:bodyPr wrap="square">
            <a:spAutoFit/>
          </a:bodyPr>
          <a:lstStyle/>
          <a:p>
            <a:pPr algn="ctr">
              <a:lnSpc>
                <a:spcPct val="125000"/>
              </a:lnSpc>
            </a:pPr>
            <a:r>
              <a:rPr lang="de-DE" sz="1600" b="1" kern="1400" dirty="0">
                <a:solidFill>
                  <a:srgbClr val="333333"/>
                </a:solidFill>
                <a:latin typeface="Arial Nova" panose="020B0504020202020204" pitchFamily="34" charset="0"/>
              </a:rPr>
              <a:t>Dieses Bild spricht von einem Christen, der durch den Tod unseres Herrn vollkommenen Frieden und ewige Erlösung gefunden hat</a:t>
            </a:r>
          </a:p>
          <a:p>
            <a:pPr algn="ctr">
              <a:lnSpc>
                <a:spcPct val="125000"/>
              </a:lnSpc>
            </a:pPr>
            <a:r>
              <a:rPr lang="de-DE" sz="1600" b="1" kern="1400" dirty="0">
                <a:solidFill>
                  <a:srgbClr val="333333"/>
                </a:solidFill>
                <a:latin typeface="Arial Nova" panose="020B0504020202020204" pitchFamily="34" charset="0"/>
              </a:rPr>
              <a:t>Herr und Erlöser, Jesus Christus.</a:t>
            </a:r>
          </a:p>
          <a:p>
            <a:pPr algn="ctr">
              <a:lnSpc>
                <a:spcPct val="125000"/>
              </a:lnSpc>
            </a:pPr>
            <a:endParaRPr lang="de-DE" sz="1600" b="1" kern="1400" dirty="0">
              <a:solidFill>
                <a:srgbClr val="333333"/>
              </a:solidFill>
              <a:latin typeface="Arial Nova" panose="020B0504020202020204" pitchFamily="34" charset="0"/>
            </a:endParaRPr>
          </a:p>
          <a:p>
            <a:pPr algn="ctr">
              <a:lnSpc>
                <a:spcPct val="125000"/>
              </a:lnSpc>
            </a:pPr>
            <a:r>
              <a:rPr lang="de-DE" sz="1600" b="1" kern="1400" dirty="0">
                <a:solidFill>
                  <a:srgbClr val="333333"/>
                </a:solidFill>
                <a:latin typeface="Arial Nova" panose="020B0504020202020204" pitchFamily="34" charset="0"/>
              </a:rPr>
              <a:t>Diese Person rühmt sich mit nichts anderem als nur mit dem Kreuz unseres Herrn Jesus Christus; denn durch sein Kreuz ist die Welt für uns tot, und wir sind für die Welt tot.</a:t>
            </a:r>
          </a:p>
          <a:p>
            <a:pPr algn="ctr">
              <a:lnSpc>
                <a:spcPct val="125000"/>
              </a:lnSpc>
            </a:pPr>
            <a:r>
              <a:rPr lang="de-DE" sz="1600" b="1" kern="1400" dirty="0">
                <a:solidFill>
                  <a:srgbClr val="333333"/>
                </a:solidFill>
                <a:latin typeface="Arial Nova" panose="020B0504020202020204" pitchFamily="34" charset="0"/>
              </a:rPr>
              <a:t>(Galater 6:14). Jesus starb am Kreuz, damit auch wir „der Sünde sterben und für die Gerechtigkeit leben“ können. (1 Petrus 2:24)</a:t>
            </a:r>
          </a:p>
          <a:p>
            <a:pPr algn="ctr">
              <a:lnSpc>
                <a:spcPct val="125000"/>
              </a:lnSpc>
            </a:pPr>
            <a:r>
              <a:rPr lang="de-DE" sz="1200" b="1" kern="1400" dirty="0">
                <a:solidFill>
                  <a:srgbClr val="333333"/>
                </a:solidFill>
              </a:rPr>
              <a:t>Erklären Sie durch das, was Sie sagen und tun, offen, dass Sie Ihr Herz Jesus Christus geschenkt haben?</a:t>
            </a:r>
          </a:p>
          <a:p>
            <a:pPr algn="ctr">
              <a:lnSpc>
                <a:spcPct val="125000"/>
              </a:lnSpc>
            </a:pPr>
            <a:r>
              <a:rPr lang="de-DE" sz="1200" b="1" kern="1400" dirty="0">
                <a:solidFill>
                  <a:srgbClr val="333333"/>
                </a:solidFill>
              </a:rPr>
              <a:t>Oder schämen Sie sich, es anderen mitzuteilen?</a:t>
            </a:r>
          </a:p>
          <a:p>
            <a:pPr algn="ctr">
              <a:lnSpc>
                <a:spcPct val="125000"/>
              </a:lnSpc>
            </a:pPr>
            <a:r>
              <a:rPr lang="de-DE" sz="1600" b="1" kern="1400" dirty="0">
                <a:solidFill>
                  <a:srgbClr val="333333"/>
                </a:solidFill>
                <a:latin typeface="Arial Nova" panose="020B0504020202020204" pitchFamily="34" charset="0"/>
              </a:rPr>
              <a:t>Jesus sagte: Wenn jemand öffentlich erklärt, dass er zu mir gehört, werde ich das Gleiche für ihn vor meinem Vater im Himmel tun. Aber wenn mich jemand öffentlich ablehnt,</a:t>
            </a:r>
          </a:p>
          <a:p>
            <a:pPr algn="ctr">
              <a:lnSpc>
                <a:spcPct val="125000"/>
              </a:lnSpc>
            </a:pPr>
            <a:r>
              <a:rPr lang="de-DE" sz="1600" b="1" kern="1400" dirty="0">
                <a:solidFill>
                  <a:srgbClr val="333333"/>
                </a:solidFill>
                <a:latin typeface="Arial Nova" panose="020B0504020202020204" pitchFamily="34" charset="0"/>
              </a:rPr>
              <a:t>Ich werde ihn vor meinem Vater im Himmel ablehnen.“</a:t>
            </a:r>
          </a:p>
          <a:p>
            <a:pPr algn="ctr">
              <a:lnSpc>
                <a:spcPct val="125000"/>
              </a:lnSpc>
            </a:pPr>
            <a:r>
              <a:rPr lang="de-DE" sz="1600" b="1" kern="1400" dirty="0">
                <a:solidFill>
                  <a:srgbClr val="333333"/>
                </a:solidFill>
                <a:latin typeface="Arial Nova" panose="020B0504020202020204" pitchFamily="34" charset="0"/>
              </a:rPr>
              <a:t>(Matthäus 10: 32 - 33)</a:t>
            </a:r>
            <a:endParaRPr lang="en-US" sz="1600" kern="1400" dirty="0">
              <a:ln>
                <a:noFill/>
              </a:ln>
              <a:solidFill>
                <a:srgbClr val="000000"/>
              </a:solidFill>
              <a:effectLst/>
              <a:latin typeface="Calibri" panose="020F0502020204030204" pitchFamily="34" charset="0"/>
            </a:endParaRPr>
          </a:p>
        </p:txBody>
      </p:sp>
      <p:pic>
        <p:nvPicPr>
          <p:cNvPr id="6" name="GT SLIDE 16">
            <a:hlinkClick r:id="" action="ppaction://media"/>
            <a:extLst>
              <a:ext uri="{FF2B5EF4-FFF2-40B4-BE49-F238E27FC236}">
                <a16:creationId xmlns:a16="http://schemas.microsoft.com/office/drawing/2014/main" id="{60190A8E-5CEC-5C90-2FB5-CDE5656A30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58524" y="5424042"/>
            <a:ext cx="487363" cy="487363"/>
          </a:xfrm>
          <a:prstGeom prst="rect">
            <a:avLst/>
          </a:prstGeom>
        </p:spPr>
      </p:pic>
    </p:spTree>
    <p:extLst>
      <p:ext uri="{BB962C8B-B14F-4D97-AF65-F5344CB8AC3E}">
        <p14:creationId xmlns:p14="http://schemas.microsoft.com/office/powerpoint/2010/main" val="12363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96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11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701797" y="96533"/>
            <a:ext cx="10992030"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en-US" b="1" i="0" u="none" strike="noStrike" cap="none" normalizeH="0" baseline="0" dirty="0">
                <a:ln>
                  <a:noFill/>
                </a:ln>
                <a:solidFill>
                  <a:srgbClr val="000000"/>
                </a:solidFill>
                <a:effectLst/>
                <a:latin typeface="Cooper Black" panose="0208090404030B020404" pitchFamily="18" charset="0"/>
              </a:rPr>
              <a:t>MIT CHRISTUS STERBEN – WARUM IST DIE KIRCHE AUSSERHALB DES HERZENS?</a:t>
            </a:r>
            <a:endParaRPr kumimoji="0" lang="en-US" altLang="en-US" b="0" i="0" u="none" strike="noStrike" cap="none" normalizeH="0" baseline="0" dirty="0">
              <a:ln>
                <a:noFill/>
              </a:ln>
              <a:solidFill>
                <a:srgbClr val="FF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12790" y="781809"/>
            <a:ext cx="6777413" cy="5161606"/>
          </a:xfrm>
          <a:prstGeom prst="rect">
            <a:avLst/>
          </a:prstGeom>
          <a:noFill/>
        </p:spPr>
        <p:txBody>
          <a:bodyPr wrap="square">
            <a:spAutoFit/>
          </a:bodyPr>
          <a:lstStyle/>
          <a:p>
            <a:pPr algn="ctr">
              <a:lnSpc>
                <a:spcPct val="115000"/>
              </a:lnSpc>
            </a:pPr>
            <a:r>
              <a:rPr lang="de-DE" b="1" dirty="0">
                <a:solidFill>
                  <a:srgbClr val="333333"/>
                </a:solidFill>
                <a:latin typeface="Arial Nova" panose="020B0504020202020204" pitchFamily="34" charset="0"/>
                <a:ea typeface="Times New Roman" panose="02020603050405020304" pitchFamily="18" charset="0"/>
              </a:rPr>
              <a:t>Es gibt viele sogenannte Christen, die beten, am Sakrament der heiligen Kommunion teilnehmen, die Lieder Gottes singen und dennoch durch ihre sündigen Taten den Sohn Gottes immer wieder aufs Neue kreuzigen.</a:t>
            </a:r>
          </a:p>
          <a:p>
            <a:pPr algn="ctr">
              <a:lnSpc>
                <a:spcPct val="115000"/>
              </a:lnSpc>
            </a:pPr>
            <a:r>
              <a:rPr lang="de-DE" b="1" dirty="0">
                <a:solidFill>
                  <a:srgbClr val="333333"/>
                </a:solidFill>
                <a:latin typeface="Arial Nova" panose="020B0504020202020204" pitchFamily="34" charset="0"/>
                <a:ea typeface="Times New Roman" panose="02020603050405020304" pitchFamily="18" charset="0"/>
              </a:rPr>
              <a:t> (Lesen Sie Hebräer 6 - 6).</a:t>
            </a:r>
          </a:p>
          <a:p>
            <a:pPr algn="ctr">
              <a:lnSpc>
                <a:spcPct val="115000"/>
              </a:lnSpc>
            </a:pPr>
            <a:endParaRPr lang="de-DE" b="1" dirty="0">
              <a:solidFill>
                <a:srgbClr val="333333"/>
              </a:solidFill>
              <a:latin typeface="Arial Nova" panose="020B0504020202020204" pitchFamily="34" charset="0"/>
              <a:ea typeface="Times New Roman" panose="02020603050405020304" pitchFamily="18" charset="0"/>
            </a:endParaRPr>
          </a:p>
          <a:p>
            <a:pPr algn="ctr">
              <a:lnSpc>
                <a:spcPct val="115000"/>
              </a:lnSpc>
            </a:pPr>
            <a:r>
              <a:rPr lang="de-DE" b="1" dirty="0">
                <a:solidFill>
                  <a:srgbClr val="333333"/>
                </a:solidFill>
                <a:latin typeface="Arial Nova" panose="020B0504020202020204" pitchFamily="34" charset="0"/>
                <a:ea typeface="Times New Roman" panose="02020603050405020304" pitchFamily="18" charset="0"/>
              </a:rPr>
              <a:t>Im Allgemeinen möchten die Menschen alle Segnungen Gottes, den ganzen Regen und den ganzen Sonnenschein empfangen, aber sie wollen sich nicht dazu verpflichten, Gott als ihrem Herrn und Meister zu dienen. Für viele ist Gott nur gut genug, um in Zeiten der Not und Verzweiflung zu helfen.</a:t>
            </a:r>
          </a:p>
          <a:p>
            <a:pPr algn="ctr">
              <a:lnSpc>
                <a:spcPct val="115000"/>
              </a:lnSpc>
            </a:pPr>
            <a:endParaRPr lang="de-DE" b="1" dirty="0">
              <a:solidFill>
                <a:srgbClr val="333333"/>
              </a:solidFill>
              <a:latin typeface="Arial Nova" panose="020B0504020202020204" pitchFamily="34" charset="0"/>
              <a:ea typeface="Times New Roman" panose="02020603050405020304" pitchFamily="18" charset="0"/>
            </a:endParaRPr>
          </a:p>
          <a:p>
            <a:pPr algn="ctr">
              <a:lnSpc>
                <a:spcPct val="115000"/>
              </a:lnSpc>
            </a:pPr>
            <a:r>
              <a:rPr lang="de-DE" b="1" dirty="0">
                <a:solidFill>
                  <a:srgbClr val="333333"/>
                </a:solidFill>
                <a:latin typeface="Arial Nova" panose="020B0504020202020204" pitchFamily="34" charset="0"/>
                <a:ea typeface="Times New Roman" panose="02020603050405020304" pitchFamily="18" charset="0"/>
              </a:rPr>
              <a:t>Nicht jeder, der mich ‚Herr‘ nennt. Herr, wird in das Himmelreich eingehen, aber nur diejenigen, die tun, was mein Vater im Himmel von ihnen will.</a:t>
            </a:r>
          </a:p>
          <a:p>
            <a:pPr algn="ctr">
              <a:lnSpc>
                <a:spcPct val="115000"/>
              </a:lnSpc>
            </a:pPr>
            <a:r>
              <a:rPr lang="de-DE" b="1" dirty="0">
                <a:solidFill>
                  <a:srgbClr val="333333"/>
                </a:solidFill>
                <a:latin typeface="Arial Nova" panose="020B0504020202020204" pitchFamily="34" charset="0"/>
                <a:ea typeface="Times New Roman" panose="02020603050405020304" pitchFamily="18" charset="0"/>
              </a:rPr>
              <a:t>(Lesen Sie Matthäus 7: 21 - 27).</a:t>
            </a:r>
            <a:r>
              <a:rPr lang="en-US" sz="1000" kern="1400" dirty="0">
                <a:ln>
                  <a:noFill/>
                </a:ln>
                <a:solidFill>
                  <a:srgbClr val="000000"/>
                </a:solidFill>
                <a:effectLst/>
                <a:latin typeface="Calibri" panose="020F0502020204030204" pitchFamily="34" charset="0"/>
              </a:rPr>
              <a:t> </a:t>
            </a:r>
          </a:p>
        </p:txBody>
      </p:sp>
      <p:pic>
        <p:nvPicPr>
          <p:cNvPr id="6" name="GT SLIDE 17">
            <a:hlinkClick r:id="" action="ppaction://media"/>
            <a:extLst>
              <a:ext uri="{FF2B5EF4-FFF2-40B4-BE49-F238E27FC236}">
                <a16:creationId xmlns:a16="http://schemas.microsoft.com/office/drawing/2014/main" id="{8845CD3D-9C5C-D003-75B9-4DB829F4D1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04652" y="5522440"/>
            <a:ext cx="487363" cy="487363"/>
          </a:xfrm>
          <a:prstGeom prst="rect">
            <a:avLst/>
          </a:prstGeom>
        </p:spPr>
      </p:pic>
    </p:spTree>
    <p:extLst>
      <p:ext uri="{BB962C8B-B14F-4D97-AF65-F5344CB8AC3E}">
        <p14:creationId xmlns:p14="http://schemas.microsoft.com/office/powerpoint/2010/main" val="429427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69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DER </a:t>
            </a:r>
            <a:r>
              <a:rPr kumimoji="0" lang="en-ZA" altLang="en-US" sz="2400" b="1" i="0" u="none" strike="noStrike" cap="none" normalizeH="0" baseline="0" dirty="0" err="1">
                <a:ln>
                  <a:noFill/>
                </a:ln>
                <a:solidFill>
                  <a:srgbClr val="000000"/>
                </a:solidFill>
                <a:effectLst/>
                <a:latin typeface="Cooper Black" panose="0208090404030B020404" pitchFamily="18" charset="0"/>
              </a:rPr>
              <a:t>TEMPEL</a:t>
            </a:r>
            <a:r>
              <a:rPr kumimoji="0" lang="en-ZA" altLang="en-US" sz="2400" b="1" i="0" u="none" strike="noStrike" cap="none" normalizeH="0" baseline="0" dirty="0">
                <a:ln>
                  <a:noFill/>
                </a:ln>
                <a:solidFill>
                  <a:srgbClr val="000000"/>
                </a:solidFill>
                <a:effectLst/>
                <a:latin typeface="Cooper Black" panose="0208090404030B020404" pitchFamily="18" charset="0"/>
              </a:rPr>
              <a:t> </a:t>
            </a:r>
            <a:r>
              <a:rPr kumimoji="0" lang="en-ZA" altLang="en-US" sz="2400" b="1" i="0" u="none" strike="noStrike" cap="none" normalizeH="0" baseline="0" dirty="0" err="1">
                <a:ln>
                  <a:noFill/>
                </a:ln>
                <a:solidFill>
                  <a:srgbClr val="000000"/>
                </a:solidFill>
                <a:effectLst/>
                <a:latin typeface="Cooper Black" panose="0208090404030B020404" pitchFamily="18" charset="0"/>
              </a:rPr>
              <a:t>GOTTES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3458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4">
            <a:alphaModFix amt="18000"/>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DER </a:t>
            </a:r>
            <a:r>
              <a:rPr kumimoji="0" lang="en-ZA" altLang="en-US" sz="2400" b="1" i="0" u="none" strike="noStrike" cap="none" normalizeH="0" baseline="0" dirty="0" err="1">
                <a:ln>
                  <a:noFill/>
                </a:ln>
                <a:solidFill>
                  <a:srgbClr val="000000"/>
                </a:solidFill>
                <a:effectLst/>
                <a:latin typeface="Cooper Black" panose="0208090404030B020404" pitchFamily="18" charset="0"/>
              </a:rPr>
              <a:t>TEMPEL</a:t>
            </a:r>
            <a:r>
              <a:rPr kumimoji="0" lang="en-ZA" altLang="en-US" sz="2400" b="1" i="0" u="none" strike="noStrike" cap="none" normalizeH="0" baseline="0" dirty="0">
                <a:ln>
                  <a:noFill/>
                </a:ln>
                <a:solidFill>
                  <a:srgbClr val="000000"/>
                </a:solidFill>
                <a:effectLst/>
                <a:latin typeface="Cooper Black" panose="0208090404030B020404" pitchFamily="18" charset="0"/>
              </a:rPr>
              <a:t> </a:t>
            </a:r>
            <a:r>
              <a:rPr kumimoji="0" lang="en-ZA" altLang="en-US" sz="2400" b="1" i="0" u="none" strike="noStrike" cap="none" normalizeH="0" baseline="0" dirty="0" err="1">
                <a:ln>
                  <a:noFill/>
                </a:ln>
                <a:solidFill>
                  <a:srgbClr val="000000"/>
                </a:solidFill>
                <a:effectLst/>
                <a:latin typeface="Cooper Black" panose="0208090404030B020404" pitchFamily="18" charset="0"/>
              </a:rPr>
              <a:t>GOTTES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C169028-8CFE-4268-AC4D-12A04713662F}"/>
              </a:ext>
            </a:extLst>
          </p:cNvPr>
          <p:cNvSpPr txBox="1"/>
          <p:nvPr/>
        </p:nvSpPr>
        <p:spPr>
          <a:xfrm>
            <a:off x="4693894" y="1237572"/>
            <a:ext cx="6780628" cy="4376711"/>
          </a:xfrm>
          <a:prstGeom prst="rect">
            <a:avLst/>
          </a:prstGeom>
          <a:noFill/>
        </p:spPr>
        <p:txBody>
          <a:bodyPr wrap="square">
            <a:spAutoFit/>
          </a:bodyPr>
          <a:lstStyle/>
          <a:p>
            <a:pPr marR="3810" algn="ctr">
              <a:lnSpc>
                <a:spcPct val="125000"/>
              </a:lnSpc>
            </a:pPr>
            <a:r>
              <a:rPr lang="de-DE" sz="1600" b="1" kern="1400" dirty="0">
                <a:solidFill>
                  <a:srgbClr val="333333"/>
                </a:solidFill>
                <a:latin typeface="Arial Nova" panose="020B0504020202020204" pitchFamily="34" charset="0"/>
              </a:rPr>
              <a:t>Dieses Bild zeigt das reine und gereinigte Herz des Sünders, der durch Gottes Gnade und Barmherzigkeit gerettet wurde.</a:t>
            </a:r>
          </a:p>
          <a:p>
            <a:pPr marR="3810" algn="ctr">
              <a:lnSpc>
                <a:spcPct val="125000"/>
              </a:lnSpc>
            </a:pPr>
            <a:endParaRPr lang="de-DE" sz="1600" b="1" kern="1400" dirty="0">
              <a:solidFill>
                <a:srgbClr val="333333"/>
              </a:solidFill>
              <a:latin typeface="Arial Nova" panose="020B0504020202020204" pitchFamily="34" charset="0"/>
            </a:endParaRPr>
          </a:p>
          <a:p>
            <a:pPr marR="3810" algn="ctr">
              <a:lnSpc>
                <a:spcPct val="125000"/>
              </a:lnSpc>
            </a:pPr>
            <a:r>
              <a:rPr lang="de-DE" sz="1600" b="1" kern="1400" dirty="0">
                <a:solidFill>
                  <a:srgbClr val="333333"/>
                </a:solidFill>
                <a:latin typeface="Arial Nova" panose="020B0504020202020204" pitchFamily="34" charset="0"/>
              </a:rPr>
              <a:t>Das Herz ist nun zu einem wahren Tempel Gottes geworden. Die Sünde wurde vertrieben. Anstelle der verschiedenen Tiere, die von Satan, dem Vater der Lügen, kontrolliert werden, sehen wir die Der Heilige Geist, der Geist der Wahrheit, lebt im Herzen.</a:t>
            </a:r>
          </a:p>
          <a:p>
            <a:pPr marR="3810" algn="ctr">
              <a:lnSpc>
                <a:spcPct val="125000"/>
              </a:lnSpc>
            </a:pPr>
            <a:endParaRPr lang="de-DE" sz="1600" b="1" kern="1400" dirty="0">
              <a:solidFill>
                <a:srgbClr val="333333"/>
              </a:solidFill>
              <a:latin typeface="Arial Nova" panose="020B0504020202020204" pitchFamily="34" charset="0"/>
            </a:endParaRPr>
          </a:p>
          <a:p>
            <a:pPr marR="3810" algn="ctr">
              <a:lnSpc>
                <a:spcPct val="125000"/>
              </a:lnSpc>
            </a:pPr>
            <a:r>
              <a:rPr lang="de-DE" sz="1600" b="1" kern="1400" dirty="0">
                <a:solidFill>
                  <a:srgbClr val="333333"/>
                </a:solidFill>
                <a:latin typeface="Arial Nova" panose="020B0504020202020204" pitchFamily="34" charset="0"/>
              </a:rPr>
              <a:t>Anstatt die Brutstätte der Sünde zu sein, ist das Herz zu einem wunderschönen, fruchttragenden Baum oder Garten geworden, der die Früchte des Geistes trägt, wie Liebe, Freude, Frieden, Demut, Geduld, Freundlichkeit, Güte, Treue, Selbstbeherrschung und andere, die Gott und den Menschen gefallen und gefallen.</a:t>
            </a:r>
          </a:p>
          <a:p>
            <a:pPr marR="3810" algn="ctr">
              <a:lnSpc>
                <a:spcPct val="125000"/>
              </a:lnSpc>
            </a:pPr>
            <a:r>
              <a:rPr lang="de-DE" sz="1600" b="1" kern="1400" dirty="0">
                <a:solidFill>
                  <a:srgbClr val="333333"/>
                </a:solidFill>
                <a:latin typeface="Arial Nova" panose="020B0504020202020204" pitchFamily="34" charset="0"/>
              </a:rPr>
              <a:t>(Galater 5: 22 - 23)</a:t>
            </a:r>
            <a:endParaRPr lang="en-US" sz="1600" kern="1400" dirty="0">
              <a:ln>
                <a:noFill/>
              </a:ln>
              <a:solidFill>
                <a:srgbClr val="000000"/>
              </a:solidFill>
              <a:effectLst/>
              <a:latin typeface="Calibri" panose="020F0502020204030204" pitchFamily="34" charset="0"/>
            </a:endParaRPr>
          </a:p>
        </p:txBody>
      </p:sp>
      <p:pic>
        <p:nvPicPr>
          <p:cNvPr id="6" name="GT SLIDE 19">
            <a:hlinkClick r:id="" action="ppaction://media"/>
            <a:extLst>
              <a:ext uri="{FF2B5EF4-FFF2-40B4-BE49-F238E27FC236}">
                <a16:creationId xmlns:a16="http://schemas.microsoft.com/office/drawing/2014/main" id="{0F629D0B-995A-53EB-27BD-9CDEDBE03A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02663" y="5505609"/>
            <a:ext cx="487363" cy="487363"/>
          </a:xfrm>
          <a:prstGeom prst="rect">
            <a:avLst/>
          </a:prstGeom>
        </p:spPr>
      </p:pic>
    </p:spTree>
    <p:extLst>
      <p:ext uri="{BB962C8B-B14F-4D97-AF65-F5344CB8AC3E}">
        <p14:creationId xmlns:p14="http://schemas.microsoft.com/office/powerpoint/2010/main" val="22086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78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men posing for a photo">
            <a:extLst>
              <a:ext uri="{FF2B5EF4-FFF2-40B4-BE49-F238E27FC236}">
                <a16:creationId xmlns:a16="http://schemas.microsoft.com/office/drawing/2014/main" id="{152B4AA7-CA98-3601-010C-0B17D29D5D77}"/>
              </a:ext>
            </a:extLst>
          </p:cNvPr>
          <p:cNvPicPr>
            <a:picLocks noChangeAspect="1"/>
          </p:cNvPicPr>
          <p:nvPr/>
        </p:nvPicPr>
        <p:blipFill>
          <a:blip r:embed="rId4">
            <a:alphaModFix amt="22000"/>
            <a:extLst>
              <a:ext uri="{28A0092B-C50C-407E-A947-70E740481C1C}">
                <a14:useLocalDpi xmlns:a14="http://schemas.microsoft.com/office/drawing/2010/main" val="0"/>
              </a:ext>
            </a:extLst>
          </a:blip>
          <a:stretch>
            <a:fillRect/>
          </a:stretch>
        </p:blipFill>
        <p:spPr>
          <a:xfrm>
            <a:off x="-32328" y="0"/>
            <a:ext cx="12256656" cy="6894369"/>
          </a:xfrm>
          <a:prstGeom prst="rect">
            <a:avLst/>
          </a:prstGeom>
        </p:spPr>
      </p:pic>
      <p:sp>
        <p:nvSpPr>
          <p:cNvPr id="4" name="TextBox 3">
            <a:extLst>
              <a:ext uri="{FF2B5EF4-FFF2-40B4-BE49-F238E27FC236}">
                <a16:creationId xmlns:a16="http://schemas.microsoft.com/office/drawing/2014/main" id="{6EF1289B-396B-0BF3-4477-4B1FDA2D7257}"/>
              </a:ext>
            </a:extLst>
          </p:cNvPr>
          <p:cNvSpPr txBox="1"/>
          <p:nvPr/>
        </p:nvSpPr>
        <p:spPr>
          <a:xfrm>
            <a:off x="665018" y="606652"/>
            <a:ext cx="10861963" cy="57861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0000"/>
                </a:solidFill>
                <a:effectLst/>
                <a:uLnTx/>
                <a:uFillTx/>
                <a:latin typeface="Calibri" panose="020F0502020204030204"/>
                <a:ea typeface="+mn-ea"/>
                <a:cs typeface="+mn-cs"/>
              </a:rPr>
              <a:t>WIE MAN DAS NEUE LEBEN LEBT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Lesen Sie jeden Tag die Bibel</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Es ist nicht nur ein Licht für unseren Weg, sondern auch Nahrung für die Seele. Sei wie neugeboren kinder, immer dürstend nach der reinen geistigen Milch, damit ihr durch das Trinken erwachsen werdet.               (1. Petrus 2:2). Bitten Sie Gott, Sie durch seinen Heiligen Geist zu führen und zu lehren, während Sie lesen.</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Kommen Sie jeden Tag im Gebet zu Gott und beten Sie im Namen Jesu</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Machen Sie sich um nichts Sorgen, aber bitten Sie Gott in all Ihren Gebeten um das, was Sie brauchen, und bitten Sie ihn immer mit dankbarem Herzen. Und Gottes Frieden, was weit über das menschliche Verständnis hinausgeht, wird eure Herzen und euren Verstand in der Gemeinschaft mit Christus Jesus schützen. (Philipper 4:6,7).</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Sprechen Sie mit anderen über Christus</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Gehen Sie zurück zu Ihrer Familie und erzählen Sie ihnen, wie viel der Herr für Sie getan hat und wie freundlich er zu Ihnen war. (Markus 5:19).</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Rufen Sie in der Versuchung den Herrn an</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Er kann denen helfen, die versucht werden, weil er selbst versucht wurde und gelitten hat. (Hebräer 2:18).</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Wenn Sie erneut sündigen</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bekennen Sie es schnell vor Gott</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Aber wenn wir Gott unsere Sünden bekennen, wird er sein Versprechen halten und das Richtige tun; er wird uns unsere Sünden vergeben und uns von allem Fehlverhalten reinigen.           (1. Johannes 1:9).</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 Mein Gebot ist: </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Liebt einander, so wie ich euch liebe. (Johannes 15:12).</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Gehorche immer Gott. Wer mich liebt</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wird meiner Lehre gehorchen. (Johannes 14:23).</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Fürchte dich nicht, denn Christus ist mit dir. </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Ich werde dich nie verlassen; ich werde dich nie verlassen. (Hebräer 13:5).</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Geben Sie sich ganz dem Herrn Jesus Christus hin</a:t>
            </a: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rPr>
              <a:t>Lass ihn dein Leben nach seinem Willen lenken. </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de-DE"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600" b="0" i="1" u="none" strike="noStrike" kern="1200" cap="none" spc="0" normalizeH="0" baseline="0" noProof="0" dirty="0">
                <a:ln>
                  <a:noFill/>
                </a:ln>
                <a:solidFill>
                  <a:prstClr val="black"/>
                </a:solidFill>
                <a:effectLst/>
                <a:uLnTx/>
                <a:uFillTx/>
                <a:latin typeface="Calibri" panose="020F0502020204030204"/>
                <a:ea typeface="+mn-ea"/>
                <a:cs typeface="+mn-cs"/>
              </a:rPr>
              <a:t>Auf diese Weise finden Sie wahres Glück.</a:t>
            </a:r>
            <a:endParaRPr kumimoji="0" lang="en-GB"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de-DE" dirty="0"/>
          </a:p>
        </p:txBody>
      </p:sp>
      <p:pic>
        <p:nvPicPr>
          <p:cNvPr id="5" name="GT slide 18 corrected">
            <a:hlinkClick r:id="" action="ppaction://media"/>
            <a:extLst>
              <a:ext uri="{FF2B5EF4-FFF2-40B4-BE49-F238E27FC236}">
                <a16:creationId xmlns:a16="http://schemas.microsoft.com/office/drawing/2014/main" id="{01EC8800-3ED7-DD4C-473D-C178F7B147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26981" y="6251348"/>
            <a:ext cx="487363" cy="487363"/>
          </a:xfrm>
          <a:prstGeom prst="rect">
            <a:avLst/>
          </a:prstGeom>
        </p:spPr>
      </p:pic>
    </p:spTree>
    <p:extLst>
      <p:ext uri="{BB962C8B-B14F-4D97-AF65-F5344CB8AC3E}">
        <p14:creationId xmlns:p14="http://schemas.microsoft.com/office/powerpoint/2010/main" val="99732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alphaModFix/>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a:t>
            </a:r>
            <a:r>
              <a:rPr kumimoji="0" lang="en-ZA" altLang="en-US" sz="2400" b="1" i="0" u="none" strike="noStrike" cap="none" normalizeH="0" baseline="0" dirty="0" err="1">
                <a:ln>
                  <a:noFill/>
                </a:ln>
                <a:solidFill>
                  <a:srgbClr val="000000"/>
                </a:solidFill>
                <a:effectLst/>
                <a:latin typeface="Cooper Black" panose="0208090404030B020404" pitchFamily="18" charset="0"/>
              </a:rPr>
              <a:t>SIEGREICHE</a:t>
            </a:r>
            <a:r>
              <a:rPr kumimoji="0" lang="en-ZA" altLang="en-US" sz="2400" b="1" i="0" u="none" strike="noStrike" cap="none" normalizeH="0" baseline="0" dirty="0">
                <a:ln>
                  <a:noFill/>
                </a:ln>
                <a:solidFill>
                  <a:srgbClr val="000000"/>
                </a:solidFill>
                <a:effectLst/>
                <a:latin typeface="Cooper Black" panose="0208090404030B020404" pitchFamily="18" charset="0"/>
              </a:rPr>
              <a:t>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2913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00318" y="122507"/>
            <a:ext cx="4421735"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HERZ DES MENSCHEN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347539" y="743906"/>
            <a:ext cx="678137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r>
              <a:rPr lang="de-DE" sz="1800" b="1" dirty="0">
                <a:solidFill>
                  <a:srgbClr val="333333"/>
                </a:solidFill>
                <a:effectLst/>
                <a:latin typeface="Arial Nova" panose="020B0504020202020204" pitchFamily="34" charset="0"/>
                <a:ea typeface="Times New Roman" panose="02020603050405020304" pitchFamily="18" charset="0"/>
              </a:rPr>
              <a:t>Diese Broschüre entstand 1732 in Frankreich und wurde von überarbeitet und für die Missionsgebiete Afrikas umgeschrieben </a:t>
            </a:r>
          </a:p>
          <a:p>
            <a:pPr algn="ctr">
              <a:lnSpc>
                <a:spcPct val="115000"/>
              </a:lnSpc>
            </a:pPr>
            <a:r>
              <a:rPr lang="de-DE" sz="1800" b="1" dirty="0">
                <a:solidFill>
                  <a:srgbClr val="333333"/>
                </a:solidFill>
                <a:effectLst/>
                <a:latin typeface="Arial Nova" panose="020B0504020202020204" pitchFamily="34" charset="0"/>
                <a:ea typeface="Times New Roman" panose="02020603050405020304" pitchFamily="18" charset="0"/>
              </a:rPr>
              <a:t>Reverend J.R. Gschwend im Jahr 1929 und wurde anschließend von All Nations Gospel Publishers übersetzt und unter Urheberrecht in über 550 indigenen Sprachen gedruckt, die es heute in 127 Missionsländern verteilen.</a:t>
            </a:r>
          </a:p>
          <a:p>
            <a:pPr algn="ctr">
              <a:lnSpc>
                <a:spcPct val="115000"/>
              </a:lnSpc>
            </a:pPr>
            <a:endParaRPr lang="de-DE" sz="1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de-DE" sz="1800" b="1" dirty="0">
                <a:solidFill>
                  <a:srgbClr val="333333"/>
                </a:solidFill>
                <a:effectLst/>
                <a:latin typeface="Arial Nova" panose="020B0504020202020204" pitchFamily="34" charset="0"/>
                <a:ea typeface="Times New Roman" panose="02020603050405020304" pitchFamily="18" charset="0"/>
              </a:rPr>
              <a:t>Menschen aller Sprachen, Klassen und Religionen werden durch diese Broschüre dazu geführt, die tiefe, spirituelle Wahrheit und Bedeutung der Botschaft Gottes an die Menschheit zu erfahren, wie sie der Prophet Hesekiel 586 Jahre vor Christus zum Ausdruck brachte.</a:t>
            </a:r>
          </a:p>
          <a:p>
            <a:pPr algn="ctr">
              <a:lnSpc>
                <a:spcPct val="115000"/>
              </a:lnSpc>
            </a:pPr>
            <a:endParaRPr lang="en-ZA" sz="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n-ZA" sz="1800" b="1" dirty="0">
                <a:solidFill>
                  <a:srgbClr val="FF0000"/>
                </a:solidFill>
                <a:effectLst/>
                <a:latin typeface="Arial Nova" panose="020B0504020202020204" pitchFamily="34" charset="0"/>
                <a:ea typeface="Times New Roman" panose="02020603050405020304" pitchFamily="18" charset="0"/>
              </a:rPr>
              <a:t>“</a:t>
            </a:r>
            <a:r>
              <a:rPr lang="de-DE" sz="1800" b="1" dirty="0">
                <a:solidFill>
                  <a:srgbClr val="FF0000"/>
                </a:solidFill>
                <a:effectLst/>
                <a:latin typeface="Arial Nova" panose="020B0504020202020204" pitchFamily="34" charset="0"/>
                <a:ea typeface="Times New Roman" panose="02020603050405020304" pitchFamily="18" charset="0"/>
              </a:rPr>
              <a:t>Ich werde dir ein neues Herz und einen neuen Geist geben,</a:t>
            </a:r>
          </a:p>
          <a:p>
            <a:pPr algn="ctr">
              <a:lnSpc>
                <a:spcPct val="115000"/>
              </a:lnSpc>
            </a:pPr>
            <a:r>
              <a:rPr lang="de-DE" sz="1800" b="1" dirty="0">
                <a:solidFill>
                  <a:srgbClr val="FF0000"/>
                </a:solidFill>
                <a:effectLst/>
                <a:latin typeface="Arial Nova" panose="020B0504020202020204" pitchFamily="34" charset="0"/>
                <a:ea typeface="Times New Roman" panose="02020603050405020304" pitchFamily="18" charset="0"/>
              </a:rPr>
              <a:t>dann wirst du mein Volk sein und ich werde dein Gott sein!“</a:t>
            </a:r>
          </a:p>
          <a:p>
            <a:pPr algn="ctr">
              <a:lnSpc>
                <a:spcPct val="115000"/>
              </a:lnSpc>
            </a:pPr>
            <a:r>
              <a:rPr lang="de-DE" sz="1800" b="1" dirty="0">
                <a:solidFill>
                  <a:srgbClr val="FF0000"/>
                </a:solidFill>
                <a:effectLst/>
                <a:latin typeface="Arial Nova" panose="020B0504020202020204" pitchFamily="34" charset="0"/>
                <a:ea typeface="Times New Roman" panose="02020603050405020304" pitchFamily="18" charset="0"/>
              </a:rPr>
              <a:t>Hesekiel 36: 26 - 28.</a:t>
            </a:r>
            <a:r>
              <a:rPr lang="en-US" sz="1800" kern="1400" dirty="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2" name="GT slide 2 corrected">
            <a:hlinkClick r:id="" action="ppaction://media"/>
            <a:extLst>
              <a:ext uri="{FF2B5EF4-FFF2-40B4-BE49-F238E27FC236}">
                <a16:creationId xmlns:a16="http://schemas.microsoft.com/office/drawing/2014/main" id="{9503F09C-6F9D-8F16-3322-21B4C4421D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0978" y="5339914"/>
            <a:ext cx="487363" cy="487363"/>
          </a:xfrm>
          <a:prstGeom prst="rect">
            <a:avLst/>
          </a:prstGeom>
        </p:spPr>
      </p:pic>
    </p:spTree>
    <p:extLst>
      <p:ext uri="{BB962C8B-B14F-4D97-AF65-F5344CB8AC3E}">
        <p14:creationId xmlns:p14="http://schemas.microsoft.com/office/powerpoint/2010/main" val="2687135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4">
            <a:lum bright="20000"/>
            <a:alphaModFix amt="19000"/>
            <a:extLs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a:t>
            </a:r>
            <a:r>
              <a:rPr kumimoji="0" lang="en-ZA" altLang="en-US" sz="2400" b="1" i="0" u="none" strike="noStrike" cap="none" normalizeH="0" baseline="0" dirty="0" err="1">
                <a:ln>
                  <a:noFill/>
                </a:ln>
                <a:solidFill>
                  <a:srgbClr val="000000"/>
                </a:solidFill>
                <a:effectLst/>
                <a:latin typeface="Cooper Black" panose="0208090404030B020404" pitchFamily="18" charset="0"/>
              </a:rPr>
              <a:t>SIEGREICHE</a:t>
            </a:r>
            <a:r>
              <a:rPr kumimoji="0" lang="en-ZA" altLang="en-US" sz="2400" b="1" i="0" u="none" strike="noStrike" cap="none" normalizeH="0" baseline="0" dirty="0">
                <a:ln>
                  <a:noFill/>
                </a:ln>
                <a:solidFill>
                  <a:srgbClr val="000000"/>
                </a:solidFill>
                <a:effectLst/>
                <a:latin typeface="Cooper Black" panose="0208090404030B020404" pitchFamily="18" charset="0"/>
              </a:rPr>
              <a:t>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0353C60D-3463-4590-A81A-35BEBF3E0922}"/>
              </a:ext>
            </a:extLst>
          </p:cNvPr>
          <p:cNvSpPr txBox="1"/>
          <p:nvPr/>
        </p:nvSpPr>
        <p:spPr>
          <a:xfrm>
            <a:off x="4531524" y="935945"/>
            <a:ext cx="7122026" cy="4986109"/>
          </a:xfrm>
          <a:prstGeom prst="rect">
            <a:avLst/>
          </a:prstGeom>
          <a:noFill/>
        </p:spPr>
        <p:txBody>
          <a:bodyPr wrap="square">
            <a:spAutoFit/>
          </a:bodyPr>
          <a:lstStyle/>
          <a:p>
            <a:pPr marR="5080" algn="ctr">
              <a:lnSpc>
                <a:spcPct val="125000"/>
              </a:lnSpc>
            </a:pPr>
            <a:r>
              <a:rPr lang="de-DE" sz="1600" b="1" kern="1400" dirty="0">
                <a:solidFill>
                  <a:srgbClr val="333333"/>
                </a:solidFill>
                <a:latin typeface="Arial Nova" panose="020B0504020202020204" pitchFamily="34" charset="0"/>
              </a:rPr>
              <a:t>Dieses Bild zeigt einen Christen, der treu bleibt und das gewinnt</a:t>
            </a:r>
          </a:p>
          <a:p>
            <a:pPr marR="5080" algn="ctr">
              <a:lnSpc>
                <a:spcPct val="125000"/>
              </a:lnSpc>
            </a:pPr>
            <a:r>
              <a:rPr lang="de-DE" sz="1600" b="1" kern="1400" dirty="0">
                <a:solidFill>
                  <a:srgbClr val="333333"/>
                </a:solidFill>
                <a:latin typeface="Arial Nova" panose="020B0504020202020204" pitchFamily="34" charset="0"/>
              </a:rPr>
              <a:t>Sieg über schmerzhafte Prüfungen und Versuchungen.</a:t>
            </a:r>
          </a:p>
          <a:p>
            <a:pPr marR="5080" algn="ctr">
              <a:lnSpc>
                <a:spcPct val="125000"/>
              </a:lnSpc>
            </a:pPr>
            <a:r>
              <a:rPr lang="de-DE" sz="1600" b="1" kern="1400" dirty="0">
                <a:solidFill>
                  <a:srgbClr val="333333"/>
                </a:solidFill>
                <a:latin typeface="Arial Nova" panose="020B0504020202020204" pitchFamily="34" charset="0"/>
              </a:rPr>
              <a:t>Obwohl er von allen Seiten versucht wird, bleibt er standhaft und hält bis zum Ende durch und siegt durch Jesus Christus. Er ist nicht nur in den christlichen Lauf eingetreten, sondern er führt ihn auch weiterhin mit Entschlossenheit weiter, und hält seinen Blick von Anfang bis Ende auf Jesus gerichtet, von dem unser Glaube abhängt.</a:t>
            </a:r>
          </a:p>
          <a:p>
            <a:pPr marR="5080" algn="ctr">
              <a:lnSpc>
                <a:spcPct val="125000"/>
              </a:lnSpc>
            </a:pPr>
            <a:r>
              <a:rPr lang="de-DE" sz="1600" b="1" kern="1400" dirty="0">
                <a:solidFill>
                  <a:srgbClr val="333333"/>
                </a:solidFill>
                <a:latin typeface="Arial Nova" panose="020B0504020202020204" pitchFamily="34" charset="0"/>
              </a:rPr>
              <a:t>(Hebräer 12: 1 - 2)</a:t>
            </a:r>
          </a:p>
          <a:p>
            <a:pPr marR="5080" algn="ctr">
              <a:lnSpc>
                <a:spcPct val="125000"/>
              </a:lnSpc>
            </a:pPr>
            <a:r>
              <a:rPr lang="de-DE" sz="1600" b="1" kern="1400" dirty="0">
                <a:solidFill>
                  <a:srgbClr val="333333"/>
                </a:solidFill>
                <a:latin typeface="Arial Nova" panose="020B0504020202020204" pitchFamily="34" charset="0"/>
              </a:rPr>
              <a:t>Diese Person ist bereit, Gott zu begegnen und ist wie ein Baum, der neben einem Bach wächst; das zur richtigen Zeit Früchte trägt; wie ein Zweig des echten Weinstocks, </a:t>
            </a:r>
            <a:r>
              <a:rPr lang="de-DE" sz="1600" b="1" kern="1400" dirty="0">
                <a:solidFill>
                  <a:srgbClr val="FF0000"/>
                </a:solidFill>
                <a:latin typeface="Arial Nova" panose="020B0504020202020204" pitchFamily="34" charset="0"/>
              </a:rPr>
              <a:t>der viel Frucht bringt.</a:t>
            </a:r>
          </a:p>
          <a:p>
            <a:pPr marR="5080" algn="ctr">
              <a:lnSpc>
                <a:spcPct val="125000"/>
              </a:lnSpc>
            </a:pPr>
            <a:r>
              <a:rPr lang="de-DE" sz="1600" b="1" kern="1400" dirty="0">
                <a:solidFill>
                  <a:srgbClr val="333333"/>
                </a:solidFill>
                <a:latin typeface="Arial Nova" panose="020B0504020202020204" pitchFamily="34" charset="0"/>
              </a:rPr>
              <a:t>Er erinnert sich an die Worte Jesu.</a:t>
            </a:r>
          </a:p>
          <a:p>
            <a:pPr marR="5080" algn="ctr">
              <a:lnSpc>
                <a:spcPct val="125000"/>
              </a:lnSpc>
            </a:pPr>
            <a:r>
              <a:rPr lang="de-DE" sz="1600" b="1" kern="1400" dirty="0">
                <a:solidFill>
                  <a:srgbClr val="333333"/>
                </a:solidFill>
                <a:latin typeface="Arial Nova" panose="020B0504020202020204" pitchFamily="34" charset="0"/>
              </a:rPr>
              <a:t>Glücklich bist du, wenn die Leute dich beleidigen und verfolgen und alle möglichen bösen Lügen gegen dich erzählen, denn du bist meine Anhänger. Sei glücklich und froh, denn im Himmel ist ein großer Lohn für dich bereit.“ (Matthäus 5: 11 - 12)</a:t>
            </a:r>
            <a:r>
              <a:rPr lang="en-US" sz="1600" kern="1400" dirty="0">
                <a:ln>
                  <a:noFill/>
                </a:ln>
                <a:solidFill>
                  <a:srgbClr val="000000"/>
                </a:solidFill>
                <a:effectLst/>
                <a:latin typeface="Arial Nova" panose="020B0504020202020204" pitchFamily="34" charset="0"/>
              </a:rPr>
              <a:t> </a:t>
            </a:r>
          </a:p>
        </p:txBody>
      </p:sp>
      <p:pic>
        <p:nvPicPr>
          <p:cNvPr id="6" name="GT SLIDE 22">
            <a:hlinkClick r:id="" action="ppaction://media"/>
            <a:extLst>
              <a:ext uri="{FF2B5EF4-FFF2-40B4-BE49-F238E27FC236}">
                <a16:creationId xmlns:a16="http://schemas.microsoft.com/office/drawing/2014/main" id="{BAB4EC85-D007-CB1C-9D3D-E63BB29F2D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6187" y="5587246"/>
            <a:ext cx="487363" cy="487363"/>
          </a:xfrm>
          <a:prstGeom prst="rect">
            <a:avLst/>
          </a:prstGeom>
        </p:spPr>
      </p:pic>
    </p:spTree>
    <p:extLst>
      <p:ext uri="{BB962C8B-B14F-4D97-AF65-F5344CB8AC3E}">
        <p14:creationId xmlns:p14="http://schemas.microsoft.com/office/powerpoint/2010/main" val="353048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92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DER </a:t>
            </a:r>
            <a:r>
              <a:rPr kumimoji="0" lang="en-ZA" altLang="en-US" sz="2400" b="1" i="0" u="none" strike="noStrike" cap="none" normalizeH="0" baseline="0" dirty="0" err="1">
                <a:ln>
                  <a:noFill/>
                </a:ln>
                <a:solidFill>
                  <a:srgbClr val="000000"/>
                </a:solidFill>
                <a:effectLst/>
                <a:latin typeface="Cooper Black" panose="0208090404030B020404" pitchFamily="18" charset="0"/>
              </a:rPr>
              <a:t>GLORREICHE</a:t>
            </a:r>
            <a:r>
              <a:rPr kumimoji="0" lang="en-ZA" altLang="en-US" sz="2400" b="1" i="0" u="none" strike="noStrike" cap="none" normalizeH="0" baseline="0" dirty="0">
                <a:ln>
                  <a:noFill/>
                </a:ln>
                <a:solidFill>
                  <a:srgbClr val="000000"/>
                </a:solidFill>
                <a:effectLst/>
                <a:latin typeface="Cooper Black" panose="0208090404030B020404" pitchFamily="18" charset="0"/>
              </a:rPr>
              <a:t> </a:t>
            </a:r>
            <a:r>
              <a:rPr kumimoji="0" lang="en-ZA" altLang="en-US" sz="2400" b="1" i="0" u="none" strike="noStrike" cap="none" normalizeH="0" baseline="0" dirty="0" err="1">
                <a:ln>
                  <a:noFill/>
                </a:ln>
                <a:solidFill>
                  <a:srgbClr val="000000"/>
                </a:solidFill>
                <a:effectLst/>
                <a:latin typeface="Cooper Black" panose="0208090404030B020404" pitchFamily="18" charset="0"/>
              </a:rPr>
              <a:t>HEIMGANG</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4459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4">
            <a:alphaModFix amt="12000"/>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DER </a:t>
            </a:r>
            <a:r>
              <a:rPr kumimoji="0" lang="en-ZA" altLang="en-US" sz="2400" b="1" i="0" u="none" strike="noStrike" cap="none" normalizeH="0" baseline="0" dirty="0" err="1">
                <a:ln>
                  <a:noFill/>
                </a:ln>
                <a:solidFill>
                  <a:srgbClr val="000000"/>
                </a:solidFill>
                <a:effectLst/>
                <a:latin typeface="Cooper Black" panose="0208090404030B020404" pitchFamily="18" charset="0"/>
              </a:rPr>
              <a:t>GLORREICHE</a:t>
            </a:r>
            <a:r>
              <a:rPr kumimoji="0" lang="en-ZA" altLang="en-US" sz="2400" b="1" i="0" u="none" strike="noStrike" cap="none" normalizeH="0" baseline="0" dirty="0">
                <a:ln>
                  <a:noFill/>
                </a:ln>
                <a:solidFill>
                  <a:srgbClr val="000000"/>
                </a:solidFill>
                <a:effectLst/>
                <a:latin typeface="Cooper Black" panose="0208090404030B020404" pitchFamily="18" charset="0"/>
              </a:rPr>
              <a:t> </a:t>
            </a:r>
            <a:r>
              <a:rPr kumimoji="0" lang="en-ZA" altLang="en-US" sz="2400" b="1" i="0" u="none" strike="noStrike" cap="none" normalizeH="0" baseline="0" dirty="0" err="1">
                <a:ln>
                  <a:noFill/>
                </a:ln>
                <a:solidFill>
                  <a:srgbClr val="000000"/>
                </a:solidFill>
                <a:effectLst/>
                <a:latin typeface="Cooper Black" panose="0208090404030B020404" pitchFamily="18" charset="0"/>
              </a:rPr>
              <a:t>HEIMGANG</a:t>
            </a:r>
            <a:endParaRPr kumimoji="0" lang="en-ZA" altLang="en-US" sz="2400" b="1" i="0" u="none" strike="noStrike" cap="none" normalizeH="0" baseline="0" dirty="0">
              <a:ln>
                <a:noFill/>
              </a:ln>
              <a:solidFill>
                <a:srgbClr val="000000"/>
              </a:solidFill>
              <a:effectLst/>
              <a:latin typeface="Cooper Black" panose="0208090404030B020404" pitchFamily="18" charset="0"/>
            </a:endParaRPr>
          </a:p>
        </p:txBody>
      </p:sp>
      <p:sp>
        <p:nvSpPr>
          <p:cNvPr id="8" name="TextBox 7">
            <a:extLst>
              <a:ext uri="{FF2B5EF4-FFF2-40B4-BE49-F238E27FC236}">
                <a16:creationId xmlns:a16="http://schemas.microsoft.com/office/drawing/2014/main" id="{A66DCBA3-E2A8-473B-B616-1E6A1757A98A}"/>
              </a:ext>
            </a:extLst>
          </p:cNvPr>
          <p:cNvSpPr txBox="1"/>
          <p:nvPr/>
        </p:nvSpPr>
        <p:spPr>
          <a:xfrm>
            <a:off x="4565129" y="912285"/>
            <a:ext cx="7213535" cy="4992264"/>
          </a:xfrm>
          <a:prstGeom prst="rect">
            <a:avLst/>
          </a:prstGeom>
          <a:noFill/>
        </p:spPr>
        <p:txBody>
          <a:bodyPr wrap="square">
            <a:spAutoFit/>
          </a:bodyPr>
          <a:lstStyle/>
          <a:p>
            <a:pPr algn="ctr">
              <a:lnSpc>
                <a:spcPct val="125000"/>
              </a:lnSpc>
            </a:pPr>
            <a:r>
              <a:rPr lang="de-DE" sz="1600" b="1" kern="1400" dirty="0">
                <a:solidFill>
                  <a:srgbClr val="000000"/>
                </a:solidFill>
                <a:latin typeface="Arial Nova" panose="020B0504020202020204" pitchFamily="34" charset="0"/>
              </a:rPr>
              <a:t>Jesus sagte: Ich bin die Auferstehung und das Leben. Wer an mich glaubt, wird leben, auch wenn er stirbt; und wer lebt und an mich glaubt, wird niemals sterben. (Johannes 11: 25 - 26)</a:t>
            </a:r>
          </a:p>
          <a:p>
            <a:pPr algn="ctr">
              <a:lnSpc>
                <a:spcPct val="125000"/>
              </a:lnSpc>
            </a:pPr>
            <a:r>
              <a:rPr lang="de-DE" sz="1600" b="1" kern="1400" dirty="0">
                <a:solidFill>
                  <a:srgbClr val="000000"/>
                </a:solidFill>
                <a:latin typeface="Arial Nova" panose="020B0504020202020204" pitchFamily="34" charset="0"/>
              </a:rPr>
              <a:t>Wer meine Worte hört und an IHN glaubt, der mich gesandt hat, hat ewiges Leben. Er wird nicht gerichtet, sondern ist bereits vom Tod zum Leben übergegangen. (Johannes 5: 24)</a:t>
            </a:r>
          </a:p>
          <a:p>
            <a:pPr algn="ctr">
              <a:lnSpc>
                <a:spcPct val="125000"/>
              </a:lnSpc>
            </a:pPr>
            <a:r>
              <a:rPr lang="de-DE" sz="1600" b="1" kern="1400" dirty="0">
                <a:solidFill>
                  <a:srgbClr val="000000"/>
                </a:solidFill>
                <a:latin typeface="Arial Nova" panose="020B0504020202020204" pitchFamily="34" charset="0"/>
              </a:rPr>
              <a:t>Der Tod birgt weder Angst noch Strafe für den Christen. Der Tod wird zerstört; Der Sieg ist vollständig!</a:t>
            </a:r>
          </a:p>
          <a:p>
            <a:pPr algn="ctr">
              <a:lnSpc>
                <a:spcPct val="125000"/>
              </a:lnSpc>
            </a:pPr>
            <a:r>
              <a:rPr lang="de-DE" sz="1600" b="1" kern="1400" dirty="0">
                <a:solidFill>
                  <a:srgbClr val="000000"/>
                </a:solidFill>
                <a:latin typeface="Arial Nova" panose="020B0504020202020204" pitchFamily="34" charset="0"/>
              </a:rPr>
              <a:t>Wo ist der Tod dein Sieg? Wo ist der Tod, den du verletzen kannst?</a:t>
            </a:r>
          </a:p>
          <a:p>
            <a:pPr algn="ctr">
              <a:lnSpc>
                <a:spcPct val="125000"/>
              </a:lnSpc>
            </a:pPr>
            <a:r>
              <a:rPr lang="de-DE" sz="1600" b="1" kern="1400" dirty="0">
                <a:solidFill>
                  <a:srgbClr val="000000"/>
                </a:solidFill>
                <a:latin typeface="Arial Nova" panose="020B0504020202020204" pitchFamily="34" charset="0"/>
              </a:rPr>
              <a:t>Dank sei Gott, der uns das gibt</a:t>
            </a:r>
          </a:p>
          <a:p>
            <a:pPr algn="ctr">
              <a:lnSpc>
                <a:spcPct val="125000"/>
              </a:lnSpc>
            </a:pPr>
            <a:r>
              <a:rPr lang="de-DE" sz="1600" b="1" kern="1400" dirty="0">
                <a:solidFill>
                  <a:srgbClr val="000000"/>
                </a:solidFill>
                <a:latin typeface="Arial Nova" panose="020B0504020202020204" pitchFamily="34" charset="0"/>
              </a:rPr>
              <a:t>Sieg durch unseren Herrn Jesus Christus!“</a:t>
            </a:r>
          </a:p>
          <a:p>
            <a:pPr algn="ctr">
              <a:lnSpc>
                <a:spcPct val="125000"/>
              </a:lnSpc>
            </a:pPr>
            <a:r>
              <a:rPr lang="de-DE" sz="1600" b="1" kern="1400" dirty="0">
                <a:solidFill>
                  <a:srgbClr val="000000"/>
                </a:solidFill>
                <a:latin typeface="Arial Nova" panose="020B0504020202020204" pitchFamily="34" charset="0"/>
              </a:rPr>
              <a:t>(1 Korinther 15: 54 - 57)</a:t>
            </a:r>
          </a:p>
          <a:p>
            <a:pPr algn="ctr">
              <a:lnSpc>
                <a:spcPct val="125000"/>
              </a:lnSpc>
            </a:pPr>
            <a:r>
              <a:rPr lang="de-DE" sz="1600" b="1" kern="1400" dirty="0">
                <a:solidFill>
                  <a:srgbClr val="000000"/>
                </a:solidFill>
                <a:latin typeface="Arial Nova" panose="020B0504020202020204" pitchFamily="34" charset="0"/>
              </a:rPr>
              <a:t>Glücklich sind diejenigen, die von nun an im Dienst des Herrn sterben! Ja, in der Tat!‘ antwortet der Geist. Sie werden sich von ihrer harten Arbeit erholen können, denn die Ergebnisse ihres Dienstes begleiten sie. (Offenbarung 14:13)</a:t>
            </a:r>
            <a:r>
              <a:rPr lang="en-US" sz="1600" kern="1400" dirty="0">
                <a:ln>
                  <a:noFill/>
                </a:ln>
                <a:solidFill>
                  <a:srgbClr val="000000"/>
                </a:solidFill>
                <a:effectLst/>
                <a:latin typeface="Calibri" panose="020F0502020204030204" pitchFamily="34" charset="0"/>
              </a:rPr>
              <a:t> </a:t>
            </a:r>
          </a:p>
        </p:txBody>
      </p:sp>
      <p:pic>
        <p:nvPicPr>
          <p:cNvPr id="6" name="GT SLIDE 24">
            <a:hlinkClick r:id="" action="ppaction://media"/>
            <a:extLst>
              <a:ext uri="{FF2B5EF4-FFF2-40B4-BE49-F238E27FC236}">
                <a16:creationId xmlns:a16="http://schemas.microsoft.com/office/drawing/2014/main" id="{E7DF8FCC-0423-F68C-CA58-2756D9545E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9824" y="5568522"/>
            <a:ext cx="487363" cy="487363"/>
          </a:xfrm>
          <a:prstGeom prst="rect">
            <a:avLst/>
          </a:prstGeom>
        </p:spPr>
      </p:pic>
    </p:spTree>
    <p:extLst>
      <p:ext uri="{BB962C8B-B14F-4D97-AF65-F5344CB8AC3E}">
        <p14:creationId xmlns:p14="http://schemas.microsoft.com/office/powerpoint/2010/main" val="21228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663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5451"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493928" y="46967"/>
            <a:ext cx="4877014" cy="461665"/>
          </a:xfrm>
          <a:prstGeom prst="rect">
            <a:avLst/>
          </a:prstGeom>
          <a:noFill/>
        </p:spPr>
        <p:txBody>
          <a:bodyPr wrap="square" rtlCol="0">
            <a:spAutoFit/>
          </a:bodyPr>
          <a:lstStyle/>
          <a:p>
            <a:pPr algn="ctr"/>
            <a:r>
              <a:rPr lang="en-ZA" sz="2400" dirty="0">
                <a:latin typeface="Cooper Black" panose="0208090404030B020404" pitchFamily="18" charset="0"/>
              </a:rPr>
              <a:t>DAS HERZ DES MENSCHEN</a:t>
            </a:r>
          </a:p>
        </p:txBody>
      </p:sp>
      <p:sp>
        <p:nvSpPr>
          <p:cNvPr id="6" name="TextBox 5">
            <a:extLst>
              <a:ext uri="{FF2B5EF4-FFF2-40B4-BE49-F238E27FC236}">
                <a16:creationId xmlns:a16="http://schemas.microsoft.com/office/drawing/2014/main" id="{FB763EB5-7994-4B0C-BCDE-6754B35D0C74}"/>
              </a:ext>
            </a:extLst>
          </p:cNvPr>
          <p:cNvSpPr txBox="1"/>
          <p:nvPr/>
        </p:nvSpPr>
        <p:spPr>
          <a:xfrm>
            <a:off x="238637" y="495851"/>
            <a:ext cx="1522708" cy="246221"/>
          </a:xfrm>
          <a:prstGeom prst="rect">
            <a:avLst/>
          </a:prstGeom>
          <a:noFill/>
        </p:spPr>
        <p:txBody>
          <a:bodyPr wrap="square" rtlCol="0">
            <a:spAutoFit/>
          </a:bodyPr>
          <a:lstStyle/>
          <a:p>
            <a:r>
              <a:rPr lang="en-US" sz="1000" b="1" dirty="0"/>
              <a:t>DAS HERZ DES </a:t>
            </a:r>
            <a:r>
              <a:rPr lang="en-US" sz="1000" b="1" dirty="0" err="1"/>
              <a:t>SÜNDERS</a:t>
            </a:r>
            <a:endParaRPr lang="en-US" sz="10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15444"/>
          </a:xfrm>
          <a:prstGeom prst="rect">
            <a:avLst/>
          </a:prstGeom>
          <a:noFill/>
        </p:spPr>
        <p:txBody>
          <a:bodyPr wrap="square" rtlCol="0">
            <a:spAutoFit/>
          </a:bodyPr>
          <a:lstStyle/>
          <a:p>
            <a:r>
              <a:rPr lang="de-DE" sz="800" b="1" dirty="0"/>
              <a:t>DAS VON DER SÜNDE ÜBERZEUGTE HERZ</a:t>
            </a:r>
            <a:endParaRPr lang="en-US" sz="800" b="1" dirty="0"/>
          </a:p>
        </p:txBody>
      </p:sp>
      <p:sp>
        <p:nvSpPr>
          <p:cNvPr id="20" name="TextBox 19">
            <a:extLst>
              <a:ext uri="{FF2B5EF4-FFF2-40B4-BE49-F238E27FC236}">
                <a16:creationId xmlns:a16="http://schemas.microsoft.com/office/drawing/2014/main" id="{EEDB8932-0B69-4B37-9473-9529B204F59C}"/>
              </a:ext>
            </a:extLst>
          </p:cNvPr>
          <p:cNvSpPr txBox="1"/>
          <p:nvPr/>
        </p:nvSpPr>
        <p:spPr>
          <a:xfrm>
            <a:off x="3698703" y="505033"/>
            <a:ext cx="1776188" cy="261610"/>
          </a:xfrm>
          <a:prstGeom prst="rect">
            <a:avLst/>
          </a:prstGeom>
          <a:noFill/>
        </p:spPr>
        <p:txBody>
          <a:bodyPr wrap="square" rtlCol="0">
            <a:spAutoFit/>
          </a:bodyPr>
          <a:lstStyle/>
          <a:p>
            <a:r>
              <a:rPr lang="en-US" sz="1100" b="1" dirty="0"/>
              <a:t>DAS </a:t>
            </a:r>
            <a:r>
              <a:rPr lang="en-US" sz="1100" b="1" dirty="0" err="1"/>
              <a:t>REUEVOLLE</a:t>
            </a:r>
            <a:r>
              <a:rPr lang="en-US" sz="1100" b="1" dirty="0"/>
              <a:t> HERZ</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00208" y="495850"/>
            <a:ext cx="1522708" cy="246221"/>
          </a:xfrm>
          <a:prstGeom prst="rect">
            <a:avLst/>
          </a:prstGeom>
          <a:noFill/>
        </p:spPr>
        <p:txBody>
          <a:bodyPr wrap="square" rtlCol="0">
            <a:spAutoFit/>
          </a:bodyPr>
          <a:lstStyle/>
          <a:p>
            <a:r>
              <a:rPr lang="en-US" sz="1000" b="1" dirty="0"/>
              <a:t>MIT CHRISTUS </a:t>
            </a:r>
            <a:r>
              <a:rPr lang="en-US" sz="1000" b="1" dirty="0" err="1"/>
              <a:t>STERBEN</a:t>
            </a:r>
            <a:endParaRPr lang="en-US" sz="1000" b="1" dirty="0"/>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DER </a:t>
            </a:r>
            <a:r>
              <a:rPr lang="en-US" sz="1100" b="1" dirty="0" err="1"/>
              <a:t>TEMPEL</a:t>
            </a:r>
            <a:r>
              <a:rPr lang="en-US" sz="1100" b="1" dirty="0"/>
              <a:t> </a:t>
            </a:r>
            <a:r>
              <a:rPr lang="en-US" sz="1100" b="1" dirty="0" err="1"/>
              <a:t>GOTTES</a:t>
            </a:r>
            <a:endParaRPr lang="en-US" sz="1100" b="1" dirty="0"/>
          </a:p>
        </p:txBody>
      </p:sp>
      <p:sp>
        <p:nvSpPr>
          <p:cNvPr id="25" name="TextBox 24">
            <a:extLst>
              <a:ext uri="{FF2B5EF4-FFF2-40B4-BE49-F238E27FC236}">
                <a16:creationId xmlns:a16="http://schemas.microsoft.com/office/drawing/2014/main" id="{904F450F-86CB-4557-8D49-4ACB79407E01}"/>
              </a:ext>
            </a:extLst>
          </p:cNvPr>
          <p:cNvSpPr txBox="1"/>
          <p:nvPr/>
        </p:nvSpPr>
        <p:spPr>
          <a:xfrm>
            <a:off x="8822165" y="505033"/>
            <a:ext cx="1668578" cy="261610"/>
          </a:xfrm>
          <a:prstGeom prst="rect">
            <a:avLst/>
          </a:prstGeom>
          <a:noFill/>
        </p:spPr>
        <p:txBody>
          <a:bodyPr wrap="square" rtlCol="0">
            <a:spAutoFit/>
          </a:bodyPr>
          <a:lstStyle/>
          <a:p>
            <a:r>
              <a:rPr lang="en-US" sz="1100" b="1" dirty="0"/>
              <a:t>DAS </a:t>
            </a:r>
            <a:r>
              <a:rPr lang="en-US" sz="1100" b="1" dirty="0" err="1"/>
              <a:t>SIEGREICHE</a:t>
            </a:r>
            <a:r>
              <a:rPr lang="en-US" sz="1100" b="1" dirty="0"/>
              <a:t> HERZ</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361089" y="520422"/>
            <a:ext cx="1946772" cy="246221"/>
          </a:xfrm>
          <a:prstGeom prst="rect">
            <a:avLst/>
          </a:prstGeom>
          <a:noFill/>
        </p:spPr>
        <p:txBody>
          <a:bodyPr wrap="square" rtlCol="0">
            <a:spAutoFit/>
          </a:bodyPr>
          <a:lstStyle/>
          <a:p>
            <a:r>
              <a:rPr lang="en-US" sz="1000" b="1" dirty="0"/>
              <a:t>DER </a:t>
            </a:r>
            <a:r>
              <a:rPr lang="en-US" sz="1000" b="1" dirty="0" err="1"/>
              <a:t>GLORREICHE</a:t>
            </a:r>
            <a:r>
              <a:rPr lang="en-US" sz="1000" b="1" dirty="0"/>
              <a:t> </a:t>
            </a:r>
            <a:r>
              <a:rPr lang="en-US" sz="1000" b="1" dirty="0" err="1"/>
              <a:t>HEIMGANG</a:t>
            </a:r>
            <a:endParaRPr lang="en-US" sz="1000" b="1" dirty="0"/>
          </a:p>
        </p:txBody>
      </p:sp>
      <p:sp>
        <p:nvSpPr>
          <p:cNvPr id="12" name="TextBox 11">
            <a:extLst>
              <a:ext uri="{FF2B5EF4-FFF2-40B4-BE49-F238E27FC236}">
                <a16:creationId xmlns:a16="http://schemas.microsoft.com/office/drawing/2014/main" id="{78965583-74E4-4CC7-A530-F9C791DE03B4}"/>
              </a:ext>
            </a:extLst>
          </p:cNvPr>
          <p:cNvSpPr txBox="1"/>
          <p:nvPr/>
        </p:nvSpPr>
        <p:spPr>
          <a:xfrm>
            <a:off x="3143843" y="4495824"/>
            <a:ext cx="6831429" cy="646331"/>
          </a:xfrm>
          <a:prstGeom prst="rect">
            <a:avLst/>
          </a:prstGeom>
          <a:noFill/>
        </p:spPr>
        <p:txBody>
          <a:bodyPr wrap="square" rtlCol="0">
            <a:spAutoFit/>
          </a:bodyPr>
          <a:lstStyle/>
          <a:p>
            <a:pPr algn="ctr"/>
            <a:r>
              <a:rPr lang="en-US" sz="3600" b="1" dirty="0" err="1">
                <a:latin typeface="Stencil" panose="040409050D0802020404" pitchFamily="82" charset="0"/>
              </a:rPr>
              <a:t>SECHS</a:t>
            </a:r>
            <a:r>
              <a:rPr lang="en-US" sz="3600" b="1" dirty="0">
                <a:latin typeface="Stencil" panose="040409050D0802020404" pitchFamily="82" charset="0"/>
              </a:rPr>
              <a:t>, SIEBEN und </a:t>
            </a:r>
            <a:r>
              <a:rPr lang="en-US" sz="3600" b="1" dirty="0" err="1">
                <a:latin typeface="Stencil" panose="040409050D0802020404" pitchFamily="82" charset="0"/>
              </a:rPr>
              <a:t>ACHT</a:t>
            </a:r>
            <a:r>
              <a:rPr lang="en-US" sz="3600" b="1" dirty="0">
                <a:latin typeface="Stencil" panose="040409050D0802020404" pitchFamily="82" charset="0"/>
              </a:rPr>
              <a:t> ???</a:t>
            </a:r>
            <a:endParaRPr lang="en-ZA" sz="3600" b="1" dirty="0">
              <a:latin typeface="Stencil" panose="040409050D0802020404" pitchFamily="82" charset="0"/>
            </a:endParaRPr>
          </a:p>
        </p:txBody>
      </p:sp>
      <p:sp>
        <p:nvSpPr>
          <p:cNvPr id="27" name="TextBox 26">
            <a:extLst>
              <a:ext uri="{FF2B5EF4-FFF2-40B4-BE49-F238E27FC236}">
                <a16:creationId xmlns:a16="http://schemas.microsoft.com/office/drawing/2014/main" id="{3FC152D9-58E5-486A-AF51-C552BCEC4617}"/>
              </a:ext>
            </a:extLst>
          </p:cNvPr>
          <p:cNvSpPr txBox="1"/>
          <p:nvPr/>
        </p:nvSpPr>
        <p:spPr>
          <a:xfrm>
            <a:off x="0" y="3414237"/>
            <a:ext cx="12192000" cy="523220"/>
          </a:xfrm>
          <a:prstGeom prst="rect">
            <a:avLst/>
          </a:prstGeom>
          <a:noFill/>
        </p:spPr>
        <p:txBody>
          <a:bodyPr wrap="square">
            <a:spAutoFit/>
          </a:bodyPr>
          <a:lstStyle/>
          <a:p>
            <a:pPr algn="ctr"/>
            <a:r>
              <a:rPr lang="de-DE" sz="2800" b="1" i="1" dirty="0">
                <a:solidFill>
                  <a:schemeClr val="tx1">
                    <a:lumMod val="50000"/>
                    <a:lumOff val="50000"/>
                  </a:schemeClr>
                </a:solidFill>
                <a:latin typeface="Stencil" panose="040409050D0802020404" pitchFamily="82" charset="0"/>
              </a:rPr>
              <a:t>Wie lange dauert es, </a:t>
            </a:r>
            <a:r>
              <a:rPr lang="de-DE" sz="2800" b="1" i="1" dirty="0">
                <a:solidFill>
                  <a:srgbClr val="FF0000"/>
                </a:solidFill>
                <a:latin typeface="Stencil" panose="040409050D0802020404" pitchFamily="82" charset="0"/>
              </a:rPr>
              <a:t>„das siegreiche Herz“ </a:t>
            </a:r>
            <a:r>
              <a:rPr lang="de-DE" sz="2800" b="1" i="1" dirty="0">
                <a:solidFill>
                  <a:schemeClr val="tx1">
                    <a:lumMod val="50000"/>
                    <a:lumOff val="50000"/>
                  </a:schemeClr>
                </a:solidFill>
                <a:latin typeface="Stencil" panose="040409050D0802020404" pitchFamily="82" charset="0"/>
              </a:rPr>
              <a:t>zu erreichen?</a:t>
            </a:r>
            <a:endParaRPr lang="en-US" sz="2800" b="1" dirty="0">
              <a:solidFill>
                <a:srgbClr val="FF0000"/>
              </a:solidFill>
              <a:latin typeface="Stencil" panose="040409050D0802020404" pitchFamily="82" charset="0"/>
            </a:endParaRPr>
          </a:p>
        </p:txBody>
      </p:sp>
    </p:spTree>
    <p:extLst>
      <p:ext uri="{BB962C8B-B14F-4D97-AF65-F5344CB8AC3E}">
        <p14:creationId xmlns:p14="http://schemas.microsoft.com/office/powerpoint/2010/main" val="13242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700" fill="hold"/>
                                        <p:tgtEl>
                                          <p:spTgt spid="27"/>
                                        </p:tgtEl>
                                        <p:attrNameLst>
                                          <p:attrName>ppt_x</p:attrName>
                                        </p:attrNameLst>
                                      </p:cBhvr>
                                      <p:tavLst>
                                        <p:tav tm="0">
                                          <p:val>
                                            <p:strVal val="0-#ppt_w/2"/>
                                          </p:val>
                                        </p:tav>
                                        <p:tav tm="100000">
                                          <p:val>
                                            <p:strVal val="#ppt_x"/>
                                          </p:val>
                                        </p:tav>
                                      </p:tavLst>
                                    </p:anim>
                                    <p:anim calcmode="lin" valueType="num">
                                      <p:cBhvr additive="base">
                                        <p:cTn id="8" dur="17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dirty="0"/>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465513" y="37369"/>
            <a:ext cx="4931653" cy="461665"/>
          </a:xfrm>
          <a:prstGeom prst="rect">
            <a:avLst/>
          </a:prstGeom>
          <a:noFill/>
        </p:spPr>
        <p:txBody>
          <a:bodyPr wrap="square" rtlCol="0">
            <a:spAutoFit/>
          </a:bodyPr>
          <a:lstStyle/>
          <a:p>
            <a:pPr algn="ctr"/>
            <a:r>
              <a:rPr lang="en-ZA" sz="2400" dirty="0">
                <a:latin typeface="Cooper Black" panose="0208090404030B020404" pitchFamily="18" charset="0"/>
              </a:rPr>
              <a:t>DAS HERZ DES MENSCHEN</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135940"/>
          </a:xfrm>
          <a:prstGeom prst="rect">
            <a:avLst/>
          </a:prstGeom>
          <a:noFill/>
        </p:spPr>
        <p:txBody>
          <a:bodyPr wrap="square">
            <a:spAutoFit/>
          </a:bodyPr>
          <a:lstStyle/>
          <a:p>
            <a:pPr marL="9525" marR="5080" indent="0" algn="ctr">
              <a:lnSpc>
                <a:spcPct val="125000"/>
              </a:lnSpc>
              <a:spcBef>
                <a:spcPts val="0"/>
              </a:spcBef>
              <a:spcAft>
                <a:spcPts val="0"/>
              </a:spcAft>
            </a:pPr>
            <a:r>
              <a:rPr lang="de-DE" sz="1600" b="1" kern="1400" dirty="0">
                <a:solidFill>
                  <a:schemeClr val="accent2">
                    <a:lumMod val="60000"/>
                    <a:lumOff val="40000"/>
                  </a:schemeClr>
                </a:solidFill>
                <a:latin typeface="Arial Nova" panose="020B0504020202020204" pitchFamily="34" charset="0"/>
              </a:rPr>
              <a:t>Wer glaubt, fest zu stehen, sollte besser aufpassen, dass er nicht fällt. (1 Korinther 10: 12)</a:t>
            </a:r>
          </a:p>
          <a:p>
            <a:pPr marL="9525" marR="5080" indent="0" algn="ctr">
              <a:lnSpc>
                <a:spcPct val="125000"/>
              </a:lnSpc>
              <a:spcBef>
                <a:spcPts val="0"/>
              </a:spcBef>
              <a:spcAft>
                <a:spcPts val="0"/>
              </a:spcAft>
            </a:pPr>
            <a:endParaRPr lang="de-DE" sz="1600" b="1" kern="1400" dirty="0">
              <a:solidFill>
                <a:schemeClr val="accent2">
                  <a:lumMod val="60000"/>
                  <a:lumOff val="40000"/>
                </a:schemeClr>
              </a:solidFill>
              <a:latin typeface="Arial Nova" panose="020B0504020202020204" pitchFamily="34" charset="0"/>
            </a:endParaRPr>
          </a:p>
          <a:p>
            <a:pPr marL="9525" marR="5080" indent="0" algn="ctr">
              <a:lnSpc>
                <a:spcPct val="125000"/>
              </a:lnSpc>
              <a:spcBef>
                <a:spcPts val="0"/>
              </a:spcBef>
              <a:spcAft>
                <a:spcPts val="0"/>
              </a:spcAft>
            </a:pPr>
            <a:r>
              <a:rPr lang="de-DE" sz="1600" b="1" kern="1400" dirty="0">
                <a:solidFill>
                  <a:schemeClr val="accent2">
                    <a:lumMod val="60000"/>
                    <a:lumOff val="40000"/>
                  </a:schemeClr>
                </a:solidFill>
                <a:latin typeface="Arial Nova" panose="020B0504020202020204" pitchFamily="34" charset="0"/>
              </a:rPr>
              <a:t>…….. </a:t>
            </a:r>
            <a:r>
              <a:rPr lang="de-DE" sz="1600" b="1" kern="1400" dirty="0">
                <a:solidFill>
                  <a:schemeClr val="accent2">
                    <a:lumMod val="75000"/>
                  </a:schemeClr>
                </a:solidFill>
                <a:latin typeface="Arial Nova" panose="020B0504020202020204" pitchFamily="34" charset="0"/>
              </a:rPr>
              <a:t>Dann geht es hinaus und bringt sieben andere Geister mit, die noch schlimmer sind als es selbst, und sie kommen und wohnen dort. Wenn also alles vorbei ist, geht es dieser Person schlechter als am Anfang. (Lukas 11: 24 - 26)</a:t>
            </a:r>
          </a:p>
          <a:p>
            <a:pPr marL="9525" marR="5080" indent="0" algn="ctr">
              <a:lnSpc>
                <a:spcPct val="125000"/>
              </a:lnSpc>
              <a:spcBef>
                <a:spcPts val="0"/>
              </a:spcBef>
              <a:spcAft>
                <a:spcPts val="0"/>
              </a:spcAft>
            </a:pPr>
            <a:r>
              <a:rPr lang="de-DE" sz="1600" b="1" kern="1400" dirty="0">
                <a:solidFill>
                  <a:schemeClr val="accent2">
                    <a:lumMod val="60000"/>
                    <a:lumOff val="40000"/>
                  </a:schemeClr>
                </a:solidFill>
                <a:latin typeface="Arial Nova" panose="020B0504020202020204" pitchFamily="34" charset="0"/>
              </a:rPr>
              <a:t>------------------------------------------------------------------</a:t>
            </a:r>
          </a:p>
          <a:p>
            <a:pPr marL="9525" marR="5080" indent="0" algn="ctr">
              <a:lnSpc>
                <a:spcPct val="125000"/>
              </a:lnSpc>
              <a:spcBef>
                <a:spcPts val="0"/>
              </a:spcBef>
              <a:spcAft>
                <a:spcPts val="0"/>
              </a:spcAft>
            </a:pPr>
            <a:r>
              <a:rPr lang="de-DE" sz="1600" b="1" kern="1400" dirty="0">
                <a:solidFill>
                  <a:srgbClr val="FF0000"/>
                </a:solidFill>
                <a:latin typeface="Arial Nova" panose="020B0504020202020204" pitchFamily="34" charset="0"/>
              </a:rPr>
              <a:t>Weg von mir, ihr, der unter Gottes Fluch steht! Hin zum ewigen Feuer, das für den Teufel und seine Engel bereitet ist! (Matthäus 25: 41)</a:t>
            </a:r>
            <a:endParaRPr lang="en-US" sz="1600" b="1" kern="1400" dirty="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kern="1400" dirty="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271030" y="512727"/>
            <a:ext cx="1522708" cy="246221"/>
          </a:xfrm>
          <a:prstGeom prst="rect">
            <a:avLst/>
          </a:prstGeom>
          <a:noFill/>
        </p:spPr>
        <p:txBody>
          <a:bodyPr wrap="square" rtlCol="0">
            <a:spAutoFit/>
          </a:bodyPr>
          <a:lstStyle/>
          <a:p>
            <a:r>
              <a:rPr lang="en-US" sz="1000" b="1" dirty="0"/>
              <a:t>DAS HERZ DES </a:t>
            </a:r>
            <a:r>
              <a:rPr lang="en-US" sz="1000" b="1" dirty="0" err="1"/>
              <a:t>SÜNDERS</a:t>
            </a:r>
            <a:endParaRPr lang="en-US" sz="10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15444"/>
          </a:xfrm>
          <a:prstGeom prst="rect">
            <a:avLst/>
          </a:prstGeom>
          <a:noFill/>
        </p:spPr>
        <p:txBody>
          <a:bodyPr wrap="square" rtlCol="0">
            <a:spAutoFit/>
          </a:bodyPr>
          <a:lstStyle/>
          <a:p>
            <a:r>
              <a:rPr lang="de-DE" sz="800" b="1" dirty="0"/>
              <a:t>DAS VON DER SÜNDE ÜBERZEUGTE HERZ</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dirty="0"/>
              <a:t>DAS </a:t>
            </a:r>
            <a:r>
              <a:rPr lang="en-US" sz="1100" b="1" dirty="0" err="1"/>
              <a:t>REUEVOLLE</a:t>
            </a:r>
            <a:r>
              <a:rPr lang="en-US" sz="1100" b="1" dirty="0"/>
              <a:t> HERZ</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392008" y="502666"/>
            <a:ext cx="1522708" cy="246221"/>
          </a:xfrm>
          <a:prstGeom prst="rect">
            <a:avLst/>
          </a:prstGeom>
          <a:noFill/>
        </p:spPr>
        <p:txBody>
          <a:bodyPr wrap="square" rtlCol="0">
            <a:spAutoFit/>
          </a:bodyPr>
          <a:lstStyle/>
          <a:p>
            <a:r>
              <a:rPr lang="en-US" sz="1000" b="1" dirty="0"/>
              <a:t>MIT CHRISTUS </a:t>
            </a:r>
            <a:r>
              <a:rPr lang="en-US" sz="1000" b="1" dirty="0" err="1"/>
              <a:t>STERBEN</a:t>
            </a:r>
            <a:endParaRPr lang="en-US" sz="1000" b="1" dirty="0"/>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DER </a:t>
            </a:r>
            <a:r>
              <a:rPr lang="en-US" sz="1100" b="1" dirty="0" err="1"/>
              <a:t>TEMPEL</a:t>
            </a:r>
            <a:r>
              <a:rPr lang="en-US" sz="1100" b="1" dirty="0"/>
              <a:t> </a:t>
            </a:r>
            <a:r>
              <a:rPr lang="en-US" sz="1100" b="1" dirty="0" err="1"/>
              <a:t>GOTTES</a:t>
            </a:r>
            <a:endParaRPr lang="en-US" sz="1100" b="1" dirty="0"/>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dirty="0"/>
              <a:t>DAS </a:t>
            </a:r>
            <a:r>
              <a:rPr lang="en-US" sz="1100" b="1" dirty="0" err="1"/>
              <a:t>SIEGREICHE</a:t>
            </a:r>
            <a:r>
              <a:rPr lang="en-US" sz="1100" b="1" dirty="0"/>
              <a:t> HERZ</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46156" y="515160"/>
            <a:ext cx="1946772" cy="261610"/>
          </a:xfrm>
          <a:prstGeom prst="rect">
            <a:avLst/>
          </a:prstGeom>
          <a:noFill/>
        </p:spPr>
        <p:txBody>
          <a:bodyPr wrap="square" rtlCol="0">
            <a:spAutoFit/>
          </a:bodyPr>
          <a:lstStyle/>
          <a:p>
            <a:r>
              <a:rPr lang="en-US" sz="1100" b="1" dirty="0"/>
              <a:t>DER </a:t>
            </a:r>
            <a:r>
              <a:rPr lang="en-US" sz="1100" b="1" dirty="0" err="1"/>
              <a:t>GLORREICHE</a:t>
            </a:r>
            <a:r>
              <a:rPr lang="en-US" sz="1100" b="1" dirty="0"/>
              <a:t> </a:t>
            </a:r>
            <a:r>
              <a:rPr lang="en-US" sz="1100" b="1" dirty="0" err="1"/>
              <a:t>HEIMGANG</a:t>
            </a:r>
            <a:endParaRPr lang="en-US" sz="1100" b="1" dirty="0"/>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de-DE" sz="1100" b="1" dirty="0"/>
              <a:t>DAS VERSUCHTE UND GETEILTE HERZ</a:t>
            </a:r>
            <a:endParaRPr lang="en-US" sz="1100" b="1" dirty="0"/>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de-DE" sz="1100" b="1" dirty="0"/>
              <a:t>Das rückfällige oder hartnäckige Herz</a:t>
            </a:r>
            <a:endParaRPr lang="en-US" sz="1100" b="1" dirty="0"/>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dirty="0"/>
              <a:t>DAS </a:t>
            </a:r>
            <a:r>
              <a:rPr lang="en-US" sz="1100" b="1" dirty="0" err="1"/>
              <a:t>URTEIL</a:t>
            </a:r>
            <a:r>
              <a:rPr lang="en-US" sz="1100" b="1" dirty="0"/>
              <a:t> DES </a:t>
            </a:r>
            <a:r>
              <a:rPr lang="en-US" sz="1100" b="1" dirty="0" err="1"/>
              <a:t>SÜNDERS</a:t>
            </a:r>
            <a:endParaRPr lang="en-US" sz="1100" b="1" dirty="0"/>
          </a:p>
        </p:txBody>
      </p:sp>
    </p:spTree>
    <p:extLst>
      <p:ext uri="{BB962C8B-B14F-4D97-AF65-F5344CB8AC3E}">
        <p14:creationId xmlns:p14="http://schemas.microsoft.com/office/powerpoint/2010/main" val="177858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Effect transition="in" filter="fade">
                                      <p:cBhvr>
                                        <p:cTn id="21" dur="1000"/>
                                        <p:tgtEl>
                                          <p:spTgt spid="27"/>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Effect transition="in" filter="fade">
                                      <p:cBhvr>
                                        <p:cTn id="27" dur="1000"/>
                                        <p:tgtEl>
                                          <p:spTgt spid="17"/>
                                        </p:tgtEl>
                                      </p:cBhvr>
                                    </p:animEffect>
                                  </p:childTnLst>
                                </p:cTn>
                              </p:par>
                            </p:childTnLst>
                          </p:cTn>
                        </p:par>
                        <p:par>
                          <p:cTn id="28" fill="hold">
                            <p:stCondLst>
                              <p:cond delay="5000"/>
                            </p:stCondLst>
                            <p:childTnLst>
                              <p:par>
                                <p:cTn id="29" presetID="53" presetClass="entr" presetSubtype="16"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Effect transition="in" filter="fade">
                                      <p:cBhvr>
                                        <p:cTn id="33" dur="1000"/>
                                        <p:tgtEl>
                                          <p:spTgt spid="28"/>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childTnLst>
                          </p:cTn>
                        </p:par>
                        <p:par>
                          <p:cTn id="40" fill="hold">
                            <p:stCondLst>
                              <p:cond delay="7000"/>
                            </p:stCondLst>
                            <p:childTnLst>
                              <p:par>
                                <p:cTn id="41" presetID="53" presetClass="entr" presetSubtype="16"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000" fill="hold"/>
                                        <p:tgtEl>
                                          <p:spTgt spid="29"/>
                                        </p:tgtEl>
                                        <p:attrNameLst>
                                          <p:attrName>ppt_w</p:attrName>
                                        </p:attrNameLst>
                                      </p:cBhvr>
                                      <p:tavLst>
                                        <p:tav tm="0">
                                          <p:val>
                                            <p:fltVal val="0"/>
                                          </p:val>
                                        </p:tav>
                                        <p:tav tm="100000">
                                          <p:val>
                                            <p:strVal val="#ppt_w"/>
                                          </p:val>
                                        </p:tav>
                                      </p:tavLst>
                                    </p:anim>
                                    <p:anim calcmode="lin" valueType="num">
                                      <p:cBhvr>
                                        <p:cTn id="44" dur="1000" fill="hold"/>
                                        <p:tgtEl>
                                          <p:spTgt spid="29"/>
                                        </p:tgtEl>
                                        <p:attrNameLst>
                                          <p:attrName>ppt_h</p:attrName>
                                        </p:attrNameLst>
                                      </p:cBhvr>
                                      <p:tavLst>
                                        <p:tav tm="0">
                                          <p:val>
                                            <p:fltVal val="0"/>
                                          </p:val>
                                        </p:tav>
                                        <p:tav tm="100000">
                                          <p:val>
                                            <p:strVal val="#ppt_h"/>
                                          </p:val>
                                        </p:tav>
                                      </p:tavLst>
                                    </p:anim>
                                    <p:animEffect transition="in" filter="fade">
                                      <p:cBhvr>
                                        <p:cTn id="45" dur="1000"/>
                                        <p:tgtEl>
                                          <p:spTgt spid="29"/>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2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7" grpId="0"/>
      <p:bldP spid="28" grpId="0"/>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3" y="92372"/>
            <a:ext cx="6655021"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en-US" sz="2400" b="1" i="0" u="none" strike="noStrike" cap="none" normalizeH="0" baseline="0" dirty="0">
                <a:ln>
                  <a:noFill/>
                </a:ln>
                <a:solidFill>
                  <a:srgbClr val="000000"/>
                </a:solidFill>
                <a:effectLst/>
                <a:latin typeface="Cooper Black" panose="0208090404030B020404" pitchFamily="18" charset="0"/>
              </a:rPr>
              <a:t>DAS VERSUCHTE UND GETEILTE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389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4">
            <a:lum bright="30000"/>
            <a:alphaModFix amt="29000"/>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3" y="92372"/>
            <a:ext cx="7013025"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en-US" sz="2400" b="1" i="0" u="none" strike="noStrike" cap="none" normalizeH="0" baseline="0" dirty="0">
                <a:ln>
                  <a:noFill/>
                </a:ln>
                <a:solidFill>
                  <a:srgbClr val="000000"/>
                </a:solidFill>
                <a:effectLst/>
                <a:latin typeface="Cooper Black" panose="0208090404030B020404" pitchFamily="18" charset="0"/>
              </a:rPr>
              <a:t>DAS VERSUCHTE UND GETEILTE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F7FB09C-B918-4855-B960-8738A337E6F6}"/>
              </a:ext>
            </a:extLst>
          </p:cNvPr>
          <p:cNvSpPr txBox="1"/>
          <p:nvPr/>
        </p:nvSpPr>
        <p:spPr>
          <a:xfrm>
            <a:off x="4575653" y="595751"/>
            <a:ext cx="7013026" cy="5339923"/>
          </a:xfrm>
          <a:prstGeom prst="rect">
            <a:avLst/>
          </a:prstGeom>
          <a:noFill/>
        </p:spPr>
        <p:txBody>
          <a:bodyPr wrap="square">
            <a:spAutoFit/>
          </a:bodyPr>
          <a:lstStyle/>
          <a:p>
            <a:pPr marR="3810" algn="ctr">
              <a:lnSpc>
                <a:spcPct val="119000"/>
              </a:lnSpc>
            </a:pPr>
            <a:r>
              <a:rPr lang="de-DE" sz="1600" b="1" kern="1400" dirty="0">
                <a:solidFill>
                  <a:srgbClr val="333333"/>
                </a:solidFill>
                <a:latin typeface="Arial Nova" panose="020B0504020202020204" pitchFamily="34" charset="0"/>
              </a:rPr>
              <a:t>Das ist das traurige Bild eines Zurückgefallenen</a:t>
            </a:r>
          </a:p>
          <a:p>
            <a:pPr marR="3810" algn="ctr">
              <a:lnSpc>
                <a:spcPct val="119000"/>
              </a:lnSpc>
            </a:pPr>
            <a:r>
              <a:rPr lang="de-DE" sz="1600" b="1" kern="1400" dirty="0">
                <a:solidFill>
                  <a:srgbClr val="333333"/>
                </a:solidFill>
                <a:latin typeface="Arial Nova" panose="020B0504020202020204" pitchFamily="34" charset="0"/>
              </a:rPr>
              <a:t>in seine alten Gewohnheiten.</a:t>
            </a:r>
          </a:p>
          <a:p>
            <a:pPr marR="3810" algn="ctr">
              <a:lnSpc>
                <a:spcPct val="119000"/>
              </a:lnSpc>
            </a:pPr>
            <a:r>
              <a:rPr lang="de-DE" sz="1600" b="1" kern="1400" dirty="0">
                <a:solidFill>
                  <a:srgbClr val="333333"/>
                </a:solidFill>
                <a:latin typeface="Arial Nova" panose="020B0504020202020204" pitchFamily="34" charset="0"/>
              </a:rPr>
              <a:t>Das Licht im Inneren ist schwächer geworden und die Bilder in seinem Herzen,</a:t>
            </a:r>
          </a:p>
          <a:p>
            <a:pPr marR="3810" algn="ctr">
              <a:lnSpc>
                <a:spcPct val="119000"/>
              </a:lnSpc>
            </a:pPr>
            <a:r>
              <a:rPr lang="de-DE" sz="1600" b="1" kern="1400" dirty="0">
                <a:solidFill>
                  <a:srgbClr val="333333"/>
                </a:solidFill>
                <a:latin typeface="Arial Nova" panose="020B0504020202020204" pitchFamily="34" charset="0"/>
              </a:rPr>
              <a:t>Er zeigte seine Bereitschaft, mit Christus zu leiden, ist gefallen und nicht mehr aufrecht. Er ist von Versuchungen umgeben, denen er langsam nachgibt, anstatt ihnen zu widerstehen. Anstatt auf Gottes Stimme zu hören, beginnt er jetzt, auf die listigen Vorschläge und falschen Versprechungen des Teufels zu hören.</a:t>
            </a:r>
          </a:p>
          <a:p>
            <a:pPr marR="3810" algn="ctr">
              <a:lnSpc>
                <a:spcPct val="119000"/>
              </a:lnSpc>
            </a:pPr>
            <a:r>
              <a:rPr lang="de-DE" sz="1600" b="1" kern="1400" dirty="0">
                <a:solidFill>
                  <a:srgbClr val="333333"/>
                </a:solidFill>
                <a:latin typeface="Arial Nova" panose="020B0504020202020204" pitchFamily="34" charset="0"/>
              </a:rPr>
              <a:t>Obwohl er vielleicht immer noch ein Kirchgänger ist und seine Wünsche nach den Dingen der Welt unter einer Form von Religion verbirgt,</a:t>
            </a:r>
          </a:p>
          <a:p>
            <a:pPr marR="3810" algn="ctr">
              <a:lnSpc>
                <a:spcPct val="119000"/>
              </a:lnSpc>
            </a:pPr>
            <a:r>
              <a:rPr lang="de-DE" sz="1600" b="1" kern="1400" dirty="0">
                <a:solidFill>
                  <a:srgbClr val="333333"/>
                </a:solidFill>
                <a:latin typeface="Arial Nova" panose="020B0504020202020204" pitchFamily="34" charset="0"/>
              </a:rPr>
              <a:t>die Liebe zu Gott ist in seinem Herzen erkaltet.</a:t>
            </a:r>
          </a:p>
          <a:p>
            <a:pPr marR="3810" algn="ctr">
              <a:lnSpc>
                <a:spcPct val="119000"/>
              </a:lnSpc>
            </a:pPr>
            <a:r>
              <a:rPr lang="de-DE" sz="1600" b="1" kern="1400" dirty="0">
                <a:solidFill>
                  <a:srgbClr val="333333"/>
                </a:solidFill>
                <a:latin typeface="Arial Nova" panose="020B0504020202020204" pitchFamily="34" charset="0"/>
              </a:rPr>
              <a:t>Befolgen Sie die Warnungen unseres Herrn Jesus, wenn er sagt:</a:t>
            </a:r>
          </a:p>
          <a:p>
            <a:pPr marR="3810" algn="ctr">
              <a:lnSpc>
                <a:spcPct val="119000"/>
              </a:lnSpc>
            </a:pPr>
            <a:r>
              <a:rPr lang="de-DE" sz="1600" b="1" kern="1400" dirty="0">
                <a:solidFill>
                  <a:srgbClr val="333333"/>
                </a:solidFill>
                <a:latin typeface="Arial Nova" panose="020B0504020202020204" pitchFamily="34" charset="0"/>
              </a:rPr>
              <a:t>Wache und bete, dass du nicht in Versuchung gerätst. (Matthäus 26: 41)</a:t>
            </a:r>
          </a:p>
          <a:p>
            <a:pPr marR="3810" algn="ctr">
              <a:lnSpc>
                <a:spcPct val="119000"/>
              </a:lnSpc>
            </a:pPr>
            <a:r>
              <a:rPr lang="de-DE" sz="1600" b="1" kern="1400" dirty="0">
                <a:solidFill>
                  <a:srgbClr val="333333"/>
                </a:solidFill>
                <a:latin typeface="Arial Nova" panose="020B0504020202020204" pitchFamily="34" charset="0"/>
              </a:rPr>
              <a:t>Wer glaubt, fest zu stehen, sollte besser aufpassen, dass er nicht fällt. (1 Korinther 10: 12)</a:t>
            </a:r>
            <a:endParaRPr lang="en-US" sz="1600" b="1" kern="1400" dirty="0">
              <a:ln>
                <a:noFill/>
              </a:ln>
              <a:solidFill>
                <a:srgbClr val="000000"/>
              </a:solidFill>
              <a:effectLst/>
              <a:latin typeface="Arial Nova" panose="020B0504020202020204" pitchFamily="34" charset="0"/>
            </a:endParaRPr>
          </a:p>
        </p:txBody>
      </p:sp>
      <p:pic>
        <p:nvPicPr>
          <p:cNvPr id="6" name="GT SLIDE 28">
            <a:hlinkClick r:id="" action="ppaction://media"/>
            <a:extLst>
              <a:ext uri="{FF2B5EF4-FFF2-40B4-BE49-F238E27FC236}">
                <a16:creationId xmlns:a16="http://schemas.microsoft.com/office/drawing/2014/main" id="{DE527F7A-4CA5-F95F-589F-7DE4CBD6F82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6856" y="5567874"/>
            <a:ext cx="487363" cy="487363"/>
          </a:xfrm>
          <a:prstGeom prst="rect">
            <a:avLst/>
          </a:prstGeom>
        </p:spPr>
      </p:pic>
    </p:spTree>
    <p:extLst>
      <p:ext uri="{BB962C8B-B14F-4D97-AF65-F5344CB8AC3E}">
        <p14:creationId xmlns:p14="http://schemas.microsoft.com/office/powerpoint/2010/main" val="22820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83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1679484" y="127270"/>
            <a:ext cx="8833031"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ZURÜCKGEFALLENES</a:t>
            </a:r>
            <a:r>
              <a:rPr kumimoji="0" lang="en-ZA" altLang="en-US" sz="2400" b="1" i="0" u="none" strike="noStrike" cap="none" normalizeH="0" baseline="0" dirty="0">
                <a:ln>
                  <a:noFill/>
                </a:ln>
                <a:solidFill>
                  <a:srgbClr val="000000"/>
                </a:solidFill>
                <a:effectLst/>
                <a:latin typeface="Cooper Black" panose="0208090404030B020404" pitchFamily="18" charset="0"/>
              </a:rPr>
              <a:t> ODER </a:t>
            </a:r>
            <a:r>
              <a:rPr kumimoji="0" lang="en-ZA" altLang="en-US" sz="2400" b="1" i="0" u="none" strike="noStrike" cap="none" normalizeH="0" baseline="0" dirty="0" err="1">
                <a:ln>
                  <a:noFill/>
                </a:ln>
                <a:solidFill>
                  <a:srgbClr val="000000"/>
                </a:solidFill>
                <a:effectLst/>
                <a:latin typeface="Cooper Black" panose="0208090404030B020404" pitchFamily="18" charset="0"/>
              </a:rPr>
              <a:t>HARTNÄCKIGES</a:t>
            </a:r>
            <a:r>
              <a:rPr kumimoji="0" lang="en-ZA" altLang="en-US" sz="2400" b="1" i="0" u="none" strike="noStrike" cap="none" normalizeH="0" baseline="0" dirty="0">
                <a:ln>
                  <a:noFill/>
                </a:ln>
                <a:solidFill>
                  <a:srgbClr val="000000"/>
                </a:solidFill>
                <a:effectLst/>
                <a:latin typeface="Cooper Black" panose="0208090404030B020404" pitchFamily="18" charset="0"/>
              </a:rPr>
              <a:t>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7259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4">
            <a:alphaModFix amt="24000"/>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093178" y="175348"/>
            <a:ext cx="860530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ZURÜCKGEFALLENES</a:t>
            </a:r>
            <a:r>
              <a:rPr kumimoji="0" lang="en-ZA" altLang="en-US" sz="2400" b="1" i="0" u="none" strike="noStrike" cap="none" normalizeH="0" baseline="0" dirty="0">
                <a:ln>
                  <a:noFill/>
                </a:ln>
                <a:solidFill>
                  <a:srgbClr val="000000"/>
                </a:solidFill>
                <a:effectLst/>
                <a:latin typeface="Cooper Black" panose="0208090404030B020404" pitchFamily="18" charset="0"/>
              </a:rPr>
              <a:t> ODER </a:t>
            </a:r>
            <a:r>
              <a:rPr kumimoji="0" lang="en-ZA" altLang="en-US" sz="2400" b="1" i="0" u="none" strike="noStrike" cap="none" normalizeH="0" baseline="0" dirty="0" err="1">
                <a:ln>
                  <a:noFill/>
                </a:ln>
                <a:solidFill>
                  <a:srgbClr val="000000"/>
                </a:solidFill>
                <a:effectLst/>
                <a:latin typeface="Cooper Black" panose="0208090404030B020404" pitchFamily="18" charset="0"/>
              </a:rPr>
              <a:t>HARTNÄCKIGES</a:t>
            </a:r>
            <a:r>
              <a:rPr kumimoji="0" lang="en-ZA" altLang="en-US" sz="2400" b="1" i="0" u="none" strike="noStrike" cap="none" normalizeH="0" baseline="0" dirty="0">
                <a:ln>
                  <a:noFill/>
                </a:ln>
                <a:solidFill>
                  <a:srgbClr val="000000"/>
                </a:solidFill>
                <a:effectLst/>
                <a:latin typeface="Cooper Black" panose="0208090404030B020404" pitchFamily="18" charset="0"/>
              </a:rPr>
              <a:t> HERZ</a:t>
            </a:r>
          </a:p>
        </p:txBody>
      </p:sp>
      <p:sp>
        <p:nvSpPr>
          <p:cNvPr id="8" name="TextBox 7">
            <a:extLst>
              <a:ext uri="{FF2B5EF4-FFF2-40B4-BE49-F238E27FC236}">
                <a16:creationId xmlns:a16="http://schemas.microsoft.com/office/drawing/2014/main" id="{938FD6B4-6A66-49B9-80C3-6CE54E924C78}"/>
              </a:ext>
            </a:extLst>
          </p:cNvPr>
          <p:cNvSpPr txBox="1"/>
          <p:nvPr/>
        </p:nvSpPr>
        <p:spPr>
          <a:xfrm>
            <a:off x="4683875" y="708070"/>
            <a:ext cx="6810340" cy="5293885"/>
          </a:xfrm>
          <a:prstGeom prst="rect">
            <a:avLst/>
          </a:prstGeom>
          <a:noFill/>
        </p:spPr>
        <p:txBody>
          <a:bodyPr wrap="square">
            <a:spAutoFit/>
          </a:bodyPr>
          <a:lstStyle/>
          <a:p>
            <a:pPr algn="ctr">
              <a:lnSpc>
                <a:spcPct val="125000"/>
              </a:lnSpc>
            </a:pPr>
            <a:r>
              <a:rPr lang="de-DE" sz="1600" b="1" kern="1400" dirty="0">
                <a:solidFill>
                  <a:srgbClr val="000000"/>
                </a:solidFill>
                <a:latin typeface="Arial Nova" panose="020B0504020202020204" pitchFamily="34" charset="0"/>
              </a:rPr>
              <a:t>Dieses Bild zeigt den Zustand des Menschen, der trotz allem, was Gott für ihn getan hat, wieder völlig in seine alten Gewohnheiten verfallen ist.</a:t>
            </a:r>
          </a:p>
          <a:p>
            <a:pPr algn="ctr">
              <a:lnSpc>
                <a:spcPct val="125000"/>
              </a:lnSpc>
            </a:pPr>
            <a:r>
              <a:rPr lang="de-DE" sz="1600" b="1" kern="1400" dirty="0">
                <a:solidFill>
                  <a:srgbClr val="000000"/>
                </a:solidFill>
                <a:latin typeface="Arial Nova" panose="020B0504020202020204" pitchFamily="34" charset="0"/>
              </a:rPr>
              <a:t>Jesus selbst beschrieb diese Person, als er sagte: Wenn ein böser Geist von einem Menschen ausgeht, wandert er über trockenes Land und sucht nach einem Ort, an dem er ruhen kann. Wenn es keinen finden kann, sagt es sich: Ich gehe zurück in mein Haus. Also geht es zurück und findet das Haus sauber und aufgeräumt vor. Dann geht es hinaus und bringt sieben andere Geister mit, die noch schlimmer sind als es selbst, und sie kommen und wohnen dort. Wenn also alles vorbei ist, geht es dieser Person schlechter als am Anfang. </a:t>
            </a:r>
          </a:p>
          <a:p>
            <a:pPr algn="ctr">
              <a:lnSpc>
                <a:spcPct val="125000"/>
              </a:lnSpc>
            </a:pPr>
            <a:r>
              <a:rPr lang="de-DE" sz="1600" b="1" kern="1400" dirty="0">
                <a:solidFill>
                  <a:srgbClr val="000000"/>
                </a:solidFill>
                <a:latin typeface="Arial Nova" panose="020B0504020202020204" pitchFamily="34" charset="0"/>
              </a:rPr>
              <a:t>(Lukas 11: 24 - 26)</a:t>
            </a:r>
          </a:p>
          <a:p>
            <a:pPr algn="ctr">
              <a:lnSpc>
                <a:spcPct val="125000"/>
              </a:lnSpc>
            </a:pPr>
            <a:endParaRPr lang="de-DE" sz="1600" b="1" kern="1400" dirty="0">
              <a:solidFill>
                <a:srgbClr val="000000"/>
              </a:solidFill>
              <a:latin typeface="Arial Nova" panose="020B0504020202020204" pitchFamily="34" charset="0"/>
            </a:endParaRPr>
          </a:p>
          <a:p>
            <a:pPr algn="ctr">
              <a:lnSpc>
                <a:spcPct val="125000"/>
              </a:lnSpc>
            </a:pPr>
            <a:r>
              <a:rPr lang="de-DE" sz="1600" b="1" kern="1400" dirty="0">
                <a:solidFill>
                  <a:srgbClr val="000000"/>
                </a:solidFill>
                <a:latin typeface="Arial Nova" panose="020B0504020202020204" pitchFamily="34" charset="0"/>
              </a:rPr>
              <a:t>Was ihnen widerfahren ist, zeigt, dass die Sprichwörter wahr sind; Ein Hund kehrt zu dem zurück, was er erbrochen hat, und Ein Schwein, das gewaschen wurde, wälzt sich wieder im Schlamm.</a:t>
            </a:r>
          </a:p>
          <a:p>
            <a:pPr algn="ctr">
              <a:lnSpc>
                <a:spcPct val="125000"/>
              </a:lnSpc>
            </a:pPr>
            <a:r>
              <a:rPr lang="de-DE" sz="1600" b="1" kern="1400" dirty="0">
                <a:solidFill>
                  <a:srgbClr val="000000"/>
                </a:solidFill>
                <a:latin typeface="Arial Nova" panose="020B0504020202020204" pitchFamily="34" charset="0"/>
              </a:rPr>
              <a:t>(2 Petrus 2:22)</a:t>
            </a:r>
            <a:endParaRPr lang="en-US" sz="1600" kern="1400" dirty="0">
              <a:ln>
                <a:noFill/>
              </a:ln>
              <a:solidFill>
                <a:srgbClr val="000000"/>
              </a:solidFill>
              <a:effectLst/>
              <a:latin typeface="Arial Nova" panose="020B0504020202020204" pitchFamily="34" charset="0"/>
            </a:endParaRPr>
          </a:p>
        </p:txBody>
      </p:sp>
      <p:pic>
        <p:nvPicPr>
          <p:cNvPr id="5" name="GT SLIDE 30">
            <a:hlinkClick r:id="" action="ppaction://media"/>
            <a:extLst>
              <a:ext uri="{FF2B5EF4-FFF2-40B4-BE49-F238E27FC236}">
                <a16:creationId xmlns:a16="http://schemas.microsoft.com/office/drawing/2014/main" id="{29713B6C-A6CA-555A-CF17-D5A5883B31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1871" y="5579153"/>
            <a:ext cx="487363" cy="487363"/>
          </a:xfrm>
          <a:prstGeom prst="rect">
            <a:avLst/>
          </a:prstGeom>
        </p:spPr>
      </p:pic>
    </p:spTree>
    <p:extLst>
      <p:ext uri="{BB962C8B-B14F-4D97-AF65-F5344CB8AC3E}">
        <p14:creationId xmlns:p14="http://schemas.microsoft.com/office/powerpoint/2010/main" val="31308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98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 r="194"/>
          <a:stretch>
            <a:fillRect/>
          </a:stretch>
        </p:blipFill>
        <p:spPr bwMode="auto">
          <a:xfrm>
            <a:off x="6458906" y="579673"/>
            <a:ext cx="3831652" cy="543600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12437" y="100578"/>
            <a:ext cx="1180407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de-DE" sz="2000" b="1" kern="1400" dirty="0">
                <a:solidFill>
                  <a:srgbClr val="000000"/>
                </a:solidFill>
                <a:latin typeface="Arial Nova" panose="020B0504020202020204" pitchFamily="34" charset="0"/>
              </a:rPr>
              <a:t>Wenn also alles vorbei ist, geht es </a:t>
            </a:r>
            <a:r>
              <a:rPr lang="de-DE" sz="2000" b="1" kern="1400" dirty="0">
                <a:solidFill>
                  <a:srgbClr val="FF0000"/>
                </a:solidFill>
                <a:latin typeface="Arial Nova" panose="020B0504020202020204" pitchFamily="34" charset="0"/>
              </a:rPr>
              <a:t>dieser person schlechter </a:t>
            </a:r>
            <a:r>
              <a:rPr lang="de-DE" sz="2000" b="1" kern="1400" dirty="0">
                <a:solidFill>
                  <a:srgbClr val="000000"/>
                </a:solidFill>
                <a:latin typeface="Arial Nova" panose="020B0504020202020204" pitchFamily="34" charset="0"/>
              </a:rPr>
              <a:t>als am anfang.</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9" name="Picture 9">
            <a:extLst>
              <a:ext uri="{FF2B5EF4-FFF2-40B4-BE49-F238E27FC236}">
                <a16:creationId xmlns:a16="http://schemas.microsoft.com/office/drawing/2014/main" id="{A125447D-7CBF-449D-8EBF-80BBF7238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1910043" y="589213"/>
            <a:ext cx="3823053" cy="542646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00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17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0-#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700"/>
                            </p:stCondLst>
                            <p:childTnLst>
                              <p:par>
                                <p:cTn id="15" presetID="2" presetClass="entr" presetSubtype="2"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2000" fill="hold"/>
                                        <p:tgtEl>
                                          <p:spTgt spid="6147"/>
                                        </p:tgtEl>
                                        <p:attrNameLst>
                                          <p:attrName>ppt_x</p:attrName>
                                        </p:attrNameLst>
                                      </p:cBhvr>
                                      <p:tavLst>
                                        <p:tav tm="0">
                                          <p:val>
                                            <p:strVal val="1+#ppt_w/2"/>
                                          </p:val>
                                        </p:tav>
                                        <p:tav tm="100000">
                                          <p:val>
                                            <p:strVal val="#ppt_x"/>
                                          </p:val>
                                        </p:tav>
                                      </p:tavLst>
                                    </p:anim>
                                    <p:anim calcmode="lin" valueType="num">
                                      <p:cBhvr additive="base">
                                        <p:cTn id="18" dur="2000" fill="hold"/>
                                        <p:tgtEl>
                                          <p:spTgt spid="61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683490" y="601363"/>
            <a:ext cx="11036919"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781953"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HERZ DES MENSCHEN</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207388" y="602215"/>
            <a:ext cx="730112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endParaRPr lang="en-ZA" sz="2000" b="1" dirty="0">
              <a:effectLst/>
              <a:latin typeface="Arial Nova" panose="020B0504020202020204" pitchFamily="34" charset="0"/>
              <a:ea typeface="Times New Roman" panose="02020603050405020304" pitchFamily="18" charset="0"/>
            </a:endParaRPr>
          </a:p>
          <a:p>
            <a:pPr algn="ctr">
              <a:lnSpc>
                <a:spcPct val="119000"/>
              </a:lnSpc>
              <a:spcAft>
                <a:spcPts val="600"/>
              </a:spcAft>
            </a:pPr>
            <a:r>
              <a:rPr lang="de-DE" sz="1600" b="1" dirty="0">
                <a:solidFill>
                  <a:srgbClr val="333333"/>
                </a:solidFill>
                <a:effectLst/>
                <a:latin typeface="Arial Nova" panose="020B0504020202020204" pitchFamily="34" charset="0"/>
                <a:ea typeface="Times New Roman" panose="02020603050405020304" pitchFamily="18" charset="0"/>
              </a:rPr>
              <a:t>Wenn Sie dieses Buch lesen und seine Bilder studieren, werden Sie in der Lage sein, Ihr eigenes Herz zu sehen. Erlaube Gottes Scheinwerfer, dir den Zustand deines Herzens zu zeigen. Erkennen Sie Ihre Sünden an und leugnen Sie ihre Existenz nicht, denn Gottes Wort sagt uns Folgendes:</a:t>
            </a:r>
          </a:p>
          <a:p>
            <a:pPr algn="ctr">
              <a:lnSpc>
                <a:spcPct val="119000"/>
              </a:lnSpc>
              <a:spcAft>
                <a:spcPts val="600"/>
              </a:spcAft>
            </a:pPr>
            <a:r>
              <a:rPr lang="de-DE" sz="1600" b="1" dirty="0">
                <a:solidFill>
                  <a:srgbClr val="333333"/>
                </a:solidFill>
                <a:effectLst/>
                <a:latin typeface="Arial Nova" panose="020B0504020202020204" pitchFamily="34" charset="0"/>
                <a:ea typeface="Times New Roman" panose="02020603050405020304" pitchFamily="18" charset="0"/>
              </a:rPr>
              <a:t>8. Wenn wir sagen, dass wir keine Sünde haben, betrügen wir uns selbst und es gibt keine Wahrheit in uns.</a:t>
            </a:r>
          </a:p>
          <a:p>
            <a:pPr algn="ctr">
              <a:lnSpc>
                <a:spcPct val="119000"/>
              </a:lnSpc>
              <a:spcAft>
                <a:spcPts val="600"/>
              </a:spcAft>
            </a:pPr>
            <a:r>
              <a:rPr lang="de-DE" sz="1600" b="1" dirty="0">
                <a:solidFill>
                  <a:srgbClr val="333333"/>
                </a:solidFill>
                <a:effectLst/>
                <a:latin typeface="Arial Nova" panose="020B0504020202020204" pitchFamily="34" charset="0"/>
                <a:ea typeface="Times New Roman" panose="02020603050405020304" pitchFamily="18" charset="0"/>
              </a:rPr>
              <a:t>9. Aber wenn wir Gott unsere Sünden bekennen, wird er sein Versprechen halten und tun, was richtig ist: Er wird uns unsere Sünden vergeben und uns von all unserem Fehlverhalten reinigen</a:t>
            </a:r>
          </a:p>
          <a:p>
            <a:pPr algn="ctr">
              <a:lnSpc>
                <a:spcPct val="119000"/>
              </a:lnSpc>
              <a:spcAft>
                <a:spcPts val="600"/>
              </a:spcAft>
            </a:pPr>
            <a:r>
              <a:rPr lang="de-DE" sz="1600" b="1" dirty="0">
                <a:solidFill>
                  <a:srgbClr val="333333"/>
                </a:solidFill>
                <a:effectLst/>
                <a:latin typeface="Arial Nova" panose="020B0504020202020204" pitchFamily="34" charset="0"/>
                <a:ea typeface="Times New Roman" panose="02020603050405020304" pitchFamily="18" charset="0"/>
              </a:rPr>
              <a:t>7. … und das Blut Jesu, seines Sohnes, reinigt uns von jeder Sünde.“</a:t>
            </a:r>
          </a:p>
          <a:p>
            <a:pPr algn="ctr">
              <a:lnSpc>
                <a:spcPct val="119000"/>
              </a:lnSpc>
              <a:spcAft>
                <a:spcPts val="600"/>
              </a:spcAft>
            </a:pPr>
            <a:r>
              <a:rPr lang="de-DE" sz="1600" b="1" dirty="0">
                <a:solidFill>
                  <a:srgbClr val="333333"/>
                </a:solidFill>
                <a:effectLst/>
                <a:latin typeface="Arial Nova" panose="020B0504020202020204" pitchFamily="34" charset="0"/>
                <a:ea typeface="Times New Roman" panose="02020603050405020304" pitchFamily="18" charset="0"/>
              </a:rPr>
              <a:t>(Lesen Sie 1. Johannes 1: 1 - 10).</a:t>
            </a:r>
          </a:p>
          <a:p>
            <a:pPr algn="ctr">
              <a:spcAft>
                <a:spcPts val="600"/>
              </a:spcAft>
            </a:pPr>
            <a:r>
              <a:rPr lang="de-DE" sz="1600" b="1" dirty="0">
                <a:solidFill>
                  <a:srgbClr val="FF0000"/>
                </a:solidFill>
                <a:effectLst/>
                <a:latin typeface="Arial Nova" panose="020B0504020202020204" pitchFamily="34" charset="0"/>
                <a:ea typeface="Times New Roman" panose="02020603050405020304" pitchFamily="18" charset="0"/>
              </a:rPr>
              <a:t>Sie werden entweder von Satan oder von Gott regiert.</a:t>
            </a:r>
          </a:p>
          <a:p>
            <a:pPr algn="ctr">
              <a:spcAft>
                <a:spcPts val="600"/>
              </a:spcAft>
            </a:pPr>
            <a:r>
              <a:rPr lang="de-DE" sz="1600" b="1" dirty="0">
                <a:solidFill>
                  <a:srgbClr val="FF0000"/>
                </a:solidFill>
                <a:effectLst/>
                <a:latin typeface="Arial Nova" panose="020B0504020202020204" pitchFamily="34" charset="0"/>
                <a:ea typeface="Times New Roman" panose="02020603050405020304" pitchFamily="18" charset="0"/>
              </a:rPr>
              <a:t>Du bist ein Sklave der Sünde oder ein Diener Gottes.</a:t>
            </a:r>
          </a:p>
          <a:p>
            <a:pPr algn="ctr">
              <a:spcAft>
                <a:spcPts val="600"/>
              </a:spcAft>
            </a:pPr>
            <a:r>
              <a:rPr lang="de-DE" sz="1600" b="1" dirty="0">
                <a:solidFill>
                  <a:srgbClr val="FF0000"/>
                </a:solidFill>
                <a:effectLst/>
                <a:latin typeface="Arial Nova" panose="020B0504020202020204" pitchFamily="34" charset="0"/>
                <a:ea typeface="Times New Roman" panose="02020603050405020304" pitchFamily="18" charset="0"/>
              </a:rPr>
              <a:t>Wenn die Sünde Ihr Leben beherrscht, leugnen Sie sie nicht, sondern schreien Sie zu Gott.</a:t>
            </a:r>
            <a:endParaRPr kumimoji="0" lang="en-US" altLang="en-US" sz="1600" b="0" i="0" u="none" strike="noStrike" cap="none" normalizeH="0" baseline="0" dirty="0">
              <a:ln>
                <a:noFill/>
              </a:ln>
              <a:solidFill>
                <a:srgbClr val="FF0000"/>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 name="Picture 7" descr="A picture containing text&#10;&#10;Description automatically generated">
            <a:extLst>
              <a:ext uri="{FF2B5EF4-FFF2-40B4-BE49-F238E27FC236}">
                <a16:creationId xmlns:a16="http://schemas.microsoft.com/office/drawing/2014/main" id="{7B0636DA-4CA1-4A3D-98EE-B6999FCE5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3" name="GT SLIDE 4">
            <a:hlinkClick r:id="" action="ppaction://media"/>
            <a:extLst>
              <a:ext uri="{FF2B5EF4-FFF2-40B4-BE49-F238E27FC236}">
                <a16:creationId xmlns:a16="http://schemas.microsoft.com/office/drawing/2014/main" id="{C11A6E0F-0C21-C15E-08FE-A564E6DD5C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9761" y="5510811"/>
            <a:ext cx="487363" cy="487363"/>
          </a:xfrm>
          <a:prstGeom prst="rect">
            <a:avLst/>
          </a:prstGeom>
        </p:spPr>
      </p:pic>
    </p:spTree>
    <p:extLst>
      <p:ext uri="{BB962C8B-B14F-4D97-AF65-F5344CB8AC3E}">
        <p14:creationId xmlns:p14="http://schemas.microsoft.com/office/powerpoint/2010/main" val="3560262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a:t>
            </a:r>
            <a:r>
              <a:rPr kumimoji="0" lang="en-ZA" altLang="en-US" sz="2400" b="1" i="0" u="none" strike="noStrike" cap="none" normalizeH="0" baseline="0" dirty="0" err="1">
                <a:ln>
                  <a:noFill/>
                </a:ln>
                <a:solidFill>
                  <a:srgbClr val="000000"/>
                </a:solidFill>
                <a:effectLst/>
                <a:latin typeface="Cooper Black" panose="0208090404030B020404" pitchFamily="18" charset="0"/>
              </a:rPr>
              <a:t>URTEIL</a:t>
            </a:r>
            <a:r>
              <a:rPr kumimoji="0" lang="en-ZA" altLang="en-US" sz="2400" b="1" i="0" u="none" strike="noStrike" cap="none" normalizeH="0" baseline="0" dirty="0">
                <a:ln>
                  <a:noFill/>
                </a:ln>
                <a:solidFill>
                  <a:srgbClr val="000000"/>
                </a:solidFill>
                <a:effectLst/>
                <a:latin typeface="Cooper Black" panose="0208090404030B020404" pitchFamily="18" charset="0"/>
              </a:rPr>
              <a:t> DES </a:t>
            </a:r>
            <a:r>
              <a:rPr kumimoji="0" lang="en-ZA" altLang="en-US" sz="2400" b="1" i="0" u="none" strike="noStrike" cap="none" normalizeH="0" baseline="0" dirty="0" err="1">
                <a:ln>
                  <a:noFill/>
                </a:ln>
                <a:solidFill>
                  <a:srgbClr val="000000"/>
                </a:solidFill>
                <a:effectLst/>
                <a:latin typeface="Cooper Black" panose="0208090404030B020404" pitchFamily="18" charset="0"/>
              </a:rPr>
              <a:t>SÜNDERS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3004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4">
            <a:alphaModFix amt="33000"/>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Box 6">
            <a:extLst>
              <a:ext uri="{FF2B5EF4-FFF2-40B4-BE49-F238E27FC236}">
                <a16:creationId xmlns:a16="http://schemas.microsoft.com/office/drawing/2014/main" id="{E7D52066-588E-4D5B-91B3-1692A258565F}"/>
              </a:ext>
            </a:extLst>
          </p:cNvPr>
          <p:cNvSpPr txBox="1"/>
          <p:nvPr/>
        </p:nvSpPr>
        <p:spPr>
          <a:xfrm>
            <a:off x="4600136" y="643365"/>
            <a:ext cx="6914660" cy="5293885"/>
          </a:xfrm>
          <a:prstGeom prst="rect">
            <a:avLst/>
          </a:prstGeom>
          <a:noFill/>
        </p:spPr>
        <p:txBody>
          <a:bodyPr wrap="square">
            <a:spAutoFit/>
          </a:bodyPr>
          <a:lstStyle/>
          <a:p>
            <a:pPr marR="5080" algn="ctr">
              <a:lnSpc>
                <a:spcPct val="125000"/>
              </a:lnSpc>
            </a:pPr>
            <a:r>
              <a:rPr lang="de-DE" sz="1600" b="1" kern="1400" dirty="0">
                <a:solidFill>
                  <a:srgbClr val="000000"/>
                </a:solidFill>
                <a:latin typeface="Arial Nova" panose="020B0504020202020204" pitchFamily="34" charset="0"/>
              </a:rPr>
              <a:t>Hier finden wir den hartnäckigen Sünder, der sein Herz nicht wieder Gott öffnen wollte.</a:t>
            </a:r>
          </a:p>
          <a:p>
            <a:pPr marR="5080" algn="ctr">
              <a:lnSpc>
                <a:spcPct val="125000"/>
              </a:lnSpc>
            </a:pPr>
            <a:endParaRPr lang="de-DE" sz="1600" b="1" kern="1400" dirty="0">
              <a:solidFill>
                <a:srgbClr val="000000"/>
              </a:solidFill>
              <a:latin typeface="Arial Nova" panose="020B0504020202020204" pitchFamily="34" charset="0"/>
            </a:endParaRPr>
          </a:p>
          <a:p>
            <a:pPr marR="5080" algn="ctr">
              <a:lnSpc>
                <a:spcPct val="125000"/>
              </a:lnSpc>
            </a:pPr>
            <a:r>
              <a:rPr lang="de-DE" sz="1600" b="1" kern="1400" dirty="0">
                <a:solidFill>
                  <a:srgbClr val="000000"/>
                </a:solidFill>
                <a:latin typeface="Arial Nova" panose="020B0504020202020204" pitchFamily="34" charset="0"/>
              </a:rPr>
              <a:t>Die falschen Freuden der Sünde sind verschwunden, und jetzt muss man sich der schrecklichen Realität der hohen und schrecklichen Kosten der Sünde stellen.</a:t>
            </a:r>
          </a:p>
          <a:p>
            <a:pPr marR="5080" algn="ctr">
              <a:lnSpc>
                <a:spcPct val="125000"/>
              </a:lnSpc>
            </a:pPr>
            <a:r>
              <a:rPr lang="de-DE" sz="1600" b="1" kern="1400" dirty="0">
                <a:solidFill>
                  <a:srgbClr val="000000"/>
                </a:solidFill>
                <a:latin typeface="Arial Nova" panose="020B0504020202020204" pitchFamily="34" charset="0"/>
              </a:rPr>
              <a:t>Seine Freunde haben Angst, an seinem Bett zu stehen, und ihre leeren tröstenden Worte können ihm jetzt nicht helfen. Sein Reichtum kann weder sein Leben verlängern, noch seine Seele retten, noch den Schmerz seiner Seele lindern.</a:t>
            </a:r>
          </a:p>
          <a:p>
            <a:pPr marR="5080" algn="ctr">
              <a:lnSpc>
                <a:spcPct val="125000"/>
              </a:lnSpc>
            </a:pPr>
            <a:endParaRPr lang="de-DE" sz="1600" b="1" kern="1400" dirty="0">
              <a:solidFill>
                <a:srgbClr val="000000"/>
              </a:solidFill>
              <a:latin typeface="Arial Nova" panose="020B0504020202020204" pitchFamily="34" charset="0"/>
            </a:endParaRPr>
          </a:p>
          <a:p>
            <a:pPr marR="5080" algn="ctr">
              <a:lnSpc>
                <a:spcPct val="125000"/>
              </a:lnSpc>
            </a:pPr>
            <a:r>
              <a:rPr lang="de-DE" sz="1600" b="1" kern="1400" dirty="0">
                <a:solidFill>
                  <a:srgbClr val="000000"/>
                </a:solidFill>
                <a:latin typeface="Arial Nova" panose="020B0504020202020204" pitchFamily="34" charset="0"/>
              </a:rPr>
              <a:t>Dieser sterbende Sünder, der zu seinen Lebzeiten die Vergebung und Liebe Gottes ablehnte, muss jetzt die Stimme seines Richters hören, des Erlösers, den er abgelehnt hat, der sagt:</a:t>
            </a:r>
          </a:p>
          <a:p>
            <a:pPr marR="5080" algn="ctr">
              <a:lnSpc>
                <a:spcPct val="125000"/>
              </a:lnSpc>
            </a:pPr>
            <a:endParaRPr lang="de-DE" sz="1600" b="1" kern="1400" dirty="0">
              <a:solidFill>
                <a:srgbClr val="000000"/>
              </a:solidFill>
              <a:latin typeface="Arial Nova" panose="020B0504020202020204" pitchFamily="34" charset="0"/>
            </a:endParaRPr>
          </a:p>
          <a:p>
            <a:pPr marR="5080" algn="ctr">
              <a:lnSpc>
                <a:spcPct val="125000"/>
              </a:lnSpc>
            </a:pPr>
            <a:r>
              <a:rPr lang="de-DE" sz="1600" b="1" kern="1400" dirty="0">
                <a:solidFill>
                  <a:srgbClr val="000000"/>
                </a:solidFill>
                <a:latin typeface="Arial Nova" panose="020B0504020202020204" pitchFamily="34" charset="0"/>
              </a:rPr>
              <a:t>Weg von mir, ihr, der unter Gottes Fluch steht! Hin zum ewigen Feuer, das für den Teufel und seine Engel bereitet ist! (Matthäus 25: 41)</a:t>
            </a:r>
            <a:r>
              <a:rPr lang="en-US" sz="1600" kern="1400" dirty="0">
                <a:ln>
                  <a:noFill/>
                </a:ln>
                <a:solidFill>
                  <a:srgbClr val="000000"/>
                </a:solidFill>
                <a:effectLst/>
                <a:latin typeface="Arial Nova" panose="020B0504020202020204" pitchFamily="34" charset="0"/>
              </a:rPr>
              <a:t> </a:t>
            </a:r>
          </a:p>
        </p:txBody>
      </p:sp>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a:t>
            </a:r>
            <a:r>
              <a:rPr kumimoji="0" lang="en-ZA" altLang="en-US" sz="2400" b="1" i="0" u="none" strike="noStrike" cap="none" normalizeH="0" baseline="0" dirty="0" err="1">
                <a:ln>
                  <a:noFill/>
                </a:ln>
                <a:solidFill>
                  <a:srgbClr val="000000"/>
                </a:solidFill>
                <a:effectLst/>
                <a:latin typeface="Cooper Black" panose="0208090404030B020404" pitchFamily="18" charset="0"/>
              </a:rPr>
              <a:t>URTEIL</a:t>
            </a:r>
            <a:r>
              <a:rPr kumimoji="0" lang="en-ZA" altLang="en-US" sz="2400" b="1" i="0" u="none" strike="noStrike" cap="none" normalizeH="0" baseline="0" dirty="0">
                <a:ln>
                  <a:noFill/>
                </a:ln>
                <a:solidFill>
                  <a:srgbClr val="000000"/>
                </a:solidFill>
                <a:effectLst/>
                <a:latin typeface="Cooper Black" panose="0208090404030B020404" pitchFamily="18" charset="0"/>
              </a:rPr>
              <a:t> DES </a:t>
            </a:r>
            <a:r>
              <a:rPr kumimoji="0" lang="en-ZA" altLang="en-US" sz="2400" b="1" i="0" u="none" strike="noStrike" cap="none" normalizeH="0" baseline="0" dirty="0" err="1">
                <a:ln>
                  <a:noFill/>
                </a:ln>
                <a:solidFill>
                  <a:srgbClr val="000000"/>
                </a:solidFill>
                <a:effectLst/>
                <a:latin typeface="Cooper Black" panose="0208090404030B020404" pitchFamily="18" charset="0"/>
              </a:rPr>
              <a:t>SÜNDERS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4" name="GT SLIDE 34">
            <a:hlinkClick r:id="" action="ppaction://media"/>
            <a:extLst>
              <a:ext uri="{FF2B5EF4-FFF2-40B4-BE49-F238E27FC236}">
                <a16:creationId xmlns:a16="http://schemas.microsoft.com/office/drawing/2014/main" id="{B58A9969-608E-EF48-7165-CC769E9062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07137" y="4726998"/>
            <a:ext cx="487363" cy="487363"/>
          </a:xfrm>
          <a:prstGeom prst="rect">
            <a:avLst/>
          </a:prstGeom>
        </p:spPr>
      </p:pic>
    </p:spTree>
    <p:extLst>
      <p:ext uri="{BB962C8B-B14F-4D97-AF65-F5344CB8AC3E}">
        <p14:creationId xmlns:p14="http://schemas.microsoft.com/office/powerpoint/2010/main" val="9270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09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dirty="0"/>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764146" y="47327"/>
            <a:ext cx="4697417" cy="461665"/>
          </a:xfrm>
          <a:prstGeom prst="rect">
            <a:avLst/>
          </a:prstGeom>
          <a:noFill/>
        </p:spPr>
        <p:txBody>
          <a:bodyPr wrap="square" rtlCol="0">
            <a:spAutoFit/>
          </a:bodyPr>
          <a:lstStyle/>
          <a:p>
            <a:pPr algn="ctr"/>
            <a:r>
              <a:rPr lang="en-ZA" sz="2400" dirty="0">
                <a:latin typeface="Cooper Black" panose="0208090404030B020404" pitchFamily="18" charset="0"/>
              </a:rPr>
              <a:t>DAS HERZ DES MENSCHEN</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135940"/>
          </a:xfrm>
          <a:prstGeom prst="rect">
            <a:avLst/>
          </a:prstGeom>
          <a:noFill/>
        </p:spPr>
        <p:txBody>
          <a:bodyPr wrap="square">
            <a:spAutoFit/>
          </a:bodyPr>
          <a:lstStyle/>
          <a:p>
            <a:pPr marL="9525" marR="5080" indent="0" algn="ctr">
              <a:lnSpc>
                <a:spcPct val="125000"/>
              </a:lnSpc>
              <a:spcBef>
                <a:spcPts val="0"/>
              </a:spcBef>
              <a:spcAft>
                <a:spcPts val="0"/>
              </a:spcAft>
            </a:pPr>
            <a:r>
              <a:rPr lang="de-DE" sz="1600" b="1" kern="1400" dirty="0">
                <a:solidFill>
                  <a:schemeClr val="accent2">
                    <a:lumMod val="60000"/>
                    <a:lumOff val="40000"/>
                  </a:schemeClr>
                </a:solidFill>
                <a:latin typeface="Arial Nova" panose="020B0504020202020204" pitchFamily="34" charset="0"/>
              </a:rPr>
              <a:t>Wer glaubt, fest zu stehen, sollte besser aufpassen, dass er nicht fällt. (1 Korinther 10: 12)</a:t>
            </a:r>
          </a:p>
          <a:p>
            <a:pPr marL="9525" marR="5080" indent="0" algn="ctr">
              <a:lnSpc>
                <a:spcPct val="125000"/>
              </a:lnSpc>
              <a:spcBef>
                <a:spcPts val="0"/>
              </a:spcBef>
              <a:spcAft>
                <a:spcPts val="0"/>
              </a:spcAft>
            </a:pPr>
            <a:endParaRPr lang="de-DE" sz="1600" b="1" kern="1400" dirty="0">
              <a:solidFill>
                <a:schemeClr val="accent2">
                  <a:lumMod val="60000"/>
                  <a:lumOff val="40000"/>
                </a:schemeClr>
              </a:solidFill>
              <a:latin typeface="Arial Nova" panose="020B0504020202020204" pitchFamily="34" charset="0"/>
            </a:endParaRPr>
          </a:p>
          <a:p>
            <a:pPr marL="9525" marR="5080" indent="0" algn="ctr">
              <a:lnSpc>
                <a:spcPct val="125000"/>
              </a:lnSpc>
              <a:spcBef>
                <a:spcPts val="0"/>
              </a:spcBef>
              <a:spcAft>
                <a:spcPts val="0"/>
              </a:spcAft>
            </a:pPr>
            <a:r>
              <a:rPr lang="de-DE" sz="1600" b="1" kern="1400" dirty="0">
                <a:solidFill>
                  <a:schemeClr val="accent2">
                    <a:lumMod val="75000"/>
                  </a:schemeClr>
                </a:solidFill>
                <a:latin typeface="Arial Nova" panose="020B0504020202020204" pitchFamily="34" charset="0"/>
              </a:rPr>
              <a:t>…….. Dann geht es hinaus und bringt sieben andere Geister mit, die noch schlimmer sind als es selbst, und sie kommen und wohnen dort. Wenn also alles vorbei ist, geht es dieser person schlechter als am Anfang. (Lukas 11: 24 - 26)</a:t>
            </a:r>
          </a:p>
          <a:p>
            <a:pPr marL="9525" marR="5080" indent="0" algn="ctr">
              <a:lnSpc>
                <a:spcPct val="125000"/>
              </a:lnSpc>
              <a:spcBef>
                <a:spcPts val="0"/>
              </a:spcBef>
              <a:spcAft>
                <a:spcPts val="0"/>
              </a:spcAft>
            </a:pPr>
            <a:endParaRPr lang="de-DE" sz="1600" b="1" kern="1400" dirty="0">
              <a:solidFill>
                <a:schemeClr val="accent2">
                  <a:lumMod val="75000"/>
                </a:schemeClr>
              </a:solidFill>
              <a:latin typeface="Arial Nova" panose="020B0504020202020204" pitchFamily="34" charset="0"/>
            </a:endParaRPr>
          </a:p>
          <a:p>
            <a:pPr marL="9525" marR="5080" indent="0" algn="ctr">
              <a:lnSpc>
                <a:spcPct val="125000"/>
              </a:lnSpc>
              <a:spcBef>
                <a:spcPts val="0"/>
              </a:spcBef>
              <a:spcAft>
                <a:spcPts val="0"/>
              </a:spcAft>
            </a:pPr>
            <a:r>
              <a:rPr lang="de-DE" sz="1600" b="1" kern="1400" dirty="0">
                <a:solidFill>
                  <a:srgbClr val="FF0000"/>
                </a:solidFill>
                <a:latin typeface="Arial Nova" panose="020B0504020202020204" pitchFamily="34" charset="0"/>
              </a:rPr>
              <a:t>Weg von mir, ihr, der unter Gottes Fluch steht! Hin zum ewigen Feuer, das für den Teufel und seine Engel bereitet ist! (Matthäus 25: 41)</a:t>
            </a:r>
          </a:p>
          <a:p>
            <a:pPr marL="0" marR="0" indent="0" algn="ctr">
              <a:lnSpc>
                <a:spcPct val="125000"/>
              </a:lnSpc>
              <a:spcBef>
                <a:spcPts val="0"/>
              </a:spcBef>
              <a:spcAft>
                <a:spcPts val="0"/>
              </a:spcAft>
            </a:pPr>
            <a:endParaRPr lang="en-US" kern="1400" dirty="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19131" y="512727"/>
            <a:ext cx="1522708" cy="246221"/>
          </a:xfrm>
          <a:prstGeom prst="rect">
            <a:avLst/>
          </a:prstGeom>
          <a:noFill/>
        </p:spPr>
        <p:txBody>
          <a:bodyPr wrap="square" rtlCol="0">
            <a:spAutoFit/>
          </a:bodyPr>
          <a:lstStyle/>
          <a:p>
            <a:r>
              <a:rPr lang="en-US" sz="1000" b="1" dirty="0"/>
              <a:t>DAS HERZ DES </a:t>
            </a:r>
            <a:r>
              <a:rPr lang="en-US" sz="1000" b="1" dirty="0" err="1"/>
              <a:t>SÜNDERS</a:t>
            </a:r>
            <a:endParaRPr lang="en-US" sz="10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34951" y="512727"/>
            <a:ext cx="1993731" cy="215444"/>
          </a:xfrm>
          <a:prstGeom prst="rect">
            <a:avLst/>
          </a:prstGeom>
          <a:noFill/>
        </p:spPr>
        <p:txBody>
          <a:bodyPr wrap="square" rtlCol="0">
            <a:spAutoFit/>
          </a:bodyPr>
          <a:lstStyle/>
          <a:p>
            <a:r>
              <a:rPr lang="de-DE" sz="800" b="1" dirty="0"/>
              <a:t>DAS VON DER SÜNDE ÜBERZEUGTE HERZ</a:t>
            </a:r>
            <a:endParaRPr lang="en-US" sz="800" b="1" dirty="0"/>
          </a:p>
        </p:txBody>
      </p:sp>
      <p:sp>
        <p:nvSpPr>
          <p:cNvPr id="20" name="TextBox 19">
            <a:extLst>
              <a:ext uri="{FF2B5EF4-FFF2-40B4-BE49-F238E27FC236}">
                <a16:creationId xmlns:a16="http://schemas.microsoft.com/office/drawing/2014/main" id="{EEDB8932-0B69-4B37-9473-9529B204F59C}"/>
              </a:ext>
            </a:extLst>
          </p:cNvPr>
          <p:cNvSpPr txBox="1"/>
          <p:nvPr/>
        </p:nvSpPr>
        <p:spPr>
          <a:xfrm>
            <a:off x="3671212" y="494971"/>
            <a:ext cx="1776188" cy="261610"/>
          </a:xfrm>
          <a:prstGeom prst="rect">
            <a:avLst/>
          </a:prstGeom>
          <a:noFill/>
        </p:spPr>
        <p:txBody>
          <a:bodyPr wrap="square" rtlCol="0">
            <a:spAutoFit/>
          </a:bodyPr>
          <a:lstStyle/>
          <a:p>
            <a:r>
              <a:rPr lang="en-US" sz="1100" b="1" dirty="0"/>
              <a:t>DAS </a:t>
            </a:r>
            <a:r>
              <a:rPr lang="en-US" sz="1100" b="1" dirty="0" err="1"/>
              <a:t>REUEVOLLE</a:t>
            </a:r>
            <a:r>
              <a:rPr lang="en-US" sz="1100" b="1" dirty="0"/>
              <a:t> HERZ</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46221"/>
          </a:xfrm>
          <a:prstGeom prst="rect">
            <a:avLst/>
          </a:prstGeom>
          <a:noFill/>
        </p:spPr>
        <p:txBody>
          <a:bodyPr wrap="square" rtlCol="0">
            <a:spAutoFit/>
          </a:bodyPr>
          <a:lstStyle/>
          <a:p>
            <a:r>
              <a:rPr lang="en-US" sz="1000" b="1" dirty="0"/>
              <a:t>MIT CHRISTUS </a:t>
            </a:r>
            <a:r>
              <a:rPr lang="en-US" sz="1000" b="1" dirty="0" err="1"/>
              <a:t>STERBEN</a:t>
            </a:r>
            <a:endParaRPr lang="en-US" sz="1000" b="1" dirty="0"/>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DER </a:t>
            </a:r>
            <a:r>
              <a:rPr lang="en-US" sz="1100" b="1" dirty="0" err="1"/>
              <a:t>TEMPEL</a:t>
            </a:r>
            <a:r>
              <a:rPr lang="en-US" sz="1100" b="1" dirty="0"/>
              <a:t> </a:t>
            </a:r>
            <a:r>
              <a:rPr lang="en-US" sz="1100" b="1" dirty="0" err="1"/>
              <a:t>GOTTES</a:t>
            </a:r>
            <a:endParaRPr lang="en-US" sz="1100" b="1" dirty="0"/>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dirty="0"/>
              <a:t>DAS </a:t>
            </a:r>
            <a:r>
              <a:rPr lang="en-US" sz="1100" b="1" dirty="0" err="1"/>
              <a:t>SIEGREICHE</a:t>
            </a:r>
            <a:r>
              <a:rPr lang="en-US" sz="1100" b="1" dirty="0"/>
              <a:t> HERZ</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dirty="0"/>
              <a:t>DER </a:t>
            </a:r>
            <a:r>
              <a:rPr lang="en-US" sz="1100" b="1" dirty="0" err="1"/>
              <a:t>GLORREICHE</a:t>
            </a:r>
            <a:r>
              <a:rPr lang="en-US" sz="1100" b="1" dirty="0"/>
              <a:t> </a:t>
            </a:r>
            <a:r>
              <a:rPr lang="en-US" sz="1100" b="1" dirty="0" err="1"/>
              <a:t>HEIMGANG</a:t>
            </a:r>
            <a:endParaRPr lang="en-US" sz="1100" b="1" dirty="0"/>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de-DE" sz="1100" b="1" dirty="0"/>
              <a:t>DAS VERSUCHTE UND GETEILTE HERZ</a:t>
            </a:r>
            <a:endParaRPr lang="en-US" sz="1100" b="1" dirty="0"/>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600164"/>
          </a:xfrm>
          <a:prstGeom prst="rect">
            <a:avLst/>
          </a:prstGeom>
          <a:noFill/>
        </p:spPr>
        <p:txBody>
          <a:bodyPr wrap="square" rtlCol="0">
            <a:spAutoFit/>
          </a:bodyPr>
          <a:lstStyle/>
          <a:p>
            <a:pPr algn="ctr"/>
            <a:r>
              <a:rPr lang="de-DE" sz="1100" b="1" dirty="0"/>
              <a:t>DAS RÜCKFÄLLIGE ODER HARTNÄCHIGE HERZ</a:t>
            </a:r>
            <a:endParaRPr lang="en-US" sz="1100" b="1" dirty="0"/>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dirty="0"/>
              <a:t>DAS </a:t>
            </a:r>
            <a:r>
              <a:rPr lang="en-US" sz="1100" b="1" dirty="0" err="1"/>
              <a:t>URTEIL</a:t>
            </a:r>
            <a:r>
              <a:rPr lang="en-US" sz="1100" b="1" dirty="0"/>
              <a:t> DES </a:t>
            </a:r>
            <a:r>
              <a:rPr lang="en-US" sz="1100" b="1" dirty="0" err="1"/>
              <a:t>SÜNDERS</a:t>
            </a:r>
            <a:endParaRPr lang="en-US" sz="1100" b="1" dirty="0"/>
          </a:p>
        </p:txBody>
      </p:sp>
      <p:cxnSp>
        <p:nvCxnSpPr>
          <p:cNvPr id="12" name="Straight Connector 11">
            <a:extLst>
              <a:ext uri="{FF2B5EF4-FFF2-40B4-BE49-F238E27FC236}">
                <a16:creationId xmlns:a16="http://schemas.microsoft.com/office/drawing/2014/main" id="{59178EBD-F8DC-4048-90B4-23F7D13F7B3E}"/>
              </a:ext>
            </a:extLst>
          </p:cNvPr>
          <p:cNvCxnSpPr>
            <a:cxnSpLocks/>
          </p:cNvCxnSpPr>
          <p:nvPr/>
        </p:nvCxnSpPr>
        <p:spPr>
          <a:xfrm flipH="1">
            <a:off x="6905707" y="2974952"/>
            <a:ext cx="5182830" cy="3104032"/>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7BBA4D-96ED-429C-BF75-F253F3BAA305}"/>
              </a:ext>
            </a:extLst>
          </p:cNvPr>
          <p:cNvCxnSpPr>
            <a:cxnSpLocks/>
          </p:cNvCxnSpPr>
          <p:nvPr/>
        </p:nvCxnSpPr>
        <p:spPr>
          <a:xfrm flipH="1" flipV="1">
            <a:off x="6905707" y="2928436"/>
            <a:ext cx="5182829" cy="3113267"/>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ADD248-1B50-433F-9FD3-E23C8FB741A7}"/>
              </a:ext>
            </a:extLst>
          </p:cNvPr>
          <p:cNvSpPr txBox="1"/>
          <p:nvPr/>
        </p:nvSpPr>
        <p:spPr>
          <a:xfrm>
            <a:off x="790357" y="3327645"/>
            <a:ext cx="5453288" cy="3170099"/>
          </a:xfrm>
          <a:prstGeom prst="rect">
            <a:avLst/>
          </a:prstGeom>
          <a:solidFill>
            <a:schemeClr val="bg1">
              <a:alpha val="74000"/>
            </a:schemeClr>
          </a:solidFill>
          <a:ln w="25400">
            <a:solidFill>
              <a:schemeClr val="tx1"/>
            </a:solidFill>
            <a:prstDash val="sysDash"/>
            <a:bevel/>
          </a:ln>
        </p:spPr>
        <p:txBody>
          <a:bodyPr wrap="square" rtlCol="0">
            <a:spAutoFit/>
          </a:bodyPr>
          <a:lstStyle/>
          <a:p>
            <a:pPr algn="ctr"/>
            <a:r>
              <a:rPr lang="de-DE" sz="4000" dirty="0"/>
              <a:t>OBWOHL WIR NICHT TEIL DAVON SEIN MÜSSEN WIR UNS DENNOCH DER GEFAHR DER SÜNDE BEWUSST SEIN.</a:t>
            </a:r>
            <a:endParaRPr lang="en-ZA" sz="4000" dirty="0"/>
          </a:p>
        </p:txBody>
      </p:sp>
    </p:spTree>
    <p:extLst>
      <p:ext uri="{BB962C8B-B14F-4D97-AF65-F5344CB8AC3E}">
        <p14:creationId xmlns:p14="http://schemas.microsoft.com/office/powerpoint/2010/main" val="308813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1000"/>
                                        <p:tgtEl>
                                          <p:spTgt spid="15"/>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1000"/>
                                        <p:tgtEl>
                                          <p:spTgt spid="17"/>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1000"/>
                                        <p:tgtEl>
                                          <p:spTgt spid="19"/>
                                        </p:tgtEl>
                                      </p:cBhvr>
                                    </p:animEffect>
                                  </p:childTnLst>
                                </p:cTn>
                              </p:par>
                            </p:childTnLst>
                          </p:cTn>
                        </p:par>
                        <p:par>
                          <p:cTn id="20" fill="hold">
                            <p:stCondLst>
                              <p:cond delay="4000"/>
                            </p:stCondLst>
                            <p:childTnLst>
                              <p:par>
                                <p:cTn id="21" presetID="6" presetClass="entr" presetSubtype="16" fill="hold" grpId="1"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ircle(in)">
                                      <p:cBhvr>
                                        <p:cTn id="23" dur="1000"/>
                                        <p:tgtEl>
                                          <p:spTgt spid="27"/>
                                        </p:tgtEl>
                                      </p:cBhvr>
                                    </p:animEffect>
                                  </p:childTnLst>
                                </p:cTn>
                              </p:par>
                            </p:childTnLst>
                          </p:cTn>
                        </p:par>
                        <p:par>
                          <p:cTn id="24" fill="hold">
                            <p:stCondLst>
                              <p:cond delay="5000"/>
                            </p:stCondLst>
                            <p:childTnLst>
                              <p:par>
                                <p:cTn id="25" presetID="6" presetClass="entr" presetSubtype="16" fill="hold" grpId="1"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000"/>
                                        <p:tgtEl>
                                          <p:spTgt spid="28"/>
                                        </p:tgtEl>
                                      </p:cBhvr>
                                    </p:animEffect>
                                  </p:childTnLst>
                                </p:cTn>
                              </p:par>
                            </p:childTnLst>
                          </p:cTn>
                        </p:par>
                        <p:par>
                          <p:cTn id="28" fill="hold">
                            <p:stCondLst>
                              <p:cond delay="6000"/>
                            </p:stCondLst>
                            <p:childTnLst>
                              <p:par>
                                <p:cTn id="29" presetID="6" presetClass="entr" presetSubtype="16" fill="hold" grpId="1"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1000"/>
                                        <p:tgtEl>
                                          <p:spTgt spid="29"/>
                                        </p:tgtEl>
                                      </p:cBhvr>
                                    </p:animEffect>
                                  </p:childTnLst>
                                </p:cTn>
                              </p:par>
                            </p:childTnLst>
                          </p:cTn>
                        </p:par>
                        <p:par>
                          <p:cTn id="32" fill="hold">
                            <p:stCondLst>
                              <p:cond delay="700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7500"/>
                            </p:stCondLst>
                            <p:childTnLst>
                              <p:par>
                                <p:cTn id="39" presetID="53" presetClass="entr" presetSubtype="16"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par>
                          <p:cTn id="44" fill="hold">
                            <p:stCondLst>
                              <p:cond delay="8000"/>
                            </p:stCondLst>
                            <p:childTnLst>
                              <p:par>
                                <p:cTn id="45" presetID="53" presetClass="entr" presetSubtype="16" fill="hold" grpId="1"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8500"/>
                            </p:stCondLst>
                            <p:childTnLst>
                              <p:par>
                                <p:cTn id="51" presetID="53" presetClass="entr" presetSubtype="16"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0" nodeType="clickEffect">
                                  <p:stCondLst>
                                    <p:cond delay="0"/>
                                  </p:stCondLst>
                                  <p:childTnLst>
                                    <p:animEffect transition="out" filter="circle(out)">
                                      <p:cBhvr>
                                        <p:cTn id="59" dur="2000"/>
                                        <p:tgtEl>
                                          <p:spTgt spid="16"/>
                                        </p:tgtEl>
                                      </p:cBhvr>
                                    </p:animEffect>
                                    <p:set>
                                      <p:cBhvr>
                                        <p:cTn id="60" dur="1" fill="hold">
                                          <p:stCondLst>
                                            <p:cond delay="1999"/>
                                          </p:stCondLst>
                                        </p:cTn>
                                        <p:tgtEl>
                                          <p:spTgt spid="16"/>
                                        </p:tgtEl>
                                        <p:attrNameLst>
                                          <p:attrName>style.visibility</p:attrName>
                                        </p:attrNameLst>
                                      </p:cBhvr>
                                      <p:to>
                                        <p:strVal val="hidden"/>
                                      </p:to>
                                    </p:set>
                                  </p:childTnLst>
                                </p:cTn>
                              </p:par>
                            </p:childTnLst>
                          </p:cTn>
                        </p:par>
                        <p:par>
                          <p:cTn id="61" fill="hold">
                            <p:stCondLst>
                              <p:cond delay="2000"/>
                            </p:stCondLst>
                            <p:childTnLst>
                              <p:par>
                                <p:cTn id="62" presetID="1" presetClass="exit"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hidden"/>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par>
                          <p:cTn id="67" fill="hold">
                            <p:stCondLst>
                              <p:cond delay="2000"/>
                            </p:stCondLst>
                            <p:childTnLst>
                              <p:par>
                                <p:cTn id="68" presetID="1" presetClass="exit" presetSubtype="0" fill="hold" nodeType="afterEffect">
                                  <p:stCondLst>
                                    <p:cond delay="0"/>
                                  </p:stCondLst>
                                  <p:childTnLst>
                                    <p:set>
                                      <p:cBhvr>
                                        <p:cTn id="69" dur="1" fill="hold">
                                          <p:stCondLst>
                                            <p:cond delay="0"/>
                                          </p:stCondLst>
                                        </p:cTn>
                                        <p:tgtEl>
                                          <p:spTgt spid="30"/>
                                        </p:tgtEl>
                                        <p:attrNameLst>
                                          <p:attrName>style.visibility</p:attrName>
                                        </p:attrNameLst>
                                      </p:cBhvr>
                                      <p:to>
                                        <p:strVal val="hidden"/>
                                      </p:to>
                                    </p:set>
                                  </p:childTnLst>
                                </p:cTn>
                              </p:par>
                            </p:childTnLst>
                          </p:cTn>
                        </p:par>
                        <p:par>
                          <p:cTn id="70" fill="hold">
                            <p:stCondLst>
                              <p:cond delay="2000"/>
                            </p:stCondLst>
                            <p:childTnLst>
                              <p:par>
                                <p:cTn id="71" presetID="2" presetClass="exit" presetSubtype="4" fill="hold" grpId="0" nodeType="afterEffect">
                                  <p:stCondLst>
                                    <p:cond delay="0"/>
                                  </p:stCondLst>
                                  <p:childTnLst>
                                    <p:anim calcmode="lin" valueType="num">
                                      <p:cBhvr additive="base">
                                        <p:cTn id="72" dur="500"/>
                                        <p:tgtEl>
                                          <p:spTgt spid="27"/>
                                        </p:tgtEl>
                                        <p:attrNameLst>
                                          <p:attrName>ppt_x</p:attrName>
                                        </p:attrNameLst>
                                      </p:cBhvr>
                                      <p:tavLst>
                                        <p:tav tm="0">
                                          <p:val>
                                            <p:strVal val="ppt_x"/>
                                          </p:val>
                                        </p:tav>
                                        <p:tav tm="100000">
                                          <p:val>
                                            <p:strVal val="ppt_x"/>
                                          </p:val>
                                        </p:tav>
                                      </p:tavLst>
                                    </p:anim>
                                    <p:anim calcmode="lin" valueType="num">
                                      <p:cBhvr additive="base">
                                        <p:cTn id="73" dur="500"/>
                                        <p:tgtEl>
                                          <p:spTgt spid="27"/>
                                        </p:tgtEl>
                                        <p:attrNameLst>
                                          <p:attrName>ppt_y</p:attrName>
                                        </p:attrNameLst>
                                      </p:cBhvr>
                                      <p:tavLst>
                                        <p:tav tm="0">
                                          <p:val>
                                            <p:strVal val="ppt_y"/>
                                          </p:val>
                                        </p:tav>
                                        <p:tav tm="100000">
                                          <p:val>
                                            <p:strVal val="1+ppt_h/2"/>
                                          </p:val>
                                        </p:tav>
                                      </p:tavLst>
                                    </p:anim>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2500"/>
                            </p:stCondLst>
                            <p:childTnLst>
                              <p:par>
                                <p:cTn id="76" presetID="2" presetClass="exit" presetSubtype="4" fill="hold" grpId="0" nodeType="after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3000"/>
                            </p:stCondLst>
                            <p:childTnLst>
                              <p:par>
                                <p:cTn id="81" presetID="2" presetClass="exit" presetSubtype="4" fill="hold" grpId="0" nodeType="afterEffect">
                                  <p:stCondLst>
                                    <p:cond delay="0"/>
                                  </p:stCondLst>
                                  <p:childTnLst>
                                    <p:anim calcmode="lin" valueType="num">
                                      <p:cBhvr additive="base">
                                        <p:cTn id="82" dur="500"/>
                                        <p:tgtEl>
                                          <p:spTgt spid="29"/>
                                        </p:tgtEl>
                                        <p:attrNameLst>
                                          <p:attrName>ppt_x</p:attrName>
                                        </p:attrNameLst>
                                      </p:cBhvr>
                                      <p:tavLst>
                                        <p:tav tm="0">
                                          <p:val>
                                            <p:strVal val="ppt_x"/>
                                          </p:val>
                                        </p:tav>
                                        <p:tav tm="100000">
                                          <p:val>
                                            <p:strVal val="ppt_x"/>
                                          </p:val>
                                        </p:tav>
                                      </p:tavLst>
                                    </p:anim>
                                    <p:anim calcmode="lin" valueType="num">
                                      <p:cBhvr additive="base">
                                        <p:cTn id="83" dur="500"/>
                                        <p:tgtEl>
                                          <p:spTgt spid="29"/>
                                        </p:tgtEl>
                                        <p:attrNameLst>
                                          <p:attrName>ppt_y</p:attrName>
                                        </p:attrNameLst>
                                      </p:cBhvr>
                                      <p:tavLst>
                                        <p:tav tm="0">
                                          <p:val>
                                            <p:strVal val="ppt_y"/>
                                          </p:val>
                                        </p:tav>
                                        <p:tav tm="100000">
                                          <p:val>
                                            <p:strVal val="1+ppt_h/2"/>
                                          </p:val>
                                        </p:tav>
                                      </p:tavLst>
                                    </p:anim>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3500"/>
                            </p:stCondLst>
                            <p:childTnLst>
                              <p:par>
                                <p:cTn id="86" presetID="2" presetClass="exit" presetSubtype="4" fill="hold" nodeType="afterEffect">
                                  <p:stCondLst>
                                    <p:cond delay="0"/>
                                  </p:stCondLst>
                                  <p:childTnLst>
                                    <p:anim calcmode="lin" valueType="num">
                                      <p:cBhvr additive="base">
                                        <p:cTn id="87" dur="500"/>
                                        <p:tgtEl>
                                          <p:spTgt spid="15"/>
                                        </p:tgtEl>
                                        <p:attrNameLst>
                                          <p:attrName>ppt_x</p:attrName>
                                        </p:attrNameLst>
                                      </p:cBhvr>
                                      <p:tavLst>
                                        <p:tav tm="0">
                                          <p:val>
                                            <p:strVal val="ppt_x"/>
                                          </p:val>
                                        </p:tav>
                                        <p:tav tm="100000">
                                          <p:val>
                                            <p:strVal val="ppt_x"/>
                                          </p:val>
                                        </p:tav>
                                      </p:tavLst>
                                    </p:anim>
                                    <p:anim calcmode="lin" valueType="num">
                                      <p:cBhvr additive="base">
                                        <p:cTn id="88" dur="500"/>
                                        <p:tgtEl>
                                          <p:spTgt spid="15"/>
                                        </p:tgtEl>
                                        <p:attrNameLst>
                                          <p:attrName>ppt_y</p:attrName>
                                        </p:attrNameLst>
                                      </p:cBhvr>
                                      <p:tavLst>
                                        <p:tav tm="0">
                                          <p:val>
                                            <p:strVal val="ppt_y"/>
                                          </p:val>
                                        </p:tav>
                                        <p:tav tm="100000">
                                          <p:val>
                                            <p:strVal val="1+ppt_h/2"/>
                                          </p:val>
                                        </p:tav>
                                      </p:tavLst>
                                    </p:anim>
                                    <p:set>
                                      <p:cBhvr>
                                        <p:cTn id="89" dur="1" fill="hold">
                                          <p:stCondLst>
                                            <p:cond delay="499"/>
                                          </p:stCondLst>
                                        </p:cTn>
                                        <p:tgtEl>
                                          <p:spTgt spid="15"/>
                                        </p:tgtEl>
                                        <p:attrNameLst>
                                          <p:attrName>style.visibility</p:attrName>
                                        </p:attrNameLst>
                                      </p:cBhvr>
                                      <p:to>
                                        <p:strVal val="hidden"/>
                                      </p:to>
                                    </p:set>
                                  </p:childTnLst>
                                </p:cTn>
                              </p:par>
                            </p:childTnLst>
                          </p:cTn>
                        </p:par>
                        <p:par>
                          <p:cTn id="90" fill="hold">
                            <p:stCondLst>
                              <p:cond delay="4000"/>
                            </p:stCondLst>
                            <p:childTnLst>
                              <p:par>
                                <p:cTn id="91" presetID="2" presetClass="exit" presetSubtype="4" fill="hold" nodeType="after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childTnLst>
                          </p:cTn>
                        </p:par>
                        <p:par>
                          <p:cTn id="95" fill="hold">
                            <p:stCondLst>
                              <p:cond delay="4500"/>
                            </p:stCondLst>
                            <p:childTnLst>
                              <p:par>
                                <p:cTn id="96" presetID="2" presetClass="exit" presetSubtype="4" fill="hold" nodeType="afterEffect">
                                  <p:stCondLst>
                                    <p:cond delay="0"/>
                                  </p:stCondLst>
                                  <p:childTnLst>
                                    <p:anim calcmode="lin" valueType="num">
                                      <p:cBhvr additive="base">
                                        <p:cTn id="97" dur="500"/>
                                        <p:tgtEl>
                                          <p:spTgt spid="19"/>
                                        </p:tgtEl>
                                        <p:attrNameLst>
                                          <p:attrName>ppt_x</p:attrName>
                                        </p:attrNameLst>
                                      </p:cBhvr>
                                      <p:tavLst>
                                        <p:tav tm="0">
                                          <p:val>
                                            <p:strVal val="ppt_x"/>
                                          </p:val>
                                        </p:tav>
                                        <p:tav tm="100000">
                                          <p:val>
                                            <p:strVal val="ppt_x"/>
                                          </p:val>
                                        </p:tav>
                                      </p:tavLst>
                                    </p:anim>
                                    <p:anim calcmode="lin" valueType="num">
                                      <p:cBhvr additive="base">
                                        <p:cTn id="98" dur="500"/>
                                        <p:tgtEl>
                                          <p:spTgt spid="19"/>
                                        </p:tgtEl>
                                        <p:attrNameLst>
                                          <p:attrName>ppt_y</p:attrName>
                                        </p:attrNameLst>
                                      </p:cBhvr>
                                      <p:tavLst>
                                        <p:tav tm="0">
                                          <p:val>
                                            <p:strVal val="ppt_y"/>
                                          </p:val>
                                        </p:tav>
                                        <p:tav tm="100000">
                                          <p:val>
                                            <p:strVal val="1+ppt_h/2"/>
                                          </p:val>
                                        </p:tav>
                                      </p:tavLst>
                                    </p:anim>
                                    <p:set>
                                      <p:cBhvr>
                                        <p:cTn id="99" dur="1" fill="hold">
                                          <p:stCondLst>
                                            <p:cond delay="499"/>
                                          </p:stCondLst>
                                        </p:cTn>
                                        <p:tgtEl>
                                          <p:spTgt spid="19"/>
                                        </p:tgtEl>
                                        <p:attrNameLst>
                                          <p:attrName>style.visibility</p:attrName>
                                        </p:attrNameLst>
                                      </p:cBhvr>
                                      <p:to>
                                        <p:strVal val="hidden"/>
                                      </p:to>
                                    </p:set>
                                  </p:childTnLst>
                                </p:cTn>
                              </p:par>
                            </p:childTnLst>
                          </p:cTn>
                        </p:par>
                        <p:par>
                          <p:cTn id="100" fill="hold">
                            <p:stCondLst>
                              <p:cond delay="5000"/>
                            </p:stCondLst>
                            <p:childTnLst>
                              <p:par>
                                <p:cTn id="101" presetID="26" presetClass="exit" presetSubtype="0" fill="hold" grpId="1" nodeType="afterEffect">
                                  <p:stCondLst>
                                    <p:cond delay="0"/>
                                  </p:stCondLst>
                                  <p:childTnLst>
                                    <p:animEffect transition="out" filter="wipe(down)">
                                      <p:cBhvr>
                                        <p:cTn id="102" dur="180" accel="50000">
                                          <p:stCondLst>
                                            <p:cond delay="1820"/>
                                          </p:stCondLst>
                                        </p:cTn>
                                        <p:tgtEl>
                                          <p:spTgt spid="36"/>
                                        </p:tgtEl>
                                      </p:cBhvr>
                                    </p:animEffect>
                                    <p:anim calcmode="lin" valueType="num">
                                      <p:cBhvr>
                                        <p:cTn id="103" dur="1822" tmFilter="0,0; 0.14,0.31; 0.43,0.73; 0.71,0.91; 1.0,1.0">
                                          <p:stCondLst>
                                            <p:cond delay="0"/>
                                          </p:stCondLst>
                                        </p:cTn>
                                        <p:tgtEl>
                                          <p:spTgt spid="36"/>
                                        </p:tgtEl>
                                        <p:attrNameLst>
                                          <p:attrName>ppt_x</p:attrName>
                                        </p:attrNameLst>
                                      </p:cBhvr>
                                      <p:tavLst>
                                        <p:tav tm="0">
                                          <p:val>
                                            <p:strVal val="ppt_x"/>
                                          </p:val>
                                        </p:tav>
                                        <p:tav tm="100000">
                                          <p:val>
                                            <p:strVal val="#ppt_x+0.25"/>
                                          </p:val>
                                        </p:tav>
                                      </p:tavLst>
                                    </p:anim>
                                    <p:anim calcmode="lin" valueType="num">
                                      <p:cBhvr>
                                        <p:cTn id="104" dur="178">
                                          <p:stCondLst>
                                            <p:cond delay="1822"/>
                                          </p:stCondLst>
                                        </p:cTn>
                                        <p:tgtEl>
                                          <p:spTgt spid="36"/>
                                        </p:tgtEl>
                                        <p:attrNameLst>
                                          <p:attrName>ppt_x</p:attrName>
                                        </p:attrNameLst>
                                      </p:cBhvr>
                                      <p:tavLst>
                                        <p:tav tm="0">
                                          <p:val>
                                            <p:strVal val="ppt_x"/>
                                          </p:val>
                                        </p:tav>
                                        <p:tav tm="100000">
                                          <p:val>
                                            <p:strVal val="ppt_x"/>
                                          </p:val>
                                        </p:tav>
                                      </p:tavLst>
                                    </p:anim>
                                    <p:anim calcmode="lin" valueType="num">
                                      <p:cBhvr>
                                        <p:cTn id="105" dur="664" tmFilter="0.0,0.0;0.25,0.07;0.50,0.2;0.75,0.467;1.0,1.0">
                                          <p:stCondLst>
                                            <p:cond delay="0"/>
                                          </p:stCondLst>
                                        </p:cTn>
                                        <p:tgtEl>
                                          <p:spTgt spid="3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09" dur="180" accel="50000">
                                          <p:stCondLst>
                                            <p:cond delay="1820"/>
                                          </p:stCondLst>
                                        </p:cTn>
                                        <p:tgtEl>
                                          <p:spTgt spid="36"/>
                                        </p:tgtEl>
                                        <p:attrNameLst>
                                          <p:attrName>ppt_y</p:attrName>
                                        </p:attrNameLst>
                                      </p:cBhvr>
                                      <p:tavLst>
                                        <p:tav tm="0">
                                          <p:val>
                                            <p:strVal val="ppt_y"/>
                                          </p:val>
                                        </p:tav>
                                        <p:tav tm="100000">
                                          <p:val>
                                            <p:strVal val="ppt_y+ppt_h"/>
                                          </p:val>
                                        </p:tav>
                                      </p:tavLst>
                                    </p:anim>
                                    <p:animScale>
                                      <p:cBhvr>
                                        <p:cTn id="110" dur="26">
                                          <p:stCondLst>
                                            <p:cond delay="620"/>
                                          </p:stCondLst>
                                        </p:cTn>
                                        <p:tgtEl>
                                          <p:spTgt spid="36"/>
                                        </p:tgtEl>
                                      </p:cBhvr>
                                      <p:to x="100000" y="60000"/>
                                    </p:animScale>
                                    <p:animScale>
                                      <p:cBhvr>
                                        <p:cTn id="111" dur="166" decel="50000">
                                          <p:stCondLst>
                                            <p:cond delay="646"/>
                                          </p:stCondLst>
                                        </p:cTn>
                                        <p:tgtEl>
                                          <p:spTgt spid="36"/>
                                        </p:tgtEl>
                                      </p:cBhvr>
                                      <p:to x="100000" y="100000"/>
                                    </p:animScale>
                                    <p:animScale>
                                      <p:cBhvr>
                                        <p:cTn id="112" dur="26">
                                          <p:stCondLst>
                                            <p:cond delay="1312"/>
                                          </p:stCondLst>
                                        </p:cTn>
                                        <p:tgtEl>
                                          <p:spTgt spid="36"/>
                                        </p:tgtEl>
                                      </p:cBhvr>
                                      <p:to x="100000" y="80000"/>
                                    </p:animScale>
                                    <p:animScale>
                                      <p:cBhvr>
                                        <p:cTn id="113" dur="166" decel="50000">
                                          <p:stCondLst>
                                            <p:cond delay="1338"/>
                                          </p:stCondLst>
                                        </p:cTn>
                                        <p:tgtEl>
                                          <p:spTgt spid="36"/>
                                        </p:tgtEl>
                                      </p:cBhvr>
                                      <p:to x="100000" y="100000"/>
                                    </p:animScale>
                                    <p:animScale>
                                      <p:cBhvr>
                                        <p:cTn id="114" dur="26">
                                          <p:stCondLst>
                                            <p:cond delay="1642"/>
                                          </p:stCondLst>
                                        </p:cTn>
                                        <p:tgtEl>
                                          <p:spTgt spid="36"/>
                                        </p:tgtEl>
                                      </p:cBhvr>
                                      <p:to x="100000" y="90000"/>
                                    </p:animScale>
                                    <p:animScale>
                                      <p:cBhvr>
                                        <p:cTn id="115" dur="166" decel="50000">
                                          <p:stCondLst>
                                            <p:cond delay="1668"/>
                                          </p:stCondLst>
                                        </p:cTn>
                                        <p:tgtEl>
                                          <p:spTgt spid="36"/>
                                        </p:tgtEl>
                                      </p:cBhvr>
                                      <p:to x="100000" y="100000"/>
                                    </p:animScale>
                                    <p:animScale>
                                      <p:cBhvr>
                                        <p:cTn id="116" dur="26">
                                          <p:stCondLst>
                                            <p:cond delay="1808"/>
                                          </p:stCondLst>
                                        </p:cTn>
                                        <p:tgtEl>
                                          <p:spTgt spid="36"/>
                                        </p:tgtEl>
                                      </p:cBhvr>
                                      <p:to x="100000" y="95000"/>
                                    </p:animScale>
                                    <p:animScale>
                                      <p:cBhvr>
                                        <p:cTn id="117" dur="166" decel="50000">
                                          <p:stCondLst>
                                            <p:cond delay="1834"/>
                                          </p:stCondLst>
                                        </p:cTn>
                                        <p:tgtEl>
                                          <p:spTgt spid="36"/>
                                        </p:tgtEl>
                                      </p:cBhvr>
                                      <p:to x="100000" y="100000"/>
                                    </p:animScale>
                                    <p:set>
                                      <p:cBhvr>
                                        <p:cTn id="118" dur="1" fill="hold">
                                          <p:stCondLst>
                                            <p:cond delay="1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P spid="16" grpId="1"/>
      <p:bldP spid="27" grpId="0"/>
      <p:bldP spid="27" grpId="1"/>
      <p:bldP spid="28" grpId="0"/>
      <p:bldP spid="28" grpId="1"/>
      <p:bldP spid="29" grpId="0"/>
      <p:bldP spid="29" grpId="1"/>
      <p:bldP spid="36" grpId="0" animBg="1"/>
      <p:bldP spid="3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116183A-746D-4D2B-8999-1DD9CB98F5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0" y="-49590"/>
            <a:ext cx="4888046" cy="6933818"/>
          </a:xfrm>
          <a:prstGeom prst="rect">
            <a:avLst/>
          </a:prstGeom>
        </p:spPr>
      </p:pic>
      <p:pic>
        <p:nvPicPr>
          <p:cNvPr id="3" name="Picture 2" descr="A picture containing text, book&#10;&#10;Description automatically generated">
            <a:extLst>
              <a:ext uri="{FF2B5EF4-FFF2-40B4-BE49-F238E27FC236}">
                <a16:creationId xmlns:a16="http://schemas.microsoft.com/office/drawing/2014/main" id="{D6CB019C-42DC-4D84-B4B6-CD72F0B7D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930" y="-19560"/>
            <a:ext cx="4829997" cy="689881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324F313-BBCD-4798-94DA-34BD3F6CC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4676" y="-49590"/>
            <a:ext cx="4870820" cy="6903460"/>
          </a:xfrm>
          <a:prstGeom prst="rect">
            <a:avLst/>
          </a:prstGeom>
        </p:spPr>
      </p:pic>
      <p:pic>
        <p:nvPicPr>
          <p:cNvPr id="5" name="Picture 4" descr="A picture containing text, colorful&#10;&#10;Description automatically generated">
            <a:extLst>
              <a:ext uri="{FF2B5EF4-FFF2-40B4-BE49-F238E27FC236}">
                <a16:creationId xmlns:a16="http://schemas.microsoft.com/office/drawing/2014/main" id="{9D78A65A-B238-4CC9-8966-CC3E09945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693" y="11150"/>
            <a:ext cx="4829997" cy="6841463"/>
          </a:xfrm>
          <a:prstGeom prst="rect">
            <a:avLst/>
          </a:prstGeom>
        </p:spPr>
      </p:pic>
      <p:pic>
        <p:nvPicPr>
          <p:cNvPr id="6" name="Picture 5" descr="A person holding a flag&#10;&#10;Description automatically generated with low confidence">
            <a:extLst>
              <a:ext uri="{FF2B5EF4-FFF2-40B4-BE49-F238E27FC236}">
                <a16:creationId xmlns:a16="http://schemas.microsoft.com/office/drawing/2014/main" id="{AF00FB5D-4A49-413F-9013-EB52EE0B1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231" y="-35204"/>
            <a:ext cx="4893387" cy="6872180"/>
          </a:xfrm>
          <a:prstGeom prst="rect">
            <a:avLst/>
          </a:prstGeom>
        </p:spPr>
      </p:pic>
      <p:pic>
        <p:nvPicPr>
          <p:cNvPr id="7" name="Picture 6" descr="A poster of a person&#10;&#10;Description automatically generated with low confidence">
            <a:extLst>
              <a:ext uri="{FF2B5EF4-FFF2-40B4-BE49-F238E27FC236}">
                <a16:creationId xmlns:a16="http://schemas.microsoft.com/office/drawing/2014/main" id="{65596493-97B6-4143-A5FA-619077394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2016" y="1176"/>
            <a:ext cx="4829997" cy="6855615"/>
          </a:xfrm>
          <a:prstGeom prst="rect">
            <a:avLst/>
          </a:prstGeom>
        </p:spPr>
      </p:pic>
      <p:pic>
        <p:nvPicPr>
          <p:cNvPr id="8" name="Picture 7" descr="Background pattern&#10;&#10;Description automatically generated">
            <a:extLst>
              <a:ext uri="{FF2B5EF4-FFF2-40B4-BE49-F238E27FC236}">
                <a16:creationId xmlns:a16="http://schemas.microsoft.com/office/drawing/2014/main" id="{87B3B993-4916-4565-B700-21DD8C7C5A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9587" y="-14180"/>
            <a:ext cx="4829997" cy="6872180"/>
          </a:xfrm>
          <a:prstGeom prst="rect">
            <a:avLst/>
          </a:prstGeom>
        </p:spPr>
      </p:pic>
      <p:sp>
        <p:nvSpPr>
          <p:cNvPr id="9" name="Rectangle 8">
            <a:extLst>
              <a:ext uri="{FF2B5EF4-FFF2-40B4-BE49-F238E27FC236}">
                <a16:creationId xmlns:a16="http://schemas.microsoft.com/office/drawing/2014/main" id="{8D45FCA5-DADA-4A86-B5B4-8237E5DBA210}"/>
              </a:ext>
            </a:extLst>
          </p:cNvPr>
          <p:cNvSpPr/>
          <p:nvPr/>
        </p:nvSpPr>
        <p:spPr>
          <a:xfrm>
            <a:off x="0" y="-49590"/>
            <a:ext cx="7349587" cy="6933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
        <p:nvSpPr>
          <p:cNvPr id="10" name="TextBox 9">
            <a:extLst>
              <a:ext uri="{FF2B5EF4-FFF2-40B4-BE49-F238E27FC236}">
                <a16:creationId xmlns:a16="http://schemas.microsoft.com/office/drawing/2014/main" id="{3EEB5413-A856-4F56-B612-F2BFD11D95F1}"/>
              </a:ext>
            </a:extLst>
          </p:cNvPr>
          <p:cNvSpPr txBox="1"/>
          <p:nvPr/>
        </p:nvSpPr>
        <p:spPr>
          <a:xfrm>
            <a:off x="195423" y="2355743"/>
            <a:ext cx="6958739" cy="2062103"/>
          </a:xfrm>
          <a:prstGeom prst="rect">
            <a:avLst/>
          </a:prstGeom>
          <a:noFill/>
        </p:spPr>
        <p:txBody>
          <a:bodyPr wrap="square" rtlCol="0">
            <a:spAutoFit/>
          </a:bodyPr>
          <a:lstStyle/>
          <a:p>
            <a:pPr algn="ctr"/>
            <a:r>
              <a:rPr lang="de-DE" sz="3200" dirty="0"/>
              <a:t>DIESER TAG WIRD FÜR UNS ALLE KOMMEN.</a:t>
            </a:r>
          </a:p>
          <a:p>
            <a:pPr algn="ctr"/>
            <a:endParaRPr lang="de-DE" sz="3200" dirty="0"/>
          </a:p>
          <a:p>
            <a:pPr algn="ctr"/>
            <a:r>
              <a:rPr lang="de-DE" sz="3200" dirty="0"/>
              <a:t>SIND SIE BEREIT?</a:t>
            </a:r>
            <a:endParaRPr lang="en-ZA" sz="4400" dirty="0"/>
          </a:p>
        </p:txBody>
      </p:sp>
    </p:spTree>
    <p:extLst>
      <p:ext uri="{BB962C8B-B14F-4D97-AF65-F5344CB8AC3E}">
        <p14:creationId xmlns:p14="http://schemas.microsoft.com/office/powerpoint/2010/main" val="42490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4000"/>
                            </p:stCondLst>
                            <p:childTnLst>
                              <p:par>
                                <p:cTn id="13" presetID="10" presetClass="entr" presetSubtype="0" fill="hold" nodeType="after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7000"/>
                            </p:stCondLst>
                            <p:childTnLst>
                              <p:par>
                                <p:cTn id="17" presetID="10" presetClass="entr" presetSubtype="0" fill="hold" nodeType="after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10000"/>
                            </p:stCondLst>
                            <p:childTnLst>
                              <p:par>
                                <p:cTn id="21" presetID="10" presetClass="entr" presetSubtype="0" fill="hold" nodeType="afterEffect">
                                  <p:stCondLst>
                                    <p:cond delay="2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13000"/>
                            </p:stCondLst>
                            <p:childTnLst>
                              <p:par>
                                <p:cTn id="25" presetID="10" presetClass="entr" presetSubtype="0" fill="hold" nodeType="after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par>
                          <p:cTn id="28" fill="hold">
                            <p:stCondLst>
                              <p:cond delay="16000"/>
                            </p:stCondLst>
                            <p:childTnLst>
                              <p:par>
                                <p:cTn id="29" presetID="10" presetClass="entr" presetSubtype="0" fill="hold" nodeType="after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childTnLst>
                          </p:cTn>
                        </p:par>
                        <p:par>
                          <p:cTn id="32" fill="hold">
                            <p:stCondLst>
                              <p:cond delay="19000"/>
                            </p:stCondLst>
                            <p:childTnLst>
                              <p:par>
                                <p:cTn id="33" presetID="53" presetClass="entr" presetSubtype="16" fill="hold" grpId="0" nodeType="afterEffect">
                                  <p:stCondLst>
                                    <p:cond delay="2000"/>
                                  </p:stCondLst>
                                  <p:childTnLst>
                                    <p:set>
                                      <p:cBhvr>
                                        <p:cTn id="34" dur="1" fill="hold">
                                          <p:stCondLst>
                                            <p:cond delay="0"/>
                                          </p:stCondLst>
                                        </p:cTn>
                                        <p:tgtEl>
                                          <p:spTgt spid="9"/>
                                        </p:tgtEl>
                                        <p:attrNameLst>
                                          <p:attrName>style.visibility</p:attrName>
                                        </p:attrNameLst>
                                      </p:cBhvr>
                                      <p:to>
                                        <p:strVal val="visible"/>
                                      </p:to>
                                    </p:set>
                                    <p:anim calcmode="lin" valueType="num">
                                      <p:cBhvr>
                                        <p:cTn id="35" dur="3000" fill="hold"/>
                                        <p:tgtEl>
                                          <p:spTgt spid="9"/>
                                        </p:tgtEl>
                                        <p:attrNameLst>
                                          <p:attrName>ppt_w</p:attrName>
                                        </p:attrNameLst>
                                      </p:cBhvr>
                                      <p:tavLst>
                                        <p:tav tm="0">
                                          <p:val>
                                            <p:fltVal val="0"/>
                                          </p:val>
                                        </p:tav>
                                        <p:tav tm="100000">
                                          <p:val>
                                            <p:strVal val="#ppt_w"/>
                                          </p:val>
                                        </p:tav>
                                      </p:tavLst>
                                    </p:anim>
                                    <p:anim calcmode="lin" valueType="num">
                                      <p:cBhvr>
                                        <p:cTn id="36" dur="3000" fill="hold"/>
                                        <p:tgtEl>
                                          <p:spTgt spid="9"/>
                                        </p:tgtEl>
                                        <p:attrNameLst>
                                          <p:attrName>ppt_h</p:attrName>
                                        </p:attrNameLst>
                                      </p:cBhvr>
                                      <p:tavLst>
                                        <p:tav tm="0">
                                          <p:val>
                                            <p:fltVal val="0"/>
                                          </p:val>
                                        </p:tav>
                                        <p:tav tm="100000">
                                          <p:val>
                                            <p:strVal val="#ppt_h"/>
                                          </p:val>
                                        </p:tav>
                                      </p:tavLst>
                                    </p:anim>
                                    <p:animEffect transition="in" filter="fade">
                                      <p:cBhvr>
                                        <p:cTn id="37" dur="3000"/>
                                        <p:tgtEl>
                                          <p:spTgt spid="9"/>
                                        </p:tgtEl>
                                      </p:cBhvr>
                                    </p:animEffect>
                                  </p:childTnLst>
                                </p:cTn>
                              </p:par>
                            </p:childTnLst>
                          </p:cTn>
                        </p:par>
                        <p:par>
                          <p:cTn id="38" fill="hold">
                            <p:stCondLst>
                              <p:cond delay="24000"/>
                            </p:stCondLst>
                            <p:childTnLst>
                              <p:par>
                                <p:cTn id="39" presetID="53" presetClass="entr" presetSubtype="16"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3000" fill="hold"/>
                                        <p:tgtEl>
                                          <p:spTgt spid="10"/>
                                        </p:tgtEl>
                                        <p:attrNameLst>
                                          <p:attrName>ppt_w</p:attrName>
                                        </p:attrNameLst>
                                      </p:cBhvr>
                                      <p:tavLst>
                                        <p:tav tm="0">
                                          <p:val>
                                            <p:fltVal val="0"/>
                                          </p:val>
                                        </p:tav>
                                        <p:tav tm="100000">
                                          <p:val>
                                            <p:strVal val="#ppt_w"/>
                                          </p:val>
                                        </p:tav>
                                      </p:tavLst>
                                    </p:anim>
                                    <p:anim calcmode="lin" valueType="num">
                                      <p:cBhvr>
                                        <p:cTn id="42" dur="3000" fill="hold"/>
                                        <p:tgtEl>
                                          <p:spTgt spid="10"/>
                                        </p:tgtEl>
                                        <p:attrNameLst>
                                          <p:attrName>ppt_h</p:attrName>
                                        </p:attrNameLst>
                                      </p:cBhvr>
                                      <p:tavLst>
                                        <p:tav tm="0">
                                          <p:val>
                                            <p:fltVal val="0"/>
                                          </p:val>
                                        </p:tav>
                                        <p:tav tm="100000">
                                          <p:val>
                                            <p:strVal val="#ppt_h"/>
                                          </p:val>
                                        </p:tav>
                                      </p:tavLst>
                                    </p:anim>
                                    <p:animEffect transition="in" filter="fade">
                                      <p:cBhvr>
                                        <p:cTn id="4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1026" name="Picture 2">
            <a:extLst>
              <a:ext uri="{FF2B5EF4-FFF2-40B4-BE49-F238E27FC236}">
                <a16:creationId xmlns:a16="http://schemas.microsoft.com/office/drawing/2014/main" id="{77E1267C-38EF-4F50-B253-E83DFC6FFCC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172702" y="312214"/>
            <a:ext cx="10261600" cy="5773559"/>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8847B528-6562-413D-B080-42545097883D}"/>
              </a:ext>
            </a:extLst>
          </p:cNvPr>
          <p:cNvSpPr txBox="1"/>
          <p:nvPr/>
        </p:nvSpPr>
        <p:spPr>
          <a:xfrm>
            <a:off x="1399002" y="492864"/>
            <a:ext cx="5435918" cy="2029082"/>
          </a:xfrm>
          <a:prstGeom prst="rect">
            <a:avLst/>
          </a:prstGeom>
          <a:solidFill>
            <a:schemeClr val="tx1">
              <a:alpha val="50000"/>
            </a:schemeClr>
          </a:solidFill>
          <a:ln w="12700">
            <a:solidFill>
              <a:srgbClr val="000000"/>
            </a:solidFill>
          </a:ln>
        </p:spPr>
        <p:txBody>
          <a:bodyPr wrap="square" rtlCol="0">
            <a:spAutoFit/>
          </a:bodyPr>
          <a:lstStyle/>
          <a:p>
            <a:pPr algn="ctr">
              <a:lnSpc>
                <a:spcPct val="125000"/>
              </a:lnSpc>
            </a:pPr>
            <a:r>
              <a:rPr lang="de-DE" b="1" kern="1400" dirty="0">
                <a:solidFill>
                  <a:schemeClr val="bg1"/>
                </a:solidFill>
                <a:latin typeface="Arial Nova" panose="020B0504020202020204" pitchFamily="34" charset="0"/>
              </a:rPr>
              <a:t>Lieber Freund, möge Gott dir helfen, dein Herz dem zu schenken, der dich liebt,</a:t>
            </a:r>
          </a:p>
          <a:p>
            <a:pPr algn="ctr">
              <a:lnSpc>
                <a:spcPct val="125000"/>
              </a:lnSpc>
            </a:pPr>
            <a:r>
              <a:rPr lang="de-DE" b="1" kern="1400" dirty="0">
                <a:solidFill>
                  <a:schemeClr val="bg1"/>
                </a:solidFill>
                <a:latin typeface="Arial Nova" panose="020B0504020202020204" pitchFamily="34" charset="0"/>
              </a:rPr>
              <a:t>denn er spricht jetzt zu euch und sagt:</a:t>
            </a:r>
          </a:p>
          <a:p>
            <a:pPr algn="ctr">
              <a:lnSpc>
                <a:spcPct val="125000"/>
              </a:lnSpc>
            </a:pPr>
            <a:r>
              <a:rPr lang="de-DE" b="1" kern="1400" dirty="0">
                <a:solidFill>
                  <a:schemeClr val="bg1"/>
                </a:solidFill>
                <a:latin typeface="Arial Nova" panose="020B0504020202020204" pitchFamily="34" charset="0"/>
              </a:rPr>
              <a:t>Kehre von ganzem Herzen zu Mir zurück.</a:t>
            </a:r>
          </a:p>
          <a:p>
            <a:pPr algn="ctr">
              <a:lnSpc>
                <a:spcPct val="125000"/>
              </a:lnSpc>
            </a:pPr>
            <a:r>
              <a:rPr lang="de-DE" b="1" kern="1400" dirty="0">
                <a:solidFill>
                  <a:schemeClr val="bg1"/>
                </a:solidFill>
                <a:latin typeface="Arial Nova" panose="020B0504020202020204" pitchFamily="34" charset="0"/>
              </a:rPr>
              <a:t>Deuteronomium 30:2</a:t>
            </a:r>
            <a:r>
              <a:rPr lang="en-US" sz="1200" kern="1400" dirty="0">
                <a:solidFill>
                  <a:srgbClr val="000000"/>
                </a:solidFill>
                <a:latin typeface="Calibri" panose="020F0502020204030204" pitchFamily="34" charset="0"/>
              </a:rPr>
              <a:t> </a:t>
            </a:r>
          </a:p>
          <a:p>
            <a:pPr marL="0" marR="0" indent="0" algn="l">
              <a:lnSpc>
                <a:spcPct val="119000"/>
              </a:lnSpc>
              <a:spcBef>
                <a:spcPts val="0"/>
              </a:spcBef>
              <a:spcAft>
                <a:spcPts val="600"/>
              </a:spcAft>
            </a:pPr>
            <a:r>
              <a:rPr lang="en-US" sz="1200" kern="1400" dirty="0">
                <a:ln>
                  <a:noFill/>
                </a:ln>
                <a:solidFill>
                  <a:srgbClr val="000000"/>
                </a:solidFill>
                <a:effectLst/>
                <a:latin typeface="Calibri" panose="020F0502020204030204" pitchFamily="34" charset="0"/>
              </a:rPr>
              <a:t> </a:t>
            </a:r>
          </a:p>
        </p:txBody>
      </p:sp>
      <p:sp>
        <p:nvSpPr>
          <p:cNvPr id="6" name="TextBox 5">
            <a:extLst>
              <a:ext uri="{FF2B5EF4-FFF2-40B4-BE49-F238E27FC236}">
                <a16:creationId xmlns:a16="http://schemas.microsoft.com/office/drawing/2014/main" id="{C4F01FBE-D4E1-4388-BEBE-D383B10CA13B}"/>
              </a:ext>
            </a:extLst>
          </p:cNvPr>
          <p:cNvSpPr txBox="1"/>
          <p:nvPr/>
        </p:nvSpPr>
        <p:spPr>
          <a:xfrm>
            <a:off x="1399002" y="487346"/>
            <a:ext cx="7805958" cy="2481641"/>
          </a:xfrm>
          <a:prstGeom prst="rect">
            <a:avLst/>
          </a:prstGeom>
          <a:solidFill>
            <a:schemeClr val="bg1">
              <a:alpha val="75000"/>
            </a:schemeClr>
          </a:solidFill>
          <a:ln w="12700">
            <a:solidFill>
              <a:srgbClr val="000000"/>
            </a:solidFill>
          </a:ln>
        </p:spPr>
        <p:txBody>
          <a:bodyPr wrap="square" rtlCol="0">
            <a:spAutoFit/>
          </a:bodyPr>
          <a:lstStyle/>
          <a:p>
            <a:pPr algn="ctr">
              <a:lnSpc>
                <a:spcPct val="125000"/>
              </a:lnSpc>
            </a:pPr>
            <a:r>
              <a:rPr lang="de-DE" b="1" kern="1400" dirty="0">
                <a:latin typeface="Arial Nova" panose="020B0504020202020204" pitchFamily="34" charset="0"/>
              </a:rPr>
              <a:t>Und du, der du Gott dein Leben gegeben hast,</a:t>
            </a:r>
          </a:p>
          <a:p>
            <a:pPr algn="ctr">
              <a:lnSpc>
                <a:spcPct val="125000"/>
              </a:lnSpc>
            </a:pPr>
            <a:r>
              <a:rPr lang="de-DE" b="1" kern="1400" dirty="0">
                <a:latin typeface="Arial Nova" panose="020B0504020202020204" pitchFamily="34" charset="0"/>
              </a:rPr>
              <a:t>„Halte fest an den wahren Worten, die ich dir beigebracht habe,</a:t>
            </a:r>
          </a:p>
          <a:p>
            <a:pPr algn="ctr">
              <a:lnSpc>
                <a:spcPct val="125000"/>
              </a:lnSpc>
            </a:pPr>
            <a:r>
              <a:rPr lang="de-DE" b="1" kern="1400" dirty="0">
                <a:latin typeface="Arial Nova" panose="020B0504020202020204" pitchFamily="34" charset="0"/>
              </a:rPr>
              <a:t>als Beispiel für dich, dem du folgen kannst,</a:t>
            </a:r>
          </a:p>
          <a:p>
            <a:pPr algn="ctr">
              <a:lnSpc>
                <a:spcPct val="125000"/>
              </a:lnSpc>
            </a:pPr>
            <a:r>
              <a:rPr lang="de-DE" b="1" kern="1400" dirty="0">
                <a:latin typeface="Arial Nova" panose="020B0504020202020204" pitchFamily="34" charset="0"/>
              </a:rPr>
              <a:t>und bleiben Sie im Glauben und in der Liebe, </a:t>
            </a:r>
          </a:p>
          <a:p>
            <a:pPr algn="ctr">
              <a:lnSpc>
                <a:spcPct val="125000"/>
              </a:lnSpc>
            </a:pPr>
            <a:r>
              <a:rPr lang="de-DE" b="1" kern="1400" dirty="0">
                <a:latin typeface="Arial Nova" panose="020B0504020202020204" pitchFamily="34" charset="0"/>
              </a:rPr>
              <a:t>die uns gehören</a:t>
            </a:r>
          </a:p>
          <a:p>
            <a:pPr algn="ctr">
              <a:lnSpc>
                <a:spcPct val="125000"/>
              </a:lnSpc>
            </a:pPr>
            <a:r>
              <a:rPr lang="de-DE" b="1" kern="1400" dirty="0">
                <a:latin typeface="Arial Nova" panose="020B0504020202020204" pitchFamily="34" charset="0"/>
              </a:rPr>
              <a:t>in Gemeinschaft mit Christus Jesus.“</a:t>
            </a:r>
          </a:p>
          <a:p>
            <a:pPr algn="ctr">
              <a:lnSpc>
                <a:spcPct val="125000"/>
              </a:lnSpc>
            </a:pPr>
            <a:r>
              <a:rPr lang="de-DE" b="1" kern="1400" dirty="0">
                <a:latin typeface="Arial Nova" panose="020B0504020202020204" pitchFamily="34" charset="0"/>
              </a:rPr>
              <a:t>2 Timotheus 1:13</a:t>
            </a:r>
            <a:endParaRPr lang="en-US" b="1" kern="1400" dirty="0">
              <a:latin typeface="Arial Nova" panose="020B0504020202020204" pitchFamily="34" charset="0"/>
            </a:endParaRPr>
          </a:p>
        </p:txBody>
      </p:sp>
      <p:sp>
        <p:nvSpPr>
          <p:cNvPr id="7" name="TextBox 6">
            <a:extLst>
              <a:ext uri="{FF2B5EF4-FFF2-40B4-BE49-F238E27FC236}">
                <a16:creationId xmlns:a16="http://schemas.microsoft.com/office/drawing/2014/main" id="{113D7136-2840-4C1A-9BB9-488207E3209B}"/>
              </a:ext>
            </a:extLst>
          </p:cNvPr>
          <p:cNvSpPr txBox="1"/>
          <p:nvPr/>
        </p:nvSpPr>
        <p:spPr>
          <a:xfrm>
            <a:off x="1399002" y="500886"/>
            <a:ext cx="7805958" cy="2135777"/>
          </a:xfrm>
          <a:prstGeom prst="rect">
            <a:avLst/>
          </a:prstGeom>
          <a:solidFill>
            <a:schemeClr val="accent4">
              <a:alpha val="80000"/>
            </a:schemeClr>
          </a:solidFill>
          <a:ln w="12700">
            <a:solidFill>
              <a:schemeClr val="tx1"/>
            </a:solidFill>
          </a:ln>
        </p:spPr>
        <p:txBody>
          <a:bodyPr wrap="square" rtlCol="0">
            <a:spAutoFit/>
          </a:bodyPr>
          <a:lstStyle/>
          <a:p>
            <a:pPr algn="ctr">
              <a:lnSpc>
                <a:spcPct val="125000"/>
              </a:lnSpc>
            </a:pPr>
            <a:r>
              <a:rPr lang="de-DE" b="1" kern="1400" dirty="0">
                <a:solidFill>
                  <a:srgbClr val="000000"/>
                </a:solidFill>
                <a:latin typeface="Arial Nova" panose="020B0504020202020204" pitchFamily="34" charset="0"/>
              </a:rPr>
              <a:t>Dem aber, der mächtig genug ist, euch ohne Straucheln zu bewahren und euch unsträflich, mit Freuden vor das Angesicht seiner Herrlichkeit zu stellen, dem allein weisen Gott, unserem Retter, gebührt Herrlichkeit und Majestät, Macht und Herrschaft jetzt und in alle Ewigkeit! Amen. </a:t>
            </a:r>
          </a:p>
          <a:p>
            <a:pPr algn="ctr">
              <a:lnSpc>
                <a:spcPct val="125000"/>
              </a:lnSpc>
            </a:pPr>
            <a:r>
              <a:rPr lang="de-DE" b="1" kern="1400" dirty="0">
                <a:solidFill>
                  <a:srgbClr val="000000"/>
                </a:solidFill>
                <a:latin typeface="Arial Nova" panose="020B0504020202020204" pitchFamily="34" charset="0"/>
              </a:rPr>
              <a:t>Judas 1: 24 - 25.</a:t>
            </a:r>
            <a:endParaRPr lang="en-US" i="1" kern="1400" dirty="0">
              <a:solidFill>
                <a:srgbClr val="000000"/>
              </a:solidFill>
              <a:latin typeface="Arial" panose="020B0604020202020204" pitchFamily="34" charset="0"/>
            </a:endParaRPr>
          </a:p>
        </p:txBody>
      </p:sp>
      <p:pic>
        <p:nvPicPr>
          <p:cNvPr id="9" name="Picture 3">
            <a:extLst>
              <a:ext uri="{FF2B5EF4-FFF2-40B4-BE49-F238E27FC236}">
                <a16:creationId xmlns:a16="http://schemas.microsoft.com/office/drawing/2014/main" id="{A4689A9E-FEBE-4473-B843-131DA1EE24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4960" y="3000178"/>
            <a:ext cx="2089554" cy="296447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1" name="GT slide 36.1">
            <a:hlinkClick r:id="" action="ppaction://media"/>
            <a:extLst>
              <a:ext uri="{FF2B5EF4-FFF2-40B4-BE49-F238E27FC236}">
                <a16:creationId xmlns:a16="http://schemas.microsoft.com/office/drawing/2014/main" id="{AFB62DA6-16B3-41BD-7E96-2C0AF1CCD20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93153" y="5380426"/>
            <a:ext cx="487363" cy="487363"/>
          </a:xfrm>
          <a:prstGeom prst="rect">
            <a:avLst/>
          </a:prstGeom>
        </p:spPr>
      </p:pic>
      <p:pic>
        <p:nvPicPr>
          <p:cNvPr id="12" name="GT slide 36.2">
            <a:hlinkClick r:id="" action="ppaction://media"/>
            <a:extLst>
              <a:ext uri="{FF2B5EF4-FFF2-40B4-BE49-F238E27FC236}">
                <a16:creationId xmlns:a16="http://schemas.microsoft.com/office/drawing/2014/main" id="{D905556E-22A0-59E4-13B9-DA2FE91ACB9B}"/>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594533" y="5380426"/>
            <a:ext cx="487363" cy="487363"/>
          </a:xfrm>
          <a:prstGeom prst="rect">
            <a:avLst/>
          </a:prstGeom>
        </p:spPr>
      </p:pic>
      <p:pic>
        <p:nvPicPr>
          <p:cNvPr id="4" name="GT SLIDE 34.3 BYBEL">
            <a:hlinkClick r:id="" action="ppaction://media"/>
            <a:extLst>
              <a:ext uri="{FF2B5EF4-FFF2-40B4-BE49-F238E27FC236}">
                <a16:creationId xmlns:a16="http://schemas.microsoft.com/office/drawing/2014/main" id="{B657172A-89FB-2D11-317B-86F72F599614}"/>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3595913" y="5391971"/>
            <a:ext cx="487363" cy="487363"/>
          </a:xfrm>
          <a:prstGeom prst="rect">
            <a:avLst/>
          </a:prstGeom>
        </p:spPr>
      </p:pic>
    </p:spTree>
    <p:extLst>
      <p:ext uri="{BB962C8B-B14F-4D97-AF65-F5344CB8AC3E}">
        <p14:creationId xmlns:p14="http://schemas.microsoft.com/office/powerpoint/2010/main" val="273874677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4000" decel="44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3000" fill="hold"/>
                                        <p:tgtEl>
                                          <p:spTgt spid="9"/>
                                        </p:tgtEl>
                                        <p:attrNameLst>
                                          <p:attrName>ppt_x</p:attrName>
                                        </p:attrNameLst>
                                      </p:cBhvr>
                                      <p:tavLst>
                                        <p:tav tm="0">
                                          <p:val>
                                            <p:strVal val="0-#ppt_w/2"/>
                                          </p:val>
                                        </p:tav>
                                        <p:tav tm="100000">
                                          <p:val>
                                            <p:strVal val="#ppt_x"/>
                                          </p:val>
                                        </p:tav>
                                      </p:tavLst>
                                    </p:anim>
                                    <p:anim calcmode="lin" valueType="num">
                                      <p:cBhvr additive="base">
                                        <p:cTn id="8" dur="3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31"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style.rotation</p:attrName>
                                        </p:attrNameLst>
                                      </p:cBhvr>
                                      <p:tavLst>
                                        <p:tav tm="0">
                                          <p:val>
                                            <p:fltVal val="90"/>
                                          </p:val>
                                        </p:tav>
                                        <p:tav tm="100000">
                                          <p:val>
                                            <p:fltVal val="0"/>
                                          </p:val>
                                        </p:tav>
                                      </p:tavLst>
                                    </p:anim>
                                    <p:animEffect transition="in" filter="fade">
                                      <p:cBhvr>
                                        <p:cTn id="15" dur="1000"/>
                                        <p:tgtEl>
                                          <p:spTgt spid="8"/>
                                        </p:tgtEl>
                                      </p:cBhvr>
                                    </p:animEffect>
                                  </p:childTnLst>
                                </p:cTn>
                              </p:par>
                            </p:childTnLst>
                          </p:cTn>
                        </p:par>
                        <p:par>
                          <p:cTn id="16" fill="hold">
                            <p:stCondLst>
                              <p:cond delay="4000"/>
                            </p:stCondLst>
                            <p:childTnLst>
                              <p:par>
                                <p:cTn id="17" presetID="1" presetClass="mediacall" presetSubtype="0" fill="hold" nodeType="afterEffect">
                                  <p:stCondLst>
                                    <p:cond delay="0"/>
                                  </p:stCondLst>
                                  <p:childTnLst>
                                    <p:cmd type="call" cmd="playFrom(0.0)">
                                      <p:cBhvr>
                                        <p:cTn id="18" dur="13056" fill="hold"/>
                                        <p:tgtEl>
                                          <p:spTgt spid="11"/>
                                        </p:tgtEl>
                                      </p:cBhvr>
                                    </p:cmd>
                                  </p:childTnLst>
                                </p:cTn>
                              </p:par>
                            </p:childTnLst>
                          </p:cTn>
                        </p:par>
                        <p:par>
                          <p:cTn id="19" fill="hold">
                            <p:stCondLst>
                              <p:cond delay="17056"/>
                            </p:stCondLst>
                            <p:childTnLst>
                              <p:par>
                                <p:cTn id="20" presetID="42" presetClass="exit" presetSubtype="0" fill="hold" grpId="1" nodeType="afterEffect">
                                  <p:stCondLst>
                                    <p:cond delay="0"/>
                                  </p:stCondLst>
                                  <p:childTnLst>
                                    <p:animEffect transition="out" filter="fade">
                                      <p:cBhvr>
                                        <p:cTn id="21" dur="1000"/>
                                        <p:tgtEl>
                                          <p:spTgt spid="8"/>
                                        </p:tgtEl>
                                      </p:cBhvr>
                                    </p:animEffect>
                                    <p:anim calcmode="lin" valueType="num">
                                      <p:cBhvr>
                                        <p:cTn id="22" dur="1000"/>
                                        <p:tgtEl>
                                          <p:spTgt spid="8"/>
                                        </p:tgtEl>
                                        <p:attrNameLst>
                                          <p:attrName>ppt_x</p:attrName>
                                        </p:attrNameLst>
                                      </p:cBhvr>
                                      <p:tavLst>
                                        <p:tav tm="0">
                                          <p:val>
                                            <p:strVal val="ppt_x"/>
                                          </p:val>
                                        </p:tav>
                                        <p:tav tm="100000">
                                          <p:val>
                                            <p:strVal val="ppt_x"/>
                                          </p:val>
                                        </p:tav>
                                      </p:tavLst>
                                    </p:anim>
                                    <p:anim calcmode="lin" valueType="num">
                                      <p:cBhvr>
                                        <p:cTn id="23" dur="1000"/>
                                        <p:tgtEl>
                                          <p:spTgt spid="8"/>
                                        </p:tgtEl>
                                        <p:attrNameLst>
                                          <p:attrName>ppt_y</p:attrName>
                                        </p:attrNameLst>
                                      </p:cBhvr>
                                      <p:tavLst>
                                        <p:tav tm="0">
                                          <p:val>
                                            <p:strVal val="ppt_y"/>
                                          </p:val>
                                        </p:tav>
                                        <p:tav tm="100000">
                                          <p:val>
                                            <p:strVal val="ppt_y+.1"/>
                                          </p:val>
                                        </p:tav>
                                      </p:tavLst>
                                    </p:anim>
                                    <p:set>
                                      <p:cBhvr>
                                        <p:cTn id="24" dur="1" fill="hold">
                                          <p:stCondLst>
                                            <p:cond delay="999"/>
                                          </p:stCondLst>
                                        </p:cTn>
                                        <p:tgtEl>
                                          <p:spTgt spid="8"/>
                                        </p:tgtEl>
                                        <p:attrNameLst>
                                          <p:attrName>style.visibility</p:attrName>
                                        </p:attrNameLst>
                                      </p:cBhvr>
                                      <p:to>
                                        <p:strVal val="hidden"/>
                                      </p:to>
                                    </p:set>
                                  </p:childTnLst>
                                </p:cTn>
                              </p:par>
                            </p:childTnLst>
                          </p:cTn>
                        </p:par>
                        <p:par>
                          <p:cTn id="25" fill="hold">
                            <p:stCondLst>
                              <p:cond delay="18056"/>
                            </p:stCondLst>
                            <p:childTnLst>
                              <p:par>
                                <p:cTn id="26" presetID="31" presetClass="entr" presetSubtype="0" fill="hold" grpId="1"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par>
                          <p:cTn id="32" fill="hold">
                            <p:stCondLst>
                              <p:cond delay="19056"/>
                            </p:stCondLst>
                            <p:childTnLst>
                              <p:par>
                                <p:cTn id="33" presetID="1" presetClass="mediacall" presetSubtype="0" fill="hold" nodeType="afterEffect">
                                  <p:stCondLst>
                                    <p:cond delay="0"/>
                                  </p:stCondLst>
                                  <p:childTnLst>
                                    <p:cmd type="call" cmd="playFrom(0.0)">
                                      <p:cBhvr>
                                        <p:cTn id="34" dur="18120" fill="hold"/>
                                        <p:tgtEl>
                                          <p:spTgt spid="12"/>
                                        </p:tgtEl>
                                      </p:cBhvr>
                                    </p:cmd>
                                  </p:childTnLst>
                                </p:cTn>
                              </p:par>
                            </p:childTnLst>
                          </p:cTn>
                        </p:par>
                        <p:par>
                          <p:cTn id="35" fill="hold">
                            <p:stCondLst>
                              <p:cond delay="37176"/>
                            </p:stCondLst>
                            <p:childTnLst>
                              <p:par>
                                <p:cTn id="36" presetID="42" presetClass="exit" presetSubtype="0" fill="hold" grpId="0" nodeType="afterEffect">
                                  <p:stCondLst>
                                    <p:cond delay="0"/>
                                  </p:stCondLst>
                                  <p:childTnLst>
                                    <p:animEffect transition="out" filter="fade">
                                      <p:cBhvr>
                                        <p:cTn id="37" dur="1000"/>
                                        <p:tgtEl>
                                          <p:spTgt spid="6"/>
                                        </p:tgtEl>
                                      </p:cBhvr>
                                    </p:animEffect>
                                    <p:anim calcmode="lin" valueType="num">
                                      <p:cBhvr>
                                        <p:cTn id="38" dur="1000"/>
                                        <p:tgtEl>
                                          <p:spTgt spid="6"/>
                                        </p:tgtEl>
                                        <p:attrNameLst>
                                          <p:attrName>ppt_x</p:attrName>
                                        </p:attrNameLst>
                                      </p:cBhvr>
                                      <p:tavLst>
                                        <p:tav tm="0">
                                          <p:val>
                                            <p:strVal val="ppt_x"/>
                                          </p:val>
                                        </p:tav>
                                        <p:tav tm="100000">
                                          <p:val>
                                            <p:strVal val="ppt_x"/>
                                          </p:val>
                                        </p:tav>
                                      </p:tavLst>
                                    </p:anim>
                                    <p:anim calcmode="lin" valueType="num">
                                      <p:cBhvr>
                                        <p:cTn id="39" dur="1000"/>
                                        <p:tgtEl>
                                          <p:spTgt spid="6"/>
                                        </p:tgtEl>
                                        <p:attrNameLst>
                                          <p:attrName>ppt_y</p:attrName>
                                        </p:attrNameLst>
                                      </p:cBhvr>
                                      <p:tavLst>
                                        <p:tav tm="0">
                                          <p:val>
                                            <p:strVal val="ppt_y"/>
                                          </p:val>
                                        </p:tav>
                                        <p:tav tm="100000">
                                          <p:val>
                                            <p:strVal val="ppt_y+.1"/>
                                          </p:val>
                                        </p:tav>
                                      </p:tavLst>
                                    </p:anim>
                                    <p:set>
                                      <p:cBhvr>
                                        <p:cTn id="40" dur="1" fill="hold">
                                          <p:stCondLst>
                                            <p:cond delay="999"/>
                                          </p:stCondLst>
                                        </p:cTn>
                                        <p:tgtEl>
                                          <p:spTgt spid="6"/>
                                        </p:tgtEl>
                                        <p:attrNameLst>
                                          <p:attrName>style.visibility</p:attrName>
                                        </p:attrNameLst>
                                      </p:cBhvr>
                                      <p:to>
                                        <p:strVal val="hidden"/>
                                      </p:to>
                                    </p:set>
                                  </p:childTnLst>
                                </p:cTn>
                              </p:par>
                            </p:childTnLst>
                          </p:cTn>
                        </p:par>
                        <p:par>
                          <p:cTn id="41" fill="hold">
                            <p:stCondLst>
                              <p:cond delay="38176"/>
                            </p:stCondLst>
                            <p:childTnLst>
                              <p:par>
                                <p:cTn id="42" presetID="16" presetClass="entr" presetSubtype="21"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1000"/>
                                        <p:tgtEl>
                                          <p:spTgt spid="7"/>
                                        </p:tgtEl>
                                      </p:cBhvr>
                                    </p:animEffect>
                                  </p:childTnLst>
                                </p:cTn>
                              </p:par>
                            </p:childTnLst>
                          </p:cTn>
                        </p:par>
                        <p:par>
                          <p:cTn id="45" fill="hold">
                            <p:stCondLst>
                              <p:cond delay="39176"/>
                            </p:stCondLst>
                            <p:childTnLst>
                              <p:par>
                                <p:cTn id="46" presetID="1" presetClass="mediacall" presetSubtype="0" fill="hold" nodeType="afterEffect">
                                  <p:stCondLst>
                                    <p:cond delay="0"/>
                                  </p:stCondLst>
                                  <p:childTnLst>
                                    <p:cmd type="call" cmd="playFrom(0.0)">
                                      <p:cBhvr>
                                        <p:cTn id="47" dur="22080" fill="hold"/>
                                        <p:tgtEl>
                                          <p:spTgt spid="4"/>
                                        </p:tgtEl>
                                      </p:cBhvr>
                                    </p:cmd>
                                  </p:childTnLst>
                                </p:cTn>
                              </p:par>
                            </p:childTnLst>
                          </p:cTn>
                        </p:par>
                        <p:par>
                          <p:cTn id="48" fill="hold">
                            <p:stCondLst>
                              <p:cond delay="61256"/>
                            </p:stCondLst>
                            <p:childTnLst>
                              <p:par>
                                <p:cTn id="49" presetID="42" presetClass="exit" presetSubtype="0" fill="hold" grpId="1" nodeType="afterEffect">
                                  <p:stCondLst>
                                    <p:cond delay="0"/>
                                  </p:stCondLst>
                                  <p:childTnLst>
                                    <p:animEffect transition="out" filter="fade">
                                      <p:cBhvr>
                                        <p:cTn id="50" dur="1000"/>
                                        <p:tgtEl>
                                          <p:spTgt spid="7"/>
                                        </p:tgtEl>
                                      </p:cBhvr>
                                    </p:animEffect>
                                    <p:anim calcmode="lin" valueType="num">
                                      <p:cBhvr>
                                        <p:cTn id="51" dur="1000"/>
                                        <p:tgtEl>
                                          <p:spTgt spid="7"/>
                                        </p:tgtEl>
                                        <p:attrNameLst>
                                          <p:attrName>ppt_x</p:attrName>
                                        </p:attrNameLst>
                                      </p:cBhvr>
                                      <p:tavLst>
                                        <p:tav tm="0">
                                          <p:val>
                                            <p:strVal val="ppt_x"/>
                                          </p:val>
                                        </p:tav>
                                        <p:tav tm="100000">
                                          <p:val>
                                            <p:strVal val="ppt_x"/>
                                          </p:val>
                                        </p:tav>
                                      </p:tavLst>
                                    </p:anim>
                                    <p:anim calcmode="lin" valueType="num">
                                      <p:cBhvr>
                                        <p:cTn id="52" dur="1000"/>
                                        <p:tgtEl>
                                          <p:spTgt spid="7"/>
                                        </p:tgtEl>
                                        <p:attrNameLst>
                                          <p:attrName>ppt_y</p:attrName>
                                        </p:attrNameLst>
                                      </p:cBhvr>
                                      <p:tavLst>
                                        <p:tav tm="0">
                                          <p:val>
                                            <p:strVal val="ppt_y"/>
                                          </p:val>
                                        </p:tav>
                                        <p:tav tm="100000">
                                          <p:val>
                                            <p:strVal val="ppt_y+.1"/>
                                          </p:val>
                                        </p:tav>
                                      </p:tavLst>
                                    </p:anim>
                                    <p:set>
                                      <p:cBhvr>
                                        <p:cTn id="53"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4" fill="hold" display="0">
                  <p:stCondLst>
                    <p:cond delay="indefinite"/>
                  </p:stCondLst>
                  <p:endCondLst>
                    <p:cond evt="onStopAudio" delay="0">
                      <p:tgtEl>
                        <p:sldTgt/>
                      </p:tgtEl>
                    </p:cond>
                  </p:endCondLst>
                </p:cTn>
                <p:tgtEl>
                  <p:spTgt spid="11"/>
                </p:tgtEl>
              </p:cMediaNode>
            </p:audio>
            <p:audio>
              <p:cMediaNode vol="100000">
                <p:cTn id="55" fill="hold" display="0">
                  <p:stCondLst>
                    <p:cond delay="indefinite"/>
                  </p:stCondLst>
                  <p:endCondLst>
                    <p:cond evt="onStopAudio" delay="0">
                      <p:tgtEl>
                        <p:sldTgt/>
                      </p:tgtEl>
                    </p:cond>
                  </p:endCondLst>
                </p:cTn>
                <p:tgtEl>
                  <p:spTgt spid="12"/>
                </p:tgtEl>
              </p:cMediaNode>
            </p:audio>
            <p:audio>
              <p:cMediaNode vol="80000">
                <p:cTn id="56" fill="hold" display="0">
                  <p:stCondLst>
                    <p:cond delay="indefinite"/>
                  </p:stCondLst>
                  <p:endCondLst>
                    <p:cond evt="onStopAudio" delay="0">
                      <p:tgtEl>
                        <p:sldTgt/>
                      </p:tgtEl>
                    </p:cond>
                  </p:endCondLst>
                </p:cTn>
                <p:tgtEl>
                  <p:spTgt spid="4"/>
                </p:tgtEl>
              </p:cMediaNode>
            </p:audio>
          </p:childTnLst>
        </p:cTn>
      </p:par>
    </p:tnLst>
    <p:bldLst>
      <p:bldP spid="8" grpId="0" animBg="1"/>
      <p:bldP spid="8" grpId="1" animBg="1"/>
      <p:bldP spid="6" grpId="0" animBg="1"/>
      <p:bldP spid="6"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3875896" y="122507"/>
            <a:ext cx="4440208"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altLang="en-US" sz="2400" b="1" dirty="0">
                <a:solidFill>
                  <a:srgbClr val="000000"/>
                </a:solidFill>
                <a:latin typeface="Cooper Black" panose="0208090404030B020404" pitchFamily="18" charset="0"/>
              </a:rPr>
              <a:t>DAS HERZ DES </a:t>
            </a:r>
            <a:r>
              <a:rPr lang="en-ZA" altLang="en-US" sz="2400" b="1" dirty="0" err="1">
                <a:solidFill>
                  <a:srgbClr val="000000"/>
                </a:solidFill>
                <a:latin typeface="Cooper Black" panose="0208090404030B020404" pitchFamily="18" charset="0"/>
              </a:rPr>
              <a:t>SÜNDERS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283559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lum bright="20000"/>
            <a:alphaModFix amt="28000"/>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440208"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DAS HERZ DES </a:t>
            </a:r>
            <a:r>
              <a:rPr kumimoji="0" lang="en-ZA" altLang="en-US" sz="2400" b="1" i="0" u="none" strike="noStrike" cap="none" normalizeH="0" baseline="0" dirty="0" err="1">
                <a:ln>
                  <a:noFill/>
                </a:ln>
                <a:solidFill>
                  <a:srgbClr val="000000"/>
                </a:solidFill>
                <a:effectLst/>
                <a:latin typeface="Cooper Black" panose="0208090404030B020404" pitchFamily="18" charset="0"/>
              </a:rPr>
              <a:t>SÜNDERS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483488" y="842327"/>
            <a:ext cx="7239624"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spcAft>
                <a:spcPts val="600"/>
              </a:spcAft>
            </a:pPr>
            <a:r>
              <a:rPr lang="de-DE" sz="1600" b="1" kern="1400" dirty="0">
                <a:solidFill>
                  <a:srgbClr val="000000"/>
                </a:solidFill>
                <a:latin typeface="Arial Nova" panose="020B0504020202020204" pitchFamily="34" charset="0"/>
              </a:rPr>
              <a:t>DIE TRÜFTEN ROTEN AUGEN: Sprechen Sie von der Sünde der Trunkenheit</a:t>
            </a:r>
          </a:p>
          <a:p>
            <a:pPr algn="ctr">
              <a:spcAft>
                <a:spcPts val="600"/>
              </a:spcAft>
            </a:pPr>
            <a:r>
              <a:rPr lang="de-DE" sz="1600" b="1" kern="1400" dirty="0">
                <a:solidFill>
                  <a:srgbClr val="000000"/>
                </a:solidFill>
                <a:latin typeface="Arial Nova" panose="020B0504020202020204" pitchFamily="34" charset="0"/>
              </a:rPr>
              <a:t>DER PFAU: Stolz zeigt sich auf viele verschiedene Arten</a:t>
            </a:r>
          </a:p>
          <a:p>
            <a:pPr algn="ctr">
              <a:spcAft>
                <a:spcPts val="600"/>
              </a:spcAft>
            </a:pPr>
            <a:r>
              <a:rPr lang="de-DE" sz="1600" b="1" kern="1400" dirty="0">
                <a:solidFill>
                  <a:srgbClr val="000000"/>
                </a:solidFill>
                <a:latin typeface="Arial Nova" panose="020B0504020202020204" pitchFamily="34" charset="0"/>
              </a:rPr>
              <a:t>DIE ZIEGE steht für körperliche Begierden, Unmoral und Ehebruch</a:t>
            </a:r>
          </a:p>
          <a:p>
            <a:pPr algn="ctr">
              <a:spcAft>
                <a:spcPts val="600"/>
              </a:spcAft>
            </a:pPr>
            <a:r>
              <a:rPr lang="de-DE" sz="1600" b="1" kern="1400" dirty="0">
                <a:solidFill>
                  <a:srgbClr val="000000"/>
                </a:solidFill>
                <a:latin typeface="Arial Nova" panose="020B0504020202020204" pitchFamily="34" charset="0"/>
              </a:rPr>
              <a:t>DAS SCHWEIN: unmoralische Vorschläge, Ausdrücke, Bilder, Literatur</a:t>
            </a:r>
          </a:p>
          <a:p>
            <a:pPr algn="ctr">
              <a:spcAft>
                <a:spcPts val="600"/>
              </a:spcAft>
            </a:pPr>
            <a:r>
              <a:rPr lang="de-DE" sz="1600" b="1" kern="1400" dirty="0">
                <a:solidFill>
                  <a:srgbClr val="000000"/>
                </a:solidFill>
                <a:latin typeface="Arial Nova" panose="020B0504020202020204" pitchFamily="34" charset="0"/>
              </a:rPr>
              <a:t>DIE SCHILDKRÖTE spricht von Faulheit, Trägheit, Jesus zu gehorchen, und Hexerei</a:t>
            </a:r>
          </a:p>
          <a:p>
            <a:pPr algn="ctr">
              <a:spcAft>
                <a:spcPts val="600"/>
              </a:spcAft>
            </a:pPr>
            <a:r>
              <a:rPr lang="de-DE" sz="1600" b="1" kern="1400" dirty="0">
                <a:solidFill>
                  <a:srgbClr val="000000"/>
                </a:solidFill>
                <a:latin typeface="Arial Nova" panose="020B0504020202020204" pitchFamily="34" charset="0"/>
              </a:rPr>
              <a:t>LEOPARD: Hass, Wut, schlechte Laune und Groll hegen</a:t>
            </a:r>
          </a:p>
          <a:p>
            <a:pPr algn="ctr">
              <a:spcAft>
                <a:spcPts val="600"/>
              </a:spcAft>
            </a:pPr>
            <a:r>
              <a:rPr lang="de-DE" sz="1600" b="1" kern="1400" dirty="0">
                <a:solidFill>
                  <a:srgbClr val="000000"/>
                </a:solidFill>
                <a:latin typeface="Arial Nova" panose="020B0504020202020204" pitchFamily="34" charset="0"/>
              </a:rPr>
              <a:t>DIE SCHLANGE: der Teufel, der sehr betrügerisch, klug und irreführend ist</a:t>
            </a:r>
          </a:p>
          <a:p>
            <a:pPr algn="ctr">
              <a:spcAft>
                <a:spcPts val="600"/>
              </a:spcAft>
            </a:pPr>
            <a:r>
              <a:rPr lang="de-DE" sz="1600" b="1" kern="1400" dirty="0">
                <a:solidFill>
                  <a:srgbClr val="000000"/>
                </a:solidFill>
                <a:latin typeface="Arial Nova" panose="020B0504020202020204" pitchFamily="34" charset="0"/>
              </a:rPr>
              <a:t>DER FROSCH spricht von der Sünde der Gier und der Liebe zum Geld</a:t>
            </a:r>
          </a:p>
          <a:p>
            <a:pPr algn="ctr">
              <a:spcAft>
                <a:spcPts val="600"/>
              </a:spcAft>
            </a:pPr>
            <a:r>
              <a:rPr lang="de-DE" sz="1600" b="1" kern="1400" dirty="0">
                <a:solidFill>
                  <a:srgbClr val="000000"/>
                </a:solidFill>
                <a:latin typeface="Arial Nova" panose="020B0504020202020204" pitchFamily="34" charset="0"/>
              </a:rPr>
              <a:t>SATAN ist der Vater aller Lügen und derer, die lügen</a:t>
            </a:r>
          </a:p>
          <a:p>
            <a:pPr algn="ctr">
              <a:spcAft>
                <a:spcPts val="600"/>
              </a:spcAft>
            </a:pPr>
            <a:r>
              <a:rPr lang="de-DE" sz="1600" b="1" kern="1400" dirty="0">
                <a:solidFill>
                  <a:srgbClr val="000000"/>
                </a:solidFill>
                <a:latin typeface="Arial Nova" panose="020B0504020202020204" pitchFamily="34" charset="0"/>
              </a:rPr>
              <a:t>DER STERN spricht vom Gewissen jedes Menschen</a:t>
            </a:r>
          </a:p>
          <a:p>
            <a:pPr algn="ctr">
              <a:spcAft>
                <a:spcPts val="600"/>
              </a:spcAft>
            </a:pPr>
            <a:r>
              <a:rPr lang="de-DE" sz="1600" b="1" kern="1400" dirty="0">
                <a:solidFill>
                  <a:srgbClr val="000000"/>
                </a:solidFill>
                <a:latin typeface="Arial Nova" panose="020B0504020202020204" pitchFamily="34" charset="0"/>
              </a:rPr>
              <a:t>DAS AUGE GOTTES sieht alles, was im menschlichen Herzen vorgeht</a:t>
            </a:r>
          </a:p>
          <a:p>
            <a:pPr algn="ctr">
              <a:spcAft>
                <a:spcPts val="600"/>
              </a:spcAft>
            </a:pPr>
            <a:r>
              <a:rPr lang="de-DE" sz="1600" b="1" kern="1400" dirty="0">
                <a:solidFill>
                  <a:srgbClr val="000000"/>
                </a:solidFill>
                <a:latin typeface="Arial Nova" panose="020B0504020202020204" pitchFamily="34" charset="0"/>
              </a:rPr>
              <a:t>FEUERZUNGEN: DIE LIEBE GOTTES, DIE DAS HERZ UMGIBT</a:t>
            </a:r>
          </a:p>
          <a:p>
            <a:pPr algn="ctr">
              <a:spcAft>
                <a:spcPts val="600"/>
              </a:spcAft>
            </a:pPr>
            <a:r>
              <a:rPr lang="de-DE" sz="1600" b="1" kern="1400" dirty="0">
                <a:solidFill>
                  <a:srgbClr val="000000"/>
                </a:solidFill>
                <a:latin typeface="Arial Nova" panose="020B0504020202020204" pitchFamily="34" charset="0"/>
              </a:rPr>
              <a:t>DER ENGEL REPRÄSENTIERT DAS WORT GOTTES</a:t>
            </a:r>
          </a:p>
          <a:p>
            <a:pPr algn="ctr">
              <a:spcAft>
                <a:spcPts val="600"/>
              </a:spcAft>
            </a:pPr>
            <a:r>
              <a:rPr lang="de-DE" sz="1600" b="1" kern="1400" dirty="0">
                <a:solidFill>
                  <a:srgbClr val="000000"/>
                </a:solidFill>
                <a:latin typeface="Arial Nova" panose="020B0504020202020204" pitchFamily="34" charset="0"/>
              </a:rPr>
              <a:t>DIE TAUBE IST EIN ZEICHEN DES HEILIGEN GEISTES</a:t>
            </a:r>
          </a:p>
          <a:p>
            <a:pPr algn="ctr">
              <a:spcAft>
                <a:spcPts val="600"/>
              </a:spcAft>
            </a:pPr>
            <a:endParaRPr lang="en-US" sz="1600" kern="140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30920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erman Picture 1">
            <a:hlinkClick r:id="" action="ppaction://media"/>
            <a:extLst>
              <a:ext uri="{FF2B5EF4-FFF2-40B4-BE49-F238E27FC236}">
                <a16:creationId xmlns:a16="http://schemas.microsoft.com/office/drawing/2014/main" id="{AC8B0F66-6AD1-DBF8-71DF-D669F92415C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7246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57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2393763" y="101870"/>
            <a:ext cx="7221292"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en-US" sz="2400" b="1" i="0" u="none" strike="noStrike" cap="none" normalizeH="0" baseline="0" dirty="0">
                <a:ln>
                  <a:noFill/>
                </a:ln>
                <a:solidFill>
                  <a:srgbClr val="000000"/>
                </a:solidFill>
                <a:effectLst/>
                <a:latin typeface="Cooper Black" panose="0208090404030B020404" pitchFamily="18" charset="0"/>
              </a:rPr>
              <a:t>DAS VON DER SÜNDE ÜBERZEUGTE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52187739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4">
            <a:lum bright="8000" contrast="8000"/>
            <a:alphaModFix amt="19000"/>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2994126" y="101870"/>
            <a:ext cx="7128928"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en-US" sz="2400" b="1" i="0" u="none" strike="noStrike" cap="none" normalizeH="0" baseline="0" dirty="0">
                <a:ln>
                  <a:noFill/>
                </a:ln>
                <a:solidFill>
                  <a:srgbClr val="000000"/>
                </a:solidFill>
                <a:effectLst/>
                <a:latin typeface="Cooper Black" panose="0208090404030B020404" pitchFamily="18" charset="0"/>
              </a:rPr>
              <a:t>DAS VON DER SÜNDE ÜBERZEUGTE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 Box 12">
            <a:extLst>
              <a:ext uri="{FF2B5EF4-FFF2-40B4-BE49-F238E27FC236}">
                <a16:creationId xmlns:a16="http://schemas.microsoft.com/office/drawing/2014/main" id="{C431B08F-6C96-482B-8A0A-9C0B8E131327}"/>
              </a:ext>
            </a:extLst>
          </p:cNvPr>
          <p:cNvSpPr txBox="1">
            <a:spLocks noChangeArrowheads="1"/>
          </p:cNvSpPr>
          <p:nvPr/>
        </p:nvSpPr>
        <p:spPr bwMode="auto">
          <a:xfrm>
            <a:off x="4778753" y="653941"/>
            <a:ext cx="6635218" cy="527787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dirty="0">
              <a:ln>
                <a:noFill/>
              </a:ln>
              <a:solidFill>
                <a:srgbClr val="333333"/>
              </a:solidFill>
              <a:effectLst/>
              <a:latin typeface="Arial Nova" panose="020B0504020202020204" pitchFamily="34" charset="0"/>
            </a:endParaRPr>
          </a:p>
          <a:p>
            <a:pPr lvl="0" algn="ctr" eaLnBrk="0" fontAlgn="base" hangingPunct="0">
              <a:spcBef>
                <a:spcPct val="0"/>
              </a:spcBef>
              <a:spcAft>
                <a:spcPct val="0"/>
              </a:spcAft>
            </a:pPr>
            <a:r>
              <a:rPr lang="de-DE" altLang="en-US" b="1" dirty="0">
                <a:solidFill>
                  <a:srgbClr val="333333"/>
                </a:solidFill>
                <a:latin typeface="Arial Nova" panose="020B0504020202020204" pitchFamily="34" charset="0"/>
              </a:rPr>
              <a:t>Hier sehen wir, wie der Sünder beginnt, die Botschaft Gottes zur Kenntnis zu nehmen und sein Herz für die Liebe Gottes zu öffnen.</a:t>
            </a:r>
          </a:p>
          <a:p>
            <a:pPr lvl="0" algn="ctr" eaLnBrk="0" fontAlgn="base" hangingPunct="0">
              <a:spcBef>
                <a:spcPct val="0"/>
              </a:spcBef>
              <a:spcAft>
                <a:spcPct val="0"/>
              </a:spcAft>
            </a:pPr>
            <a:endParaRPr lang="de-DE"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de-DE" altLang="en-US" b="1" dirty="0">
                <a:solidFill>
                  <a:srgbClr val="333333"/>
                </a:solidFill>
                <a:latin typeface="Arial Nova" panose="020B0504020202020204" pitchFamily="34" charset="0"/>
              </a:rPr>
              <a:t>Der Heilige Geist beginnt in das dunkle und sündige Herz zu scheinen. Das Licht Gottes dringt in sein Herz, um alle Dunkelheit zu vertreiben. Wenn Gottes Licht hereinkommt, muss die Dunkelheit verschwinden.</a:t>
            </a:r>
            <a:endParaRPr lang="en-ZA" altLang="en-US" b="1" dirty="0">
              <a:solidFill>
                <a:srgbClr val="333333"/>
              </a:solidFill>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dirty="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dirty="0">
              <a:ln>
                <a:noFill/>
              </a:ln>
              <a:solidFill>
                <a:srgbClr val="333333"/>
              </a:solidFill>
              <a:effectLst/>
              <a:latin typeface="Arial Nova" panose="020B0504020202020204" pitchFamily="34" charset="0"/>
            </a:endParaRPr>
          </a:p>
          <a:p>
            <a:pPr lvl="0" algn="ctr" eaLnBrk="0" fontAlgn="base" hangingPunct="0">
              <a:spcBef>
                <a:spcPct val="0"/>
              </a:spcBef>
              <a:spcAft>
                <a:spcPct val="0"/>
              </a:spcAft>
            </a:pPr>
            <a:r>
              <a:rPr lang="de-DE" b="1" dirty="0">
                <a:latin typeface="Arial Nova" panose="020B0504020202020204" pitchFamily="34" charset="0"/>
              </a:rPr>
              <a:t>Nun redete Jesus wieder zu ihnen und sprachder welt. Wer mir nachfolgt, wird nicht in der finsternis wandeln, sondern er wird das licht des lebens haben.</a:t>
            </a:r>
          </a:p>
          <a:p>
            <a:pPr lvl="0" algn="ctr" eaLnBrk="0" fontAlgn="base" hangingPunct="0">
              <a:spcBef>
                <a:spcPct val="0"/>
              </a:spcBef>
              <a:spcAft>
                <a:spcPct val="0"/>
              </a:spcAft>
            </a:pPr>
            <a:r>
              <a:rPr kumimoji="0" lang="en-ZA" altLang="en-US" b="1" i="0" u="none" strike="noStrike" cap="none" normalizeH="0" baseline="0" dirty="0">
                <a:ln>
                  <a:noFill/>
                </a:ln>
                <a:solidFill>
                  <a:srgbClr val="000000"/>
                </a:solidFill>
                <a:effectLst/>
                <a:latin typeface="Arial Nova" panose="020B0504020202020204" pitchFamily="34" charset="0"/>
              </a:rPr>
              <a:t>(Johannes 8: 12)</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dirty="0">
              <a:ln>
                <a:noFill/>
              </a:ln>
              <a:solidFill>
                <a:srgbClr val="000000"/>
              </a:solidFill>
              <a:effectLst/>
              <a:latin typeface="Arial Nova" panose="020B0504020202020204" pitchFamily="34" charset="0"/>
            </a:endParaRPr>
          </a:p>
          <a:p>
            <a:pPr lvl="0" algn="ctr" eaLnBrk="0" fontAlgn="base" hangingPunct="0">
              <a:spcBef>
                <a:spcPct val="0"/>
              </a:spcBef>
              <a:spcAft>
                <a:spcPct val="0"/>
              </a:spcAft>
            </a:pPr>
            <a:r>
              <a:rPr lang="de-DE" altLang="en-US" b="1" dirty="0">
                <a:solidFill>
                  <a:srgbClr val="000000"/>
                </a:solidFill>
                <a:latin typeface="Arial Nova" panose="020B0504020202020204" pitchFamily="34" charset="0"/>
              </a:rPr>
              <a:t>Wenn euch nun der Sohn frei machen wird, so seid ihr wirklich frei.</a:t>
            </a:r>
            <a:r>
              <a:rPr kumimoji="0" lang="en-ZA" altLang="en-US" b="1" i="0" u="none" strike="noStrike" cap="none" normalizeH="0" baseline="0" dirty="0">
                <a:ln>
                  <a:noFill/>
                </a:ln>
                <a:solidFill>
                  <a:srgbClr val="000000"/>
                </a:solidFill>
                <a:effectLst/>
                <a:latin typeface="Arial Nova" panose="020B05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dirty="0">
                <a:ln>
                  <a:noFill/>
                </a:ln>
                <a:solidFill>
                  <a:srgbClr val="000000"/>
                </a:solidFill>
                <a:effectLst/>
                <a:latin typeface="Arial Nova" panose="020B0504020202020204" pitchFamily="34" charset="0"/>
              </a:rPr>
              <a:t>(Johannes 8: 36)</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 name="GT SLIDE 9">
            <a:hlinkClick r:id="" action="ppaction://media"/>
            <a:extLst>
              <a:ext uri="{FF2B5EF4-FFF2-40B4-BE49-F238E27FC236}">
                <a16:creationId xmlns:a16="http://schemas.microsoft.com/office/drawing/2014/main" id="{244644D4-E70C-80E9-3FC0-6DEDB0D96D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6950" y="5575831"/>
            <a:ext cx="487363" cy="487363"/>
          </a:xfrm>
          <a:prstGeom prst="rect">
            <a:avLst/>
          </a:prstGeom>
        </p:spPr>
      </p:pic>
    </p:spTree>
    <p:extLst>
      <p:ext uri="{BB962C8B-B14F-4D97-AF65-F5344CB8AC3E}">
        <p14:creationId xmlns:p14="http://schemas.microsoft.com/office/powerpoint/2010/main" val="346468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072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0244">
                <p:cTn id="14" fill="hold" display="0">
                  <p:stCondLst>
                    <p:cond delay="indefinite"/>
                  </p:stCondLst>
                  <p:endCondLst>
                    <p:cond evt="onStopAudio" delay="0">
                      <p:tgtEl>
                        <p:sldTgt/>
                      </p:tgtEl>
                    </p:cond>
                  </p:endCondLst>
                </p:cTn>
                <p:tgtEl>
                  <p:spTgt spid="7"/>
                </p:tgtEl>
              </p:cMediaNode>
            </p:audio>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ZA" altLang="en-US" sz="2400" b="1" dirty="0">
                <a:solidFill>
                  <a:srgbClr val="000000"/>
                </a:solidFill>
                <a:latin typeface="Cooper Black" panose="0208090404030B020404" pitchFamily="18" charset="0"/>
              </a:rPr>
              <a:t>DAS </a:t>
            </a:r>
            <a:r>
              <a:rPr lang="en-ZA" altLang="en-US" sz="2400" b="1" dirty="0" err="1">
                <a:solidFill>
                  <a:srgbClr val="000000"/>
                </a:solidFill>
                <a:latin typeface="Cooper Black" panose="0208090404030B020404" pitchFamily="18" charset="0"/>
              </a:rPr>
              <a:t>REUEVOLLE</a:t>
            </a:r>
            <a:r>
              <a:rPr lang="en-ZA" altLang="en-US" sz="2400" b="1" dirty="0">
                <a:solidFill>
                  <a:srgbClr val="000000"/>
                </a:solidFill>
                <a:latin typeface="Cooper Black" panose="0208090404030B020404" pitchFamily="18" charset="0"/>
              </a:rPr>
              <a:t> HERZ</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12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3395</TotalTime>
  <Words>3771</Words>
  <Application>Microsoft Office PowerPoint</Application>
  <PresentationFormat>Widescreen</PresentationFormat>
  <Paragraphs>306</Paragraphs>
  <Slides>34</Slides>
  <Notes>0</Notes>
  <HiddenSlides>0</HiddenSlides>
  <MMClips>18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Arial Nova</vt:lpstr>
      <vt:lpstr>Bahnschrift SemiBold</vt:lpstr>
      <vt:lpstr>Calibri</vt:lpstr>
      <vt:lpstr>Calibri Light</vt:lpstr>
      <vt:lpstr>Cooper Black</vt:lpstr>
      <vt:lpstr>Stencil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Christiaan Dorfling</dc:creator>
  <cp:lastModifiedBy>Marelize Dorfling</cp:lastModifiedBy>
  <cp:revision>246</cp:revision>
  <cp:lastPrinted>2023-09-21T12:19:14Z</cp:lastPrinted>
  <dcterms:created xsi:type="dcterms:W3CDTF">2021-12-18T13:43:39Z</dcterms:created>
  <dcterms:modified xsi:type="dcterms:W3CDTF">2023-10-18T13:16:49Z</dcterms:modified>
</cp:coreProperties>
</file>