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3" r:id="rId2"/>
    <p:sldId id="292" r:id="rId3"/>
    <p:sldId id="284" r:id="rId4"/>
    <p:sldId id="272" r:id="rId5"/>
    <p:sldId id="258" r:id="rId6"/>
    <p:sldId id="304" r:id="rId7"/>
    <p:sldId id="259" r:id="rId8"/>
    <p:sldId id="273" r:id="rId9"/>
    <p:sldId id="260" r:id="rId10"/>
    <p:sldId id="274" r:id="rId11"/>
    <p:sldId id="297" r:id="rId12"/>
    <p:sldId id="296" r:id="rId13"/>
    <p:sldId id="261" r:id="rId14"/>
    <p:sldId id="275" r:id="rId15"/>
    <p:sldId id="282" r:id="rId16"/>
    <p:sldId id="262" r:id="rId17"/>
    <p:sldId id="276" r:id="rId18"/>
    <p:sldId id="305" r:id="rId19"/>
    <p:sldId id="266" r:id="rId20"/>
    <p:sldId id="280" r:id="rId21"/>
    <p:sldId id="267" r:id="rId22"/>
    <p:sldId id="281" r:id="rId23"/>
    <p:sldId id="271" r:id="rId24"/>
    <p:sldId id="306" r:id="rId25"/>
    <p:sldId id="263" r:id="rId26"/>
    <p:sldId id="277" r:id="rId27"/>
    <p:sldId id="264" r:id="rId28"/>
    <p:sldId id="278" r:id="rId29"/>
    <p:sldId id="290" r:id="rId30"/>
    <p:sldId id="265" r:id="rId31"/>
    <p:sldId id="279" r:id="rId32"/>
    <p:sldId id="291" r:id="rId33"/>
    <p:sldId id="302" r:id="rId34"/>
    <p:sldId id="269"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3" d="100"/>
          <a:sy n="83" d="100"/>
        </p:scale>
        <p:origin x="643" y="1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131E2-A70C-4D34-BED5-A9173585F8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027DDCE9-C113-4986-A194-DD8FE371F9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0ACB56EF-8F18-4CA3-A3FB-47B4280DF9FE}"/>
              </a:ext>
            </a:extLst>
          </p:cNvPr>
          <p:cNvSpPr>
            <a:spLocks noGrp="1"/>
          </p:cNvSpPr>
          <p:nvPr>
            <p:ph type="dt" sz="half" idx="10"/>
          </p:nvPr>
        </p:nvSpPr>
        <p:spPr/>
        <p:txBody>
          <a:bodyPr/>
          <a:lstStyle/>
          <a:p>
            <a:fld id="{EC3C99E9-E2BA-41CB-B0C3-C367BFB4844D}" type="datetimeFigureOut">
              <a:rPr lang="en-ZA" smtClean="0"/>
              <a:t>2023/10/20</a:t>
            </a:fld>
            <a:endParaRPr lang="en-ZA"/>
          </a:p>
        </p:txBody>
      </p:sp>
      <p:sp>
        <p:nvSpPr>
          <p:cNvPr id="5" name="Footer Placeholder 4">
            <a:extLst>
              <a:ext uri="{FF2B5EF4-FFF2-40B4-BE49-F238E27FC236}">
                <a16:creationId xmlns:a16="http://schemas.microsoft.com/office/drawing/2014/main" id="{30F8C6DE-D9DC-43FE-AC04-42FDCBABA52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76CC6B66-EB50-42AE-BA34-65361B2F61D9}"/>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2815986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A620A-3E43-4625-89AE-E36C78BE69D9}"/>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F85FA975-2ADA-4A59-AAA1-A3ECFA829C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A0B893D-BC39-4F33-B439-CB1628163942}"/>
              </a:ext>
            </a:extLst>
          </p:cNvPr>
          <p:cNvSpPr>
            <a:spLocks noGrp="1"/>
          </p:cNvSpPr>
          <p:nvPr>
            <p:ph type="dt" sz="half" idx="10"/>
          </p:nvPr>
        </p:nvSpPr>
        <p:spPr/>
        <p:txBody>
          <a:bodyPr/>
          <a:lstStyle/>
          <a:p>
            <a:fld id="{EC3C99E9-E2BA-41CB-B0C3-C367BFB4844D}" type="datetimeFigureOut">
              <a:rPr lang="en-ZA" smtClean="0"/>
              <a:t>2023/10/20</a:t>
            </a:fld>
            <a:endParaRPr lang="en-ZA"/>
          </a:p>
        </p:txBody>
      </p:sp>
      <p:sp>
        <p:nvSpPr>
          <p:cNvPr id="5" name="Footer Placeholder 4">
            <a:extLst>
              <a:ext uri="{FF2B5EF4-FFF2-40B4-BE49-F238E27FC236}">
                <a16:creationId xmlns:a16="http://schemas.microsoft.com/office/drawing/2014/main" id="{206B9432-099B-4825-805D-B69D3022777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A3ABBB05-2474-4993-AE1E-45B38A1E5B19}"/>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2236441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D65EEE-F358-4614-9795-DDBC1C93D8B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976B7ABD-4373-4702-8709-666EEC53DD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32AAA2A-A418-45F0-B9F5-CF3FEB75C41D}"/>
              </a:ext>
            </a:extLst>
          </p:cNvPr>
          <p:cNvSpPr>
            <a:spLocks noGrp="1"/>
          </p:cNvSpPr>
          <p:nvPr>
            <p:ph type="dt" sz="half" idx="10"/>
          </p:nvPr>
        </p:nvSpPr>
        <p:spPr/>
        <p:txBody>
          <a:bodyPr/>
          <a:lstStyle/>
          <a:p>
            <a:fld id="{EC3C99E9-E2BA-41CB-B0C3-C367BFB4844D}" type="datetimeFigureOut">
              <a:rPr lang="en-ZA" smtClean="0"/>
              <a:t>2023/10/20</a:t>
            </a:fld>
            <a:endParaRPr lang="en-ZA"/>
          </a:p>
        </p:txBody>
      </p:sp>
      <p:sp>
        <p:nvSpPr>
          <p:cNvPr id="5" name="Footer Placeholder 4">
            <a:extLst>
              <a:ext uri="{FF2B5EF4-FFF2-40B4-BE49-F238E27FC236}">
                <a16:creationId xmlns:a16="http://schemas.microsoft.com/office/drawing/2014/main" id="{CFDE3E8A-34F2-4656-A56D-C577AEF44C86}"/>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A5F2CAA-2D91-4327-A66C-7DABEE1D7C8F}"/>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356100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78BD-3829-4CD1-B3CD-0FFAD4944EBE}"/>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8E9B0544-1F7C-4E84-BE2F-BB141E5131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B496A63-4D3D-47FA-8697-EFC224C7BFFE}"/>
              </a:ext>
            </a:extLst>
          </p:cNvPr>
          <p:cNvSpPr>
            <a:spLocks noGrp="1"/>
          </p:cNvSpPr>
          <p:nvPr>
            <p:ph type="dt" sz="half" idx="10"/>
          </p:nvPr>
        </p:nvSpPr>
        <p:spPr/>
        <p:txBody>
          <a:bodyPr/>
          <a:lstStyle/>
          <a:p>
            <a:fld id="{EC3C99E9-E2BA-41CB-B0C3-C367BFB4844D}" type="datetimeFigureOut">
              <a:rPr lang="en-ZA" smtClean="0"/>
              <a:t>2023/10/20</a:t>
            </a:fld>
            <a:endParaRPr lang="en-ZA"/>
          </a:p>
        </p:txBody>
      </p:sp>
      <p:sp>
        <p:nvSpPr>
          <p:cNvPr id="5" name="Footer Placeholder 4">
            <a:extLst>
              <a:ext uri="{FF2B5EF4-FFF2-40B4-BE49-F238E27FC236}">
                <a16:creationId xmlns:a16="http://schemas.microsoft.com/office/drawing/2014/main" id="{455C8D14-B403-4F07-8342-1354576D7BA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5BC94B1-7B5D-4F87-B219-77809AC1274E}"/>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2487039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5375F-DA34-415E-B075-8ED2442A52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9A869DC2-BF88-4807-A0EE-FB7CCCC488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7747530-B832-4175-8419-0A488728C8BF}"/>
              </a:ext>
            </a:extLst>
          </p:cNvPr>
          <p:cNvSpPr>
            <a:spLocks noGrp="1"/>
          </p:cNvSpPr>
          <p:nvPr>
            <p:ph type="dt" sz="half" idx="10"/>
          </p:nvPr>
        </p:nvSpPr>
        <p:spPr/>
        <p:txBody>
          <a:bodyPr/>
          <a:lstStyle/>
          <a:p>
            <a:fld id="{EC3C99E9-E2BA-41CB-B0C3-C367BFB4844D}" type="datetimeFigureOut">
              <a:rPr lang="en-ZA" smtClean="0"/>
              <a:t>2023/10/20</a:t>
            </a:fld>
            <a:endParaRPr lang="en-ZA"/>
          </a:p>
        </p:txBody>
      </p:sp>
      <p:sp>
        <p:nvSpPr>
          <p:cNvPr id="5" name="Footer Placeholder 4">
            <a:extLst>
              <a:ext uri="{FF2B5EF4-FFF2-40B4-BE49-F238E27FC236}">
                <a16:creationId xmlns:a16="http://schemas.microsoft.com/office/drawing/2014/main" id="{D01DF145-1FCA-4864-86F3-3BF60C0B929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DBD945A9-6D5C-47E0-A3E5-6EDC47C0CE60}"/>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21435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E5340-F764-42F8-9B76-F5EF46DBB9F5}"/>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ECCEB88C-4F83-4C17-B3AA-1DDB028F5C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4EA0AFA3-ADB2-461B-AA9B-275F3D2E100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584EF33B-5F42-437D-BF3A-72673F87AF2A}"/>
              </a:ext>
            </a:extLst>
          </p:cNvPr>
          <p:cNvSpPr>
            <a:spLocks noGrp="1"/>
          </p:cNvSpPr>
          <p:nvPr>
            <p:ph type="dt" sz="half" idx="10"/>
          </p:nvPr>
        </p:nvSpPr>
        <p:spPr/>
        <p:txBody>
          <a:bodyPr/>
          <a:lstStyle/>
          <a:p>
            <a:fld id="{EC3C99E9-E2BA-41CB-B0C3-C367BFB4844D}" type="datetimeFigureOut">
              <a:rPr lang="en-ZA" smtClean="0"/>
              <a:t>2023/10/20</a:t>
            </a:fld>
            <a:endParaRPr lang="en-ZA"/>
          </a:p>
        </p:txBody>
      </p:sp>
      <p:sp>
        <p:nvSpPr>
          <p:cNvPr id="6" name="Footer Placeholder 5">
            <a:extLst>
              <a:ext uri="{FF2B5EF4-FFF2-40B4-BE49-F238E27FC236}">
                <a16:creationId xmlns:a16="http://schemas.microsoft.com/office/drawing/2014/main" id="{2558A9EF-C184-48BE-A2C3-195B7B808189}"/>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3C5C503B-5126-4AD6-8CF5-9DD4B478EA65}"/>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2889391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50812-8A56-4CFA-921C-EA99BA71A44D}"/>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FEFD8FB5-AE51-4966-BC7A-60D043824A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C1726F5-C648-4DD6-827A-7D0CEC4FEEA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7D54170E-2513-4CD7-B841-EA6874D18B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2EBCCCC-44F7-461D-99B9-30266D02CE7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5A4B1106-C83C-4268-B122-CFE3DBCDAF9C}"/>
              </a:ext>
            </a:extLst>
          </p:cNvPr>
          <p:cNvSpPr>
            <a:spLocks noGrp="1"/>
          </p:cNvSpPr>
          <p:nvPr>
            <p:ph type="dt" sz="half" idx="10"/>
          </p:nvPr>
        </p:nvSpPr>
        <p:spPr/>
        <p:txBody>
          <a:bodyPr/>
          <a:lstStyle/>
          <a:p>
            <a:fld id="{EC3C99E9-E2BA-41CB-B0C3-C367BFB4844D}" type="datetimeFigureOut">
              <a:rPr lang="en-ZA" smtClean="0"/>
              <a:t>2023/10/20</a:t>
            </a:fld>
            <a:endParaRPr lang="en-ZA"/>
          </a:p>
        </p:txBody>
      </p:sp>
      <p:sp>
        <p:nvSpPr>
          <p:cNvPr id="8" name="Footer Placeholder 7">
            <a:extLst>
              <a:ext uri="{FF2B5EF4-FFF2-40B4-BE49-F238E27FC236}">
                <a16:creationId xmlns:a16="http://schemas.microsoft.com/office/drawing/2014/main" id="{38594A8F-B346-431D-A188-4E72085B38B0}"/>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7060A203-C028-4565-A0E3-28D40835D3FF}"/>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4145012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B1A7B-5B1F-46EE-A119-377594A23CAD}"/>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0A3596D2-7826-4D4B-9C93-EF9DE3315B76}"/>
              </a:ext>
            </a:extLst>
          </p:cNvPr>
          <p:cNvSpPr>
            <a:spLocks noGrp="1"/>
          </p:cNvSpPr>
          <p:nvPr>
            <p:ph type="dt" sz="half" idx="10"/>
          </p:nvPr>
        </p:nvSpPr>
        <p:spPr/>
        <p:txBody>
          <a:bodyPr/>
          <a:lstStyle/>
          <a:p>
            <a:fld id="{EC3C99E9-E2BA-41CB-B0C3-C367BFB4844D}" type="datetimeFigureOut">
              <a:rPr lang="en-ZA" smtClean="0"/>
              <a:t>2023/10/20</a:t>
            </a:fld>
            <a:endParaRPr lang="en-ZA"/>
          </a:p>
        </p:txBody>
      </p:sp>
      <p:sp>
        <p:nvSpPr>
          <p:cNvPr id="4" name="Footer Placeholder 3">
            <a:extLst>
              <a:ext uri="{FF2B5EF4-FFF2-40B4-BE49-F238E27FC236}">
                <a16:creationId xmlns:a16="http://schemas.microsoft.com/office/drawing/2014/main" id="{9D6B21CF-43DD-4AAB-A82D-4704AB15AA2A}"/>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27978798-0B47-46B4-B561-33DFEA4E73A7}"/>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3433891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44A025-757E-4FD2-9304-D103E2A2BBAA}"/>
              </a:ext>
            </a:extLst>
          </p:cNvPr>
          <p:cNvSpPr>
            <a:spLocks noGrp="1"/>
          </p:cNvSpPr>
          <p:nvPr>
            <p:ph type="dt" sz="half" idx="10"/>
          </p:nvPr>
        </p:nvSpPr>
        <p:spPr/>
        <p:txBody>
          <a:bodyPr/>
          <a:lstStyle/>
          <a:p>
            <a:fld id="{EC3C99E9-E2BA-41CB-B0C3-C367BFB4844D}" type="datetimeFigureOut">
              <a:rPr lang="en-ZA" smtClean="0"/>
              <a:t>2023/10/20</a:t>
            </a:fld>
            <a:endParaRPr lang="en-ZA"/>
          </a:p>
        </p:txBody>
      </p:sp>
      <p:sp>
        <p:nvSpPr>
          <p:cNvPr id="3" name="Footer Placeholder 2">
            <a:extLst>
              <a:ext uri="{FF2B5EF4-FFF2-40B4-BE49-F238E27FC236}">
                <a16:creationId xmlns:a16="http://schemas.microsoft.com/office/drawing/2014/main" id="{081FE117-5745-45AD-B64F-C5D0E38554D4}"/>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CF3CA861-41F9-4D21-9DD8-3E19F514B7C5}"/>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319993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65904-EB6E-4744-8C71-BB0D967486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975B5ED9-886F-4AE3-BB2E-812273C140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389FB1A6-67EF-425B-BD57-B7E4B79B85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1C09CB-6915-4455-9E7A-46B5BA94A40B}"/>
              </a:ext>
            </a:extLst>
          </p:cNvPr>
          <p:cNvSpPr>
            <a:spLocks noGrp="1"/>
          </p:cNvSpPr>
          <p:nvPr>
            <p:ph type="dt" sz="half" idx="10"/>
          </p:nvPr>
        </p:nvSpPr>
        <p:spPr/>
        <p:txBody>
          <a:bodyPr/>
          <a:lstStyle/>
          <a:p>
            <a:fld id="{EC3C99E9-E2BA-41CB-B0C3-C367BFB4844D}" type="datetimeFigureOut">
              <a:rPr lang="en-ZA" smtClean="0"/>
              <a:t>2023/10/20</a:t>
            </a:fld>
            <a:endParaRPr lang="en-ZA"/>
          </a:p>
        </p:txBody>
      </p:sp>
      <p:sp>
        <p:nvSpPr>
          <p:cNvPr id="6" name="Footer Placeholder 5">
            <a:extLst>
              <a:ext uri="{FF2B5EF4-FFF2-40B4-BE49-F238E27FC236}">
                <a16:creationId xmlns:a16="http://schemas.microsoft.com/office/drawing/2014/main" id="{6B8612D5-6E90-4928-8D9A-35F0D56EAD5C}"/>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50665983-6536-4BEC-BBFE-2D65AAF9191A}"/>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536884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EDEC9-BB71-4A16-A7F2-236FD94F64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3DD155DE-376C-4052-9C4B-93635F5A46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FD7DAFE9-FB6D-4EB9-82D7-972FD8D487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4897A7-F667-4A55-B5CE-8A4BED7CD92F}"/>
              </a:ext>
            </a:extLst>
          </p:cNvPr>
          <p:cNvSpPr>
            <a:spLocks noGrp="1"/>
          </p:cNvSpPr>
          <p:nvPr>
            <p:ph type="dt" sz="half" idx="10"/>
          </p:nvPr>
        </p:nvSpPr>
        <p:spPr/>
        <p:txBody>
          <a:bodyPr/>
          <a:lstStyle/>
          <a:p>
            <a:fld id="{EC3C99E9-E2BA-41CB-B0C3-C367BFB4844D}" type="datetimeFigureOut">
              <a:rPr lang="en-ZA" smtClean="0"/>
              <a:t>2023/10/20</a:t>
            </a:fld>
            <a:endParaRPr lang="en-ZA"/>
          </a:p>
        </p:txBody>
      </p:sp>
      <p:sp>
        <p:nvSpPr>
          <p:cNvPr id="6" name="Footer Placeholder 5">
            <a:extLst>
              <a:ext uri="{FF2B5EF4-FFF2-40B4-BE49-F238E27FC236}">
                <a16:creationId xmlns:a16="http://schemas.microsoft.com/office/drawing/2014/main" id="{6ACA48AD-63E0-4774-B280-64E6E6DD02B1}"/>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FE8A23A7-3720-4491-AB8A-0B8A7EE2ECB5}"/>
              </a:ext>
            </a:extLst>
          </p:cNvPr>
          <p:cNvSpPr>
            <a:spLocks noGrp="1"/>
          </p:cNvSpPr>
          <p:nvPr>
            <p:ph type="sldNum" sz="quarter" idx="12"/>
          </p:nvPr>
        </p:nvSpPr>
        <p:spPr/>
        <p:txBody>
          <a:bodyPr/>
          <a:lstStyle/>
          <a:p>
            <a:fld id="{F5BC9F50-4187-4EC3-8E6D-56ECB61E4D99}" type="slidenum">
              <a:rPr lang="en-ZA" smtClean="0"/>
              <a:t>‹#›</a:t>
            </a:fld>
            <a:endParaRPr lang="en-ZA"/>
          </a:p>
        </p:txBody>
      </p:sp>
    </p:spTree>
    <p:extLst>
      <p:ext uri="{BB962C8B-B14F-4D97-AF65-F5344CB8AC3E}">
        <p14:creationId xmlns:p14="http://schemas.microsoft.com/office/powerpoint/2010/main" val="549683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BCC2CC-42FB-46B9-8FCC-DDA020A280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DFB1BF9C-88C0-4F2D-A7AA-3C6E7F8BAC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2394783B-93F1-4DD0-BD67-CE3AA9731F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3C99E9-E2BA-41CB-B0C3-C367BFB4844D}" type="datetimeFigureOut">
              <a:rPr lang="en-ZA" smtClean="0"/>
              <a:t>2023/10/20</a:t>
            </a:fld>
            <a:endParaRPr lang="en-ZA"/>
          </a:p>
        </p:txBody>
      </p:sp>
      <p:sp>
        <p:nvSpPr>
          <p:cNvPr id="5" name="Footer Placeholder 4">
            <a:extLst>
              <a:ext uri="{FF2B5EF4-FFF2-40B4-BE49-F238E27FC236}">
                <a16:creationId xmlns:a16="http://schemas.microsoft.com/office/drawing/2014/main" id="{C77DBB30-49EB-4E98-8D52-F2DB4D18D6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FFE7965D-493F-4747-BDB2-A51123C6D3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BC9F50-4187-4EC3-8E6D-56ECB61E4D99}" type="slidenum">
              <a:rPr lang="en-ZA" smtClean="0"/>
              <a:t>‹#›</a:t>
            </a:fld>
            <a:endParaRPr lang="en-ZA"/>
          </a:p>
        </p:txBody>
      </p:sp>
    </p:spTree>
    <p:extLst>
      <p:ext uri="{BB962C8B-B14F-4D97-AF65-F5344CB8AC3E}">
        <p14:creationId xmlns:p14="http://schemas.microsoft.com/office/powerpoint/2010/main" val="3217985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3.png"/><Relationship Id="rId5" Type="http://schemas.openxmlformats.org/officeDocument/2006/relationships/image" Target="../media/image10.jpe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3.png"/><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3.png"/><Relationship Id="rId5" Type="http://schemas.openxmlformats.org/officeDocument/2006/relationships/image" Target="../media/image14.jpeg"/><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3.png"/><Relationship Id="rId5" Type="http://schemas.openxmlformats.org/officeDocument/2006/relationships/image" Target="../media/image14.jpeg"/><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3.png"/><Relationship Id="rId5" Type="http://schemas.openxmlformats.org/officeDocument/2006/relationships/image" Target="../media/image16.jpeg"/><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3.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3.png"/><Relationship Id="rId5" Type="http://schemas.openxmlformats.org/officeDocument/2006/relationships/image" Target="../media/image19.jpeg"/><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3.png"/><Relationship Id="rId5" Type="http://schemas.openxmlformats.org/officeDocument/2006/relationships/image" Target="../media/image22.jpeg"/><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8.jpeg"/><Relationship Id="rId7" Type="http://schemas.openxmlformats.org/officeDocument/2006/relationships/image" Target="../media/image19.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4.jpeg"/><Relationship Id="rId4" Type="http://schemas.openxmlformats.org/officeDocument/2006/relationships/image" Target="../media/image10.jpeg"/></Relationships>
</file>

<file path=ppt/slides/_rels/slide24.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8.jpeg"/><Relationship Id="rId7" Type="http://schemas.openxmlformats.org/officeDocument/2006/relationships/image" Target="../media/image19.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6.jpeg"/><Relationship Id="rId11" Type="http://schemas.openxmlformats.org/officeDocument/2006/relationships/image" Target="../media/image25.jpeg"/><Relationship Id="rId5" Type="http://schemas.openxmlformats.org/officeDocument/2006/relationships/image" Target="../media/image14.jpeg"/><Relationship Id="rId10" Type="http://schemas.openxmlformats.org/officeDocument/2006/relationships/image" Target="../media/image24.jpeg"/><Relationship Id="rId4" Type="http://schemas.openxmlformats.org/officeDocument/2006/relationships/image" Target="../media/image10.jpeg"/><Relationship Id="rId9" Type="http://schemas.openxmlformats.org/officeDocument/2006/relationships/image" Target="../media/image23.jpeg"/></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3.png"/><Relationship Id="rId5" Type="http://schemas.openxmlformats.org/officeDocument/2006/relationships/image" Target="../media/image23.jpeg"/><Relationship Id="rId4" Type="http://schemas.openxmlformats.org/officeDocument/2006/relationships/image" Target="../media/image26.jpeg"/></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3.png"/><Relationship Id="rId5" Type="http://schemas.openxmlformats.org/officeDocument/2006/relationships/image" Target="../media/image24.jpeg"/><Relationship Id="rId4" Type="http://schemas.openxmlformats.org/officeDocument/2006/relationships/image" Target="../media/image27.jpeg"/></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3.png"/><Relationship Id="rId5" Type="http://schemas.openxmlformats.org/officeDocument/2006/relationships/image" Target="../media/image25.jpeg"/><Relationship Id="rId4" Type="http://schemas.openxmlformats.org/officeDocument/2006/relationships/image" Target="../media/image28.jpeg"/></Relationships>
</file>

<file path=ppt/slides/_rels/slide32.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8.jpeg"/><Relationship Id="rId7" Type="http://schemas.openxmlformats.org/officeDocument/2006/relationships/image" Target="../media/image23.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6.jpeg"/><Relationship Id="rId11" Type="http://schemas.openxmlformats.org/officeDocument/2006/relationships/image" Target="../media/image22.jpeg"/><Relationship Id="rId5" Type="http://schemas.openxmlformats.org/officeDocument/2006/relationships/image" Target="../media/image14.jpeg"/><Relationship Id="rId10" Type="http://schemas.openxmlformats.org/officeDocument/2006/relationships/image" Target="../media/image19.jpeg"/><Relationship Id="rId4" Type="http://schemas.openxmlformats.org/officeDocument/2006/relationships/image" Target="../media/image10.jpeg"/><Relationship Id="rId9" Type="http://schemas.openxmlformats.org/officeDocument/2006/relationships/image" Target="../media/image25.jpeg"/></Relationships>
</file>

<file path=ppt/slides/_rels/slide33.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8.jpeg"/><Relationship Id="rId7" Type="http://schemas.openxmlformats.org/officeDocument/2006/relationships/image" Target="../media/image19.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4.jpeg"/><Relationship Id="rId4" Type="http://schemas.openxmlformats.org/officeDocument/2006/relationships/image" Target="../media/image10.jpeg"/></Relationships>
</file>

<file path=ppt/slides/_rels/slide34.xml.rels><?xml version="1.0" encoding="UTF-8" standalone="yes"?>
<Relationships xmlns="http://schemas.openxmlformats.org/package/2006/relationships"><Relationship Id="rId8" Type="http://schemas.openxmlformats.org/officeDocument/2006/relationships/image" Target="../media/image29.jpeg"/><Relationship Id="rId3" Type="http://schemas.microsoft.com/office/2007/relationships/media" Target="../media/media17.mp3"/><Relationship Id="rId7" Type="http://schemas.openxmlformats.org/officeDocument/2006/relationships/slideLayout" Target="../slideLayouts/slideLayout7.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audio" Target="../media/media18.mp3"/><Relationship Id="rId5" Type="http://schemas.microsoft.com/office/2007/relationships/media" Target="../media/media18.mp3"/><Relationship Id="rId10" Type="http://schemas.openxmlformats.org/officeDocument/2006/relationships/image" Target="../media/image3.png"/><Relationship Id="rId4" Type="http://schemas.openxmlformats.org/officeDocument/2006/relationships/audio" Target="../media/media17.mp3"/><Relationship Id="rId9" Type="http://schemas.openxmlformats.org/officeDocument/2006/relationships/image" Target="../media/image19.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3.png"/><Relationship Id="rId5" Type="http://schemas.openxmlformats.org/officeDocument/2006/relationships/image" Target="../media/image8.jpe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574C2927-8799-4725-8644-21FD53C9FEB5}"/>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l="24" r="24"/>
          <a:stretch>
            <a:fillRect/>
          </a:stretch>
        </p:blipFill>
        <p:spPr bwMode="auto">
          <a:xfrm>
            <a:off x="701964" y="601363"/>
            <a:ext cx="11018445" cy="5426460"/>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11">
            <a:extLst>
              <a:ext uri="{FF2B5EF4-FFF2-40B4-BE49-F238E27FC236}">
                <a16:creationId xmlns:a16="http://schemas.microsoft.com/office/drawing/2014/main" id="{8989E7D8-AAA2-4BC7-88E6-08F02215234B}"/>
              </a:ext>
            </a:extLst>
          </p:cNvPr>
          <p:cNvSpPr txBox="1">
            <a:spLocks noChangeArrowheads="1"/>
          </p:cNvSpPr>
          <p:nvPr/>
        </p:nvSpPr>
        <p:spPr bwMode="auto">
          <a:xfrm>
            <a:off x="4038774" y="90645"/>
            <a:ext cx="4467917" cy="379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lvl="0" algn="ctr" eaLnBrk="0" fontAlgn="base" hangingPunct="0">
              <a:spcBef>
                <a:spcPct val="0"/>
              </a:spcBef>
              <a:spcAft>
                <a:spcPct val="0"/>
              </a:spcAft>
            </a:pPr>
            <a:r>
              <a:rPr lang="en-ZA" altLang="en-US" sz="2400" b="1" dirty="0">
                <a:solidFill>
                  <a:srgbClr val="000000"/>
                </a:solidFill>
                <a:latin typeface="Cooper Black" panose="0208090404030B020404" pitchFamily="18" charset="0"/>
              </a:rPr>
              <a:t>EL CORAZÓN DEL HOMBRE</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C6AB7F1A-6C3A-48B3-80AE-E382AD02BDEE}"/>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E3421C14-6FDC-43E6-9F4E-F8E13701707E}"/>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 name="Picture 2" descr="A picture containing text&#10;&#10;Description automatically generated">
            <a:extLst>
              <a:ext uri="{FF2B5EF4-FFF2-40B4-BE49-F238E27FC236}">
                <a16:creationId xmlns:a16="http://schemas.microsoft.com/office/drawing/2014/main" id="{F1B3CFE0-F322-4344-A279-5757CDC5F303}"/>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852104" y="753151"/>
            <a:ext cx="4784608" cy="5098093"/>
          </a:xfrm>
          <a:prstGeom prst="rect">
            <a:avLst/>
          </a:prstGeom>
          <a:solidFill>
            <a:schemeClr val="accent1"/>
          </a:solidFill>
          <a:ln w="12700">
            <a:solidFill>
              <a:srgbClr val="000000"/>
            </a:solidFill>
          </a:ln>
        </p:spPr>
      </p:pic>
      <p:sp>
        <p:nvSpPr>
          <p:cNvPr id="2" name="TextBox 1">
            <a:extLst>
              <a:ext uri="{FF2B5EF4-FFF2-40B4-BE49-F238E27FC236}">
                <a16:creationId xmlns:a16="http://schemas.microsoft.com/office/drawing/2014/main" id="{4A4F32AD-841C-464A-87E3-9844ED09942E}"/>
              </a:ext>
            </a:extLst>
          </p:cNvPr>
          <p:cNvSpPr txBox="1"/>
          <p:nvPr/>
        </p:nvSpPr>
        <p:spPr>
          <a:xfrm>
            <a:off x="7175062" y="3902459"/>
            <a:ext cx="3714356" cy="830997"/>
          </a:xfrm>
          <a:prstGeom prst="rect">
            <a:avLst/>
          </a:prstGeom>
          <a:noFill/>
        </p:spPr>
        <p:txBody>
          <a:bodyPr wrap="square" rtlCol="0">
            <a:spAutoFit/>
          </a:bodyPr>
          <a:lstStyle/>
          <a:p>
            <a:r>
              <a:rPr lang="en-ZA" sz="4800" dirty="0" err="1">
                <a:latin typeface="Bahnschrift SemiBold" panose="020B0502040204020203" pitchFamily="34" charset="0"/>
              </a:rPr>
              <a:t>BIENVENIDA</a:t>
            </a:r>
            <a:endParaRPr lang="en-ZA" sz="4800" dirty="0">
              <a:latin typeface="Bahnschrift SemiBold" panose="020B0502040204020203" pitchFamily="34" charset="0"/>
            </a:endParaRPr>
          </a:p>
        </p:txBody>
      </p:sp>
    </p:spTree>
    <p:extLst>
      <p:ext uri="{BB962C8B-B14F-4D97-AF65-F5344CB8AC3E}">
        <p14:creationId xmlns:p14="http://schemas.microsoft.com/office/powerpoint/2010/main" val="3728735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900" fill="hold"/>
                                        <p:tgtEl>
                                          <p:spTgt spid="4"/>
                                        </p:tgtEl>
                                        <p:attrNameLst>
                                          <p:attrName>ppt_x</p:attrName>
                                        </p:attrNameLst>
                                      </p:cBhvr>
                                      <p:tavLst>
                                        <p:tav tm="0">
                                          <p:val>
                                            <p:strVal val="#ppt_x"/>
                                          </p:val>
                                        </p:tav>
                                        <p:tav tm="100000">
                                          <p:val>
                                            <p:strVal val="#ppt_x"/>
                                          </p:val>
                                        </p:tav>
                                      </p:tavLst>
                                    </p:anim>
                                    <p:anim calcmode="lin" valueType="num">
                                      <p:cBhvr additive="base">
                                        <p:cTn id="8" dur="19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900"/>
                            </p:stCondLst>
                            <p:childTnLst>
                              <p:par>
                                <p:cTn id="10" presetID="6" presetClass="entr" presetSubtype="16" fill="hold" nodeType="afterEffect">
                                  <p:stCondLst>
                                    <p:cond delay="0"/>
                                  </p:stCondLst>
                                  <p:childTnLst>
                                    <p:set>
                                      <p:cBhvr>
                                        <p:cTn id="11" dur="1" fill="hold">
                                          <p:stCondLst>
                                            <p:cond delay="0"/>
                                          </p:stCondLst>
                                        </p:cTn>
                                        <p:tgtEl>
                                          <p:spTgt spid="1032"/>
                                        </p:tgtEl>
                                        <p:attrNameLst>
                                          <p:attrName>style.visibility</p:attrName>
                                        </p:attrNameLst>
                                      </p:cBhvr>
                                      <p:to>
                                        <p:strVal val="visible"/>
                                      </p:to>
                                    </p:set>
                                    <p:animEffect transition="in" filter="circle(in)">
                                      <p:cBhvr>
                                        <p:cTn id="12" dur="2000"/>
                                        <p:tgtEl>
                                          <p:spTgt spid="1032"/>
                                        </p:tgtEl>
                                      </p:cBhvr>
                                    </p:animEffect>
                                  </p:childTnLst>
                                </p:cTn>
                              </p:par>
                            </p:childTnLst>
                          </p:cTn>
                        </p:par>
                        <p:par>
                          <p:cTn id="13" fill="hold">
                            <p:stCondLst>
                              <p:cond delay="3900"/>
                            </p:stCondLst>
                            <p:childTnLst>
                              <p:par>
                                <p:cTn id="14" presetID="31"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1000" fill="hold"/>
                                        <p:tgtEl>
                                          <p:spTgt spid="3"/>
                                        </p:tgtEl>
                                        <p:attrNameLst>
                                          <p:attrName>ppt_w</p:attrName>
                                        </p:attrNameLst>
                                      </p:cBhvr>
                                      <p:tavLst>
                                        <p:tav tm="0">
                                          <p:val>
                                            <p:fltVal val="0"/>
                                          </p:val>
                                        </p:tav>
                                        <p:tav tm="100000">
                                          <p:val>
                                            <p:strVal val="#ppt_w"/>
                                          </p:val>
                                        </p:tav>
                                      </p:tavLst>
                                    </p:anim>
                                    <p:anim calcmode="lin" valueType="num">
                                      <p:cBhvr>
                                        <p:cTn id="17" dur="1000" fill="hold"/>
                                        <p:tgtEl>
                                          <p:spTgt spid="3"/>
                                        </p:tgtEl>
                                        <p:attrNameLst>
                                          <p:attrName>ppt_h</p:attrName>
                                        </p:attrNameLst>
                                      </p:cBhvr>
                                      <p:tavLst>
                                        <p:tav tm="0">
                                          <p:val>
                                            <p:fltVal val="0"/>
                                          </p:val>
                                        </p:tav>
                                        <p:tav tm="100000">
                                          <p:val>
                                            <p:strVal val="#ppt_h"/>
                                          </p:val>
                                        </p:tav>
                                      </p:tavLst>
                                    </p:anim>
                                    <p:anim calcmode="lin" valueType="num">
                                      <p:cBhvr>
                                        <p:cTn id="18" dur="1000" fill="hold"/>
                                        <p:tgtEl>
                                          <p:spTgt spid="3"/>
                                        </p:tgtEl>
                                        <p:attrNameLst>
                                          <p:attrName>style.rotation</p:attrName>
                                        </p:attrNameLst>
                                      </p:cBhvr>
                                      <p:tavLst>
                                        <p:tav tm="0">
                                          <p:val>
                                            <p:fltVal val="90"/>
                                          </p:val>
                                        </p:tav>
                                        <p:tav tm="100000">
                                          <p:val>
                                            <p:fltVal val="0"/>
                                          </p:val>
                                        </p:tav>
                                      </p:tavLst>
                                    </p:anim>
                                    <p:animEffect transition="in" filter="fade">
                                      <p:cBhvr>
                                        <p:cTn id="19" dur="1000"/>
                                        <p:tgtEl>
                                          <p:spTgt spid="3"/>
                                        </p:tgtEl>
                                      </p:cBhvr>
                                    </p:animEffect>
                                  </p:childTnLst>
                                </p:cTn>
                              </p:par>
                            </p:childTnLst>
                          </p:cTn>
                        </p:par>
                        <p:par>
                          <p:cTn id="20" fill="hold">
                            <p:stCondLst>
                              <p:cond delay="4900"/>
                            </p:stCondLst>
                            <p:childTnLst>
                              <p:par>
                                <p:cTn id="21" presetID="45" presetClass="entr" presetSubtype="0"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4600"/>
                                        <p:tgtEl>
                                          <p:spTgt spid="2"/>
                                        </p:tgtEl>
                                      </p:cBhvr>
                                    </p:animEffect>
                                    <p:anim calcmode="lin" valueType="num">
                                      <p:cBhvr>
                                        <p:cTn id="24" dur="4600" fill="hold"/>
                                        <p:tgtEl>
                                          <p:spTgt spid="2"/>
                                        </p:tgtEl>
                                        <p:attrNameLst>
                                          <p:attrName>ppt_w</p:attrName>
                                        </p:attrNameLst>
                                      </p:cBhvr>
                                      <p:tavLst>
                                        <p:tav tm="0" fmla="#ppt_w*sin(2.5*pi*$)">
                                          <p:val>
                                            <p:fltVal val="0"/>
                                          </p:val>
                                        </p:tav>
                                        <p:tav tm="100000">
                                          <p:val>
                                            <p:fltVal val="1"/>
                                          </p:val>
                                        </p:tav>
                                      </p:tavLst>
                                    </p:anim>
                                    <p:anim calcmode="lin" valueType="num">
                                      <p:cBhvr>
                                        <p:cTn id="25" dur="46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2" presetClass="exit" presetSubtype="4" fill="hold" nodeType="clickEffect">
                                  <p:stCondLst>
                                    <p:cond delay="0"/>
                                  </p:stCondLst>
                                  <p:childTnLst>
                                    <p:anim calcmode="lin" valueType="num">
                                      <p:cBhvr additive="base">
                                        <p:cTn id="29" dur="500"/>
                                        <p:tgtEl>
                                          <p:spTgt spid="3"/>
                                        </p:tgtEl>
                                        <p:attrNameLst>
                                          <p:attrName>ppt_x</p:attrName>
                                        </p:attrNameLst>
                                      </p:cBhvr>
                                      <p:tavLst>
                                        <p:tav tm="0">
                                          <p:val>
                                            <p:strVal val="ppt_x"/>
                                          </p:val>
                                        </p:tav>
                                        <p:tav tm="100000">
                                          <p:val>
                                            <p:strVal val="ppt_x"/>
                                          </p:val>
                                        </p:tav>
                                      </p:tavLst>
                                    </p:anim>
                                    <p:anim calcmode="lin" valueType="num">
                                      <p:cBhvr additive="base">
                                        <p:cTn id="30" dur="500"/>
                                        <p:tgtEl>
                                          <p:spTgt spid="3"/>
                                        </p:tgtEl>
                                        <p:attrNameLst>
                                          <p:attrName>ppt_y</p:attrName>
                                        </p:attrNameLst>
                                      </p:cBhvr>
                                      <p:tavLst>
                                        <p:tav tm="0">
                                          <p:val>
                                            <p:strVal val="ppt_y"/>
                                          </p:val>
                                        </p:tav>
                                        <p:tav tm="100000">
                                          <p:val>
                                            <p:strVal val="1+ppt_h/2"/>
                                          </p:val>
                                        </p:tav>
                                      </p:tavLst>
                                    </p:anim>
                                    <p:set>
                                      <p:cBhvr>
                                        <p:cTn id="31" dur="1" fill="hold">
                                          <p:stCondLst>
                                            <p:cond delay="499"/>
                                          </p:stCondLst>
                                        </p:cTn>
                                        <p:tgtEl>
                                          <p:spTgt spid="3"/>
                                        </p:tgtEl>
                                        <p:attrNameLst>
                                          <p:attrName>style.visibility</p:attrName>
                                        </p:attrNameLst>
                                      </p:cBhvr>
                                      <p:to>
                                        <p:strVal val="hidden"/>
                                      </p:to>
                                    </p:set>
                                  </p:childTnLst>
                                </p:cTn>
                              </p:par>
                            </p:childTnLst>
                          </p:cTn>
                        </p:par>
                        <p:par>
                          <p:cTn id="32" fill="hold">
                            <p:stCondLst>
                              <p:cond delay="500"/>
                            </p:stCondLst>
                            <p:childTnLst>
                              <p:par>
                                <p:cTn id="33" presetID="2" presetClass="exit" presetSubtype="4" fill="hold" nodeType="afterEffect">
                                  <p:stCondLst>
                                    <p:cond delay="0"/>
                                  </p:stCondLst>
                                  <p:childTnLst>
                                    <p:anim calcmode="lin" valueType="num">
                                      <p:cBhvr additive="base">
                                        <p:cTn id="34" dur="500"/>
                                        <p:tgtEl>
                                          <p:spTgt spid="1032"/>
                                        </p:tgtEl>
                                        <p:attrNameLst>
                                          <p:attrName>ppt_x</p:attrName>
                                        </p:attrNameLst>
                                      </p:cBhvr>
                                      <p:tavLst>
                                        <p:tav tm="0">
                                          <p:val>
                                            <p:strVal val="ppt_x"/>
                                          </p:val>
                                        </p:tav>
                                        <p:tav tm="100000">
                                          <p:val>
                                            <p:strVal val="ppt_x"/>
                                          </p:val>
                                        </p:tav>
                                      </p:tavLst>
                                    </p:anim>
                                    <p:anim calcmode="lin" valueType="num">
                                      <p:cBhvr additive="base">
                                        <p:cTn id="35" dur="500"/>
                                        <p:tgtEl>
                                          <p:spTgt spid="1032"/>
                                        </p:tgtEl>
                                        <p:attrNameLst>
                                          <p:attrName>ppt_y</p:attrName>
                                        </p:attrNameLst>
                                      </p:cBhvr>
                                      <p:tavLst>
                                        <p:tav tm="0">
                                          <p:val>
                                            <p:strVal val="ppt_y"/>
                                          </p:val>
                                        </p:tav>
                                        <p:tav tm="100000">
                                          <p:val>
                                            <p:strVal val="1+ppt_h/2"/>
                                          </p:val>
                                        </p:tav>
                                      </p:tavLst>
                                    </p:anim>
                                    <p:set>
                                      <p:cBhvr>
                                        <p:cTn id="36" dur="1" fill="hold">
                                          <p:stCondLst>
                                            <p:cond delay="499"/>
                                          </p:stCondLst>
                                        </p:cTn>
                                        <p:tgtEl>
                                          <p:spTgt spid="1032"/>
                                        </p:tgtEl>
                                        <p:attrNameLst>
                                          <p:attrName>style.visibility</p:attrName>
                                        </p:attrNameLst>
                                      </p:cBhvr>
                                      <p:to>
                                        <p:strVal val="hidden"/>
                                      </p:to>
                                    </p:set>
                                  </p:childTnLst>
                                </p:cTn>
                              </p:par>
                            </p:childTnLst>
                          </p:cTn>
                        </p:par>
                        <p:par>
                          <p:cTn id="37" fill="hold">
                            <p:stCondLst>
                              <p:cond delay="1000"/>
                            </p:stCondLst>
                            <p:childTnLst>
                              <p:par>
                                <p:cTn id="38" presetID="2" presetClass="exit" presetSubtype="2" fill="hold" grpId="1" nodeType="afterEffect">
                                  <p:stCondLst>
                                    <p:cond delay="0"/>
                                  </p:stCondLst>
                                  <p:childTnLst>
                                    <p:anim calcmode="lin" valueType="num">
                                      <p:cBhvr additive="base">
                                        <p:cTn id="39" dur="1000"/>
                                        <p:tgtEl>
                                          <p:spTgt spid="2"/>
                                        </p:tgtEl>
                                        <p:attrNameLst>
                                          <p:attrName>ppt_x</p:attrName>
                                        </p:attrNameLst>
                                      </p:cBhvr>
                                      <p:tavLst>
                                        <p:tav tm="0">
                                          <p:val>
                                            <p:strVal val="ppt_x"/>
                                          </p:val>
                                        </p:tav>
                                        <p:tav tm="100000">
                                          <p:val>
                                            <p:strVal val="1+ppt_w/2"/>
                                          </p:val>
                                        </p:tav>
                                      </p:tavLst>
                                    </p:anim>
                                    <p:anim calcmode="lin" valueType="num">
                                      <p:cBhvr additive="base">
                                        <p:cTn id="40" dur="1000"/>
                                        <p:tgtEl>
                                          <p:spTgt spid="2"/>
                                        </p:tgtEl>
                                        <p:attrNameLst>
                                          <p:attrName>ppt_y</p:attrName>
                                        </p:attrNameLst>
                                      </p:cBhvr>
                                      <p:tavLst>
                                        <p:tav tm="0">
                                          <p:val>
                                            <p:strVal val="ppt_y"/>
                                          </p:val>
                                        </p:tav>
                                        <p:tav tm="100000">
                                          <p:val>
                                            <p:strVal val="ppt_y"/>
                                          </p:val>
                                        </p:tav>
                                      </p:tavLst>
                                    </p:anim>
                                    <p:set>
                                      <p:cBhvr>
                                        <p:cTn id="41" dur="1" fill="hold">
                                          <p:stCondLst>
                                            <p:cond delay="999"/>
                                          </p:stCondLst>
                                        </p:cTn>
                                        <p:tgtEl>
                                          <p:spTgt spid="2"/>
                                        </p:tgtEl>
                                        <p:attrNameLst>
                                          <p:attrName>style.visibility</p:attrName>
                                        </p:attrNameLst>
                                      </p:cBhvr>
                                      <p:to>
                                        <p:strVal val="hidden"/>
                                      </p:to>
                                    </p:set>
                                  </p:childTnLst>
                                </p:cTn>
                              </p:par>
                            </p:childTnLst>
                          </p:cTn>
                        </p:par>
                        <p:par>
                          <p:cTn id="42" fill="hold">
                            <p:stCondLst>
                              <p:cond delay="2000"/>
                            </p:stCondLst>
                            <p:childTnLst>
                              <p:par>
                                <p:cTn id="43" presetID="1" presetClass="exit" presetSubtype="0" fill="hold" grpId="1" nodeType="afterEffect">
                                  <p:stCondLst>
                                    <p:cond delay="0"/>
                                  </p:stCondLst>
                                  <p:childTnLst>
                                    <p:set>
                                      <p:cBhvr>
                                        <p:cTn id="44"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2" grpId="0"/>
      <p:bldP spid="2"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2050" name="Picture 2">
            <a:extLst>
              <a:ext uri="{FF2B5EF4-FFF2-40B4-BE49-F238E27FC236}">
                <a16:creationId xmlns:a16="http://schemas.microsoft.com/office/drawing/2014/main" id="{65C0A290-653D-41C9-8A76-A15D0E6C53B2}"/>
              </a:ext>
            </a:extLst>
          </p:cNvPr>
          <p:cNvPicPr>
            <a:picLocks noChangeAspect="1" noChangeArrowheads="1"/>
          </p:cNvPicPr>
          <p:nvPr/>
        </p:nvPicPr>
        <p:blipFill>
          <a:blip r:embed="rId4">
            <a:lum bright="10000"/>
            <a:alphaModFix amt="20000"/>
            <a:extLst>
              <a:ext uri="{28A0092B-C50C-407E-A947-70E740481C1C}">
                <a14:useLocalDpi xmlns:a14="http://schemas.microsoft.com/office/drawing/2010/main" val="0"/>
              </a:ext>
            </a:extLst>
          </a:blip>
          <a:srcRect t="24" b="24"/>
          <a:stretch>
            <a:fillRect/>
          </a:stretch>
        </p:blipFill>
        <p:spPr bwMode="auto">
          <a:xfrm>
            <a:off x="1999494" y="643365"/>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51" name="Picture 3">
            <a:extLst>
              <a:ext uri="{FF2B5EF4-FFF2-40B4-BE49-F238E27FC236}">
                <a16:creationId xmlns:a16="http://schemas.microsoft.com/office/drawing/2014/main" id="{C12EF411-32E5-4233-8066-48685D356D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73" r="73"/>
          <a:stretch>
            <a:fillRect/>
          </a:stretch>
        </p:blipFill>
        <p:spPr bwMode="auto">
          <a:xfrm>
            <a:off x="687728" y="643365"/>
            <a:ext cx="3831652" cy="5436000"/>
          </a:xfrm>
          <a:prstGeom prst="rect">
            <a:avLst/>
          </a:prstGeom>
          <a:noFill/>
          <a:ln w="635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9AD5353B-B71C-4A4A-B4F5-45AD526E44B0}"/>
              </a:ext>
            </a:extLst>
          </p:cNvPr>
          <p:cNvSpPr txBox="1">
            <a:spLocks noChangeArrowheads="1"/>
          </p:cNvSpPr>
          <p:nvPr/>
        </p:nvSpPr>
        <p:spPr bwMode="auto">
          <a:xfrm>
            <a:off x="3728496" y="69158"/>
            <a:ext cx="4990631" cy="4873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EL CORAZÓN </a:t>
            </a:r>
            <a:r>
              <a:rPr kumimoji="0" lang="en-ZA" altLang="en-US" sz="2400" b="1" i="0" u="none" strike="noStrike" cap="none" normalizeH="0" baseline="0" dirty="0" err="1">
                <a:ln>
                  <a:noFill/>
                </a:ln>
                <a:solidFill>
                  <a:srgbClr val="000000"/>
                </a:solidFill>
                <a:effectLst/>
                <a:latin typeface="Cooper Black" panose="0208090404030B020404" pitchFamily="18" charset="0"/>
              </a:rPr>
              <a:t>ARREPENTIDO</a:t>
            </a:r>
            <a:endParaRPr kumimoji="0" lang="en-ZA" altLang="en-US" sz="2400" b="1" i="0" u="none" strike="noStrike" cap="none" normalizeH="0" baseline="0" dirty="0">
              <a:ln>
                <a:noFill/>
              </a:ln>
              <a:solidFill>
                <a:srgbClr val="000000"/>
              </a:solidFill>
              <a:effectLst/>
              <a:latin typeface="Cooper Black" panose="0208090404030B020404" pitchFamily="18" charset="0"/>
            </a:endParaRPr>
          </a:p>
        </p:txBody>
      </p:sp>
      <p:sp>
        <p:nvSpPr>
          <p:cNvPr id="5" name="Text Box 5">
            <a:extLst>
              <a:ext uri="{FF2B5EF4-FFF2-40B4-BE49-F238E27FC236}">
                <a16:creationId xmlns:a16="http://schemas.microsoft.com/office/drawing/2014/main" id="{3803C1A6-4247-4934-99BE-5DE1B7548C29}"/>
              </a:ext>
            </a:extLst>
          </p:cNvPr>
          <p:cNvSpPr txBox="1">
            <a:spLocks noChangeArrowheads="1"/>
          </p:cNvSpPr>
          <p:nvPr/>
        </p:nvSpPr>
        <p:spPr bwMode="auto">
          <a:xfrm>
            <a:off x="4698720" y="726142"/>
            <a:ext cx="6777416" cy="50735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a:r>
              <a:rPr lang="es-ES" b="1" dirty="0">
                <a:latin typeface="Arial Nova" panose="020B0504020202020204" pitchFamily="34" charset="0"/>
              </a:rPr>
              <a:t>Esta imagen muestra el corazón de alguien que se toma en serio encontrar la relación correcta con Dios.</a:t>
            </a:r>
          </a:p>
          <a:p>
            <a:pPr algn="ctr"/>
            <a:endParaRPr lang="es-ES" b="1" dirty="0">
              <a:latin typeface="Arial Nova" panose="020B0504020202020204" pitchFamily="34" charset="0"/>
            </a:endParaRPr>
          </a:p>
          <a:p>
            <a:pPr algn="ctr"/>
            <a:r>
              <a:rPr lang="es-ES" b="1" dirty="0">
                <a:latin typeface="Arial Nova" panose="020B0504020202020204" pitchFamily="34" charset="0"/>
              </a:rPr>
              <a:t>Al ver </a:t>
            </a:r>
            <a:r>
              <a:rPr lang="es-ES" b="1" dirty="0">
                <a:solidFill>
                  <a:srgbClr val="FF0000"/>
                </a:solidFill>
                <a:latin typeface="Arial Nova" panose="020B0504020202020204" pitchFamily="34" charset="0"/>
              </a:rPr>
              <a:t>la cruz </a:t>
            </a:r>
            <a:r>
              <a:rPr lang="es-ES" b="1" dirty="0">
                <a:latin typeface="Arial Nova" panose="020B0504020202020204" pitchFamily="34" charset="0"/>
              </a:rPr>
              <a:t>que le muestra el ángel, la Palabra de Dios, se le rompe el corazón, ahora arrepentido. Está conmovido por un profundo y sincero arrepentimiento y tristeza por sus muchos pecados. Al ver el gran amor de Dios expresado en Cristo Jesús, este amor derrite su corazón. Comienza a comprender que Jesucristo, el Hijo de Dios, vino para quitarle sus muchos pecados.</a:t>
            </a:r>
          </a:p>
          <a:p>
            <a:pPr algn="ctr"/>
            <a:r>
              <a:rPr lang="es-ES" b="1" dirty="0">
                <a:solidFill>
                  <a:srgbClr val="FF0000"/>
                </a:solidFill>
                <a:latin typeface="Arial Nova" panose="020B0504020202020204" pitchFamily="34" charset="0"/>
              </a:rPr>
              <a:t>Jesús estuvo dispuesto a morir en su lugar en la cruz</a:t>
            </a:r>
            <a:r>
              <a:rPr lang="es-ES" b="1" dirty="0">
                <a:latin typeface="Arial Nova" panose="020B0504020202020204" pitchFamily="34" charset="0"/>
              </a:rPr>
              <a:t>.</a:t>
            </a:r>
          </a:p>
          <a:p>
            <a:pPr algn="ctr"/>
            <a:endParaRPr lang="es-ES" b="1" dirty="0">
              <a:latin typeface="Arial Nova" panose="020B0504020202020204" pitchFamily="34" charset="0"/>
            </a:endParaRPr>
          </a:p>
          <a:p>
            <a:pPr algn="ctr"/>
            <a:r>
              <a:rPr lang="es-ES" b="1" dirty="0">
                <a:latin typeface="Arial Nova" panose="020B0504020202020204" pitchFamily="34" charset="0"/>
              </a:rPr>
              <a:t>Crea en mí, oh Dios, un corazón puro,</a:t>
            </a:r>
          </a:p>
          <a:p>
            <a:pPr algn="ctr"/>
            <a:r>
              <a:rPr lang="es-ES" b="1" dirty="0">
                <a:latin typeface="Arial Nova" panose="020B0504020202020204" pitchFamily="34" charset="0"/>
              </a:rPr>
              <a:t>y pon en mí un espíritu nuevo y leal.</a:t>
            </a:r>
          </a:p>
          <a:p>
            <a:pPr algn="ctr"/>
            <a:r>
              <a:rPr lang="es-ES" b="1" dirty="0">
                <a:latin typeface="Arial Nova" panose="020B0504020202020204" pitchFamily="34" charset="0"/>
              </a:rPr>
              <a:t>(Salmo 51:10)</a:t>
            </a:r>
          </a:p>
          <a:p>
            <a:pPr algn="ctr"/>
            <a:endParaRPr lang="es-ES" b="1" dirty="0">
              <a:latin typeface="Arial Nova" panose="020B0504020202020204" pitchFamily="34" charset="0"/>
            </a:endParaRPr>
          </a:p>
          <a:p>
            <a:pPr algn="ctr"/>
            <a:r>
              <a:rPr lang="es-ES" b="1" dirty="0">
                <a:latin typeface="Arial Nova" panose="020B0504020202020204" pitchFamily="34" charset="0"/>
              </a:rPr>
              <a:t>Nuevamente, la Palabra de Dios dice: Me complazco en los humildes y arrepentidos, los que me temen y me obedecen.</a:t>
            </a:r>
          </a:p>
          <a:p>
            <a:pPr algn="ctr"/>
            <a:r>
              <a:rPr lang="es-ES" b="1" dirty="0">
                <a:latin typeface="Arial Nova" panose="020B0504020202020204" pitchFamily="34" charset="0"/>
              </a:rPr>
              <a:t>(Isaías 66: 2)</a:t>
            </a:r>
            <a:r>
              <a:rPr lang="en-US" dirty="0"/>
              <a:t> </a:t>
            </a:r>
          </a:p>
        </p:txBody>
      </p:sp>
      <p:pic>
        <p:nvPicPr>
          <p:cNvPr id="7" name="ST SLIDE 10">
            <a:hlinkClick r:id="" action="ppaction://media"/>
            <a:extLst>
              <a:ext uri="{FF2B5EF4-FFF2-40B4-BE49-F238E27FC236}">
                <a16:creationId xmlns:a16="http://schemas.microsoft.com/office/drawing/2014/main" id="{DC0B689C-E4CA-2448-1082-BE8DA6621E3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8113" y="5579153"/>
            <a:ext cx="487363" cy="487363"/>
          </a:xfrm>
          <a:prstGeom prst="rect">
            <a:avLst/>
          </a:prstGeom>
        </p:spPr>
      </p:pic>
    </p:spTree>
    <p:extLst>
      <p:ext uri="{BB962C8B-B14F-4D97-AF65-F5344CB8AC3E}">
        <p14:creationId xmlns:p14="http://schemas.microsoft.com/office/powerpoint/2010/main" val="2811548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200"/>
                                  </p:stCondLst>
                                  <p:childTnLst>
                                    <p:set>
                                      <p:cBhvr>
                                        <p:cTn id="6" dur="1" fill="hold">
                                          <p:stCondLst>
                                            <p:cond delay="0"/>
                                          </p:stCondLst>
                                        </p:cTn>
                                        <p:tgtEl>
                                          <p:spTgt spid="5"/>
                                        </p:tgtEl>
                                        <p:attrNameLst>
                                          <p:attrName>style.visibility</p:attrName>
                                        </p:attrNameLst>
                                      </p:cBhvr>
                                      <p:to>
                                        <p:strVal val="visible"/>
                                      </p:to>
                                    </p:set>
                                    <p:anim calcmode="lin" valueType="num">
                                      <p:cBhvr>
                                        <p:cTn id="7" dur="1800" fill="hold"/>
                                        <p:tgtEl>
                                          <p:spTgt spid="5"/>
                                        </p:tgtEl>
                                        <p:attrNameLst>
                                          <p:attrName>ppt_w</p:attrName>
                                        </p:attrNameLst>
                                      </p:cBhvr>
                                      <p:tavLst>
                                        <p:tav tm="0">
                                          <p:val>
                                            <p:fltVal val="0"/>
                                          </p:val>
                                        </p:tav>
                                        <p:tav tm="100000">
                                          <p:val>
                                            <p:strVal val="#ppt_w"/>
                                          </p:val>
                                        </p:tav>
                                      </p:tavLst>
                                    </p:anim>
                                    <p:anim calcmode="lin" valueType="num">
                                      <p:cBhvr>
                                        <p:cTn id="8" dur="1800" fill="hold"/>
                                        <p:tgtEl>
                                          <p:spTgt spid="5"/>
                                        </p:tgtEl>
                                        <p:attrNameLst>
                                          <p:attrName>ppt_h</p:attrName>
                                        </p:attrNameLst>
                                      </p:cBhvr>
                                      <p:tavLst>
                                        <p:tav tm="0">
                                          <p:val>
                                            <p:fltVal val="0"/>
                                          </p:val>
                                        </p:tav>
                                        <p:tav tm="100000">
                                          <p:val>
                                            <p:strVal val="#ppt_h"/>
                                          </p:val>
                                        </p:tav>
                                      </p:tavLst>
                                    </p:anim>
                                    <p:animEffect transition="in" filter="fade">
                                      <p:cBhvr>
                                        <p:cTn id="9" dur="18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5210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4" fill="hold" display="0">
                  <p:stCondLst>
                    <p:cond delay="indefinite"/>
                  </p:stCondLst>
                  <p:endCondLst>
                    <p:cond evt="onStopAudio" delay="0">
                      <p:tgtEl>
                        <p:sldTgt/>
                      </p:tgtEl>
                    </p:cond>
                  </p:endCondLst>
                </p:cTn>
                <p:tgtEl>
                  <p:spTgt spid="7"/>
                </p:tgtEl>
              </p:cMediaNode>
            </p:audio>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009665-A8DB-4D63-A829-4ADEED35DE87}"/>
              </a:ext>
            </a:extLst>
          </p:cNvPr>
          <p:cNvSpPr txBox="1"/>
          <p:nvPr/>
        </p:nvSpPr>
        <p:spPr>
          <a:xfrm>
            <a:off x="5826378" y="941974"/>
            <a:ext cx="5924811" cy="4757841"/>
          </a:xfrm>
          <a:prstGeom prst="rect">
            <a:avLst/>
          </a:prstGeom>
          <a:noFill/>
        </p:spPr>
        <p:txBody>
          <a:bodyPr wrap="square" rtlCol="0">
            <a:spAutoFit/>
          </a:bodyPr>
          <a:lstStyle/>
          <a:p>
            <a:pPr marL="285750" indent="-285750" algn="ctr">
              <a:lnSpc>
                <a:spcPct val="107000"/>
              </a:lnSpc>
              <a:spcAft>
                <a:spcPts val="800"/>
              </a:spcAft>
              <a:buFont typeface="Arial" panose="020B0604020202020204" pitchFamily="34" charset="0"/>
              <a:buChar char="•"/>
            </a:pPr>
            <a:r>
              <a:rPr lang="es-ES" sz="1800" b="1" dirty="0">
                <a:effectLst/>
                <a:latin typeface="Arial Nova" panose="020B0504020202020204" pitchFamily="34" charset="0"/>
                <a:ea typeface="Calibri" panose="020F0502020204030204" pitchFamily="34" charset="0"/>
                <a:cs typeface="Arial" panose="020B0604020202020204" pitchFamily="34" charset="0"/>
              </a:rPr>
              <a:t>ELEGIR EL CAMINO</a:t>
            </a:r>
          </a:p>
          <a:p>
            <a:pPr marL="285750" indent="-285750" algn="ctr">
              <a:lnSpc>
                <a:spcPct val="107000"/>
              </a:lnSpc>
              <a:spcAft>
                <a:spcPts val="800"/>
              </a:spcAft>
              <a:buFont typeface="Arial" panose="020B0604020202020204" pitchFamily="34" charset="0"/>
              <a:buChar char="•"/>
            </a:pPr>
            <a:r>
              <a:rPr lang="es-ES" sz="1800" b="1" dirty="0">
                <a:effectLst/>
                <a:latin typeface="Arial Nova" panose="020B0504020202020204" pitchFamily="34" charset="0"/>
                <a:ea typeface="Calibri" panose="020F0502020204030204" pitchFamily="34" charset="0"/>
                <a:cs typeface="Arial" panose="020B0604020202020204" pitchFamily="34" charset="0"/>
              </a:rPr>
              <a:t>NUESTRA GUÍA</a:t>
            </a:r>
          </a:p>
          <a:p>
            <a:pPr marL="285750" indent="-285750" algn="ctr">
              <a:lnSpc>
                <a:spcPct val="107000"/>
              </a:lnSpc>
              <a:spcAft>
                <a:spcPts val="800"/>
              </a:spcAft>
              <a:buFont typeface="Arial" panose="020B0604020202020204" pitchFamily="34" charset="0"/>
              <a:buChar char="•"/>
            </a:pPr>
            <a:r>
              <a:rPr lang="es-ES" sz="1800" b="1" dirty="0">
                <a:effectLst/>
                <a:latin typeface="Arial Nova" panose="020B0504020202020204" pitchFamily="34" charset="0"/>
                <a:ea typeface="Calibri" panose="020F0502020204030204" pitchFamily="34" charset="0"/>
                <a:cs typeface="Arial" panose="020B0604020202020204" pitchFamily="34" charset="0"/>
              </a:rPr>
              <a:t>EL CAMINO ANCHO</a:t>
            </a:r>
          </a:p>
          <a:p>
            <a:pPr marL="285750" indent="-285750" algn="ctr">
              <a:lnSpc>
                <a:spcPct val="107000"/>
              </a:lnSpc>
              <a:spcAft>
                <a:spcPts val="800"/>
              </a:spcAft>
              <a:buFont typeface="Arial" panose="020B0604020202020204" pitchFamily="34" charset="0"/>
              <a:buChar char="•"/>
            </a:pPr>
            <a:r>
              <a:rPr lang="es-ES" sz="1800" b="1" dirty="0">
                <a:effectLst/>
                <a:latin typeface="Arial Nova" panose="020B0504020202020204" pitchFamily="34" charset="0"/>
                <a:ea typeface="Calibri" panose="020F0502020204030204" pitchFamily="34" charset="0"/>
                <a:cs typeface="Arial" panose="020B0604020202020204" pitchFamily="34" charset="0"/>
              </a:rPr>
              <a:t>LAS CARGAS</a:t>
            </a:r>
          </a:p>
          <a:p>
            <a:pPr marL="285750" indent="-285750" algn="ctr">
              <a:lnSpc>
                <a:spcPct val="107000"/>
              </a:lnSpc>
              <a:spcAft>
                <a:spcPts val="800"/>
              </a:spcAft>
              <a:buFont typeface="Arial" panose="020B0604020202020204" pitchFamily="34" charset="0"/>
              <a:buChar char="•"/>
            </a:pPr>
            <a:r>
              <a:rPr lang="es-ES" sz="1800" b="1" dirty="0">
                <a:effectLst/>
                <a:latin typeface="Arial Nova" panose="020B0504020202020204" pitchFamily="34" charset="0"/>
                <a:ea typeface="Calibri" panose="020F0502020204030204" pitchFamily="34" charset="0"/>
                <a:cs typeface="Arial" panose="020B0604020202020204" pitchFamily="34" charset="0"/>
              </a:rPr>
              <a:t>EL </a:t>
            </a:r>
            <a:r>
              <a:rPr lang="es-ES" sz="1800" b="1" dirty="0" err="1">
                <a:effectLst/>
                <a:latin typeface="Arial Nova" panose="020B0504020202020204" pitchFamily="34" charset="0"/>
                <a:ea typeface="Calibri" panose="020F0502020204030204" pitchFamily="34" charset="0"/>
                <a:cs typeface="Arial" panose="020B0604020202020204" pitchFamily="34" charset="0"/>
              </a:rPr>
              <a:t>RELAMPAGO</a:t>
            </a:r>
            <a:endParaRPr lang="es-ES" sz="1800" b="1" dirty="0">
              <a:effectLst/>
              <a:latin typeface="Arial Nova" panose="020B0504020202020204" pitchFamily="34" charset="0"/>
              <a:ea typeface="Calibri" panose="020F0502020204030204" pitchFamily="34" charset="0"/>
              <a:cs typeface="Arial" panose="020B0604020202020204" pitchFamily="34" charset="0"/>
            </a:endParaRPr>
          </a:p>
          <a:p>
            <a:pPr marL="285750" indent="-285750" algn="ctr">
              <a:lnSpc>
                <a:spcPct val="107000"/>
              </a:lnSpc>
              <a:spcAft>
                <a:spcPts val="800"/>
              </a:spcAft>
              <a:buFont typeface="Arial" panose="020B0604020202020204" pitchFamily="34" charset="0"/>
              <a:buChar char="•"/>
            </a:pPr>
            <a:r>
              <a:rPr lang="es-ES" sz="1800" b="1" dirty="0">
                <a:effectLst/>
                <a:latin typeface="Arial Nova" panose="020B0504020202020204" pitchFamily="34" charset="0"/>
                <a:ea typeface="Calibri" panose="020F0502020204030204" pitchFamily="34" charset="0"/>
                <a:cs typeface="Arial" panose="020B0604020202020204" pitchFamily="34" charset="0"/>
              </a:rPr>
              <a:t>EL FUEGO</a:t>
            </a:r>
          </a:p>
          <a:p>
            <a:pPr marL="285750" indent="-285750" algn="ctr">
              <a:lnSpc>
                <a:spcPct val="107000"/>
              </a:lnSpc>
              <a:spcAft>
                <a:spcPts val="800"/>
              </a:spcAft>
              <a:buFont typeface="Arial" panose="020B0604020202020204" pitchFamily="34" charset="0"/>
              <a:buChar char="•"/>
            </a:pPr>
            <a:r>
              <a:rPr lang="es-ES" sz="1800" b="1" dirty="0">
                <a:effectLst/>
                <a:latin typeface="Arial Nova" panose="020B0504020202020204" pitchFamily="34" charset="0"/>
                <a:ea typeface="Calibri" panose="020F0502020204030204" pitchFamily="34" charset="0"/>
                <a:cs typeface="Arial" panose="020B0604020202020204" pitchFamily="34" charset="0"/>
              </a:rPr>
              <a:t>EL CAMINO DE VIDA – EL SALVADOR</a:t>
            </a:r>
          </a:p>
          <a:p>
            <a:pPr marL="285750" indent="-285750" algn="ctr">
              <a:lnSpc>
                <a:spcPct val="107000"/>
              </a:lnSpc>
              <a:spcAft>
                <a:spcPts val="800"/>
              </a:spcAft>
              <a:buFont typeface="Arial" panose="020B0604020202020204" pitchFamily="34" charset="0"/>
              <a:buChar char="•"/>
            </a:pPr>
            <a:r>
              <a:rPr lang="es-ES" sz="1800" b="1" dirty="0">
                <a:effectLst/>
                <a:latin typeface="Arial Nova" panose="020B0504020202020204" pitchFamily="34" charset="0"/>
                <a:ea typeface="Calibri" panose="020F0502020204030204" pitchFamily="34" charset="0"/>
                <a:cs typeface="Arial" panose="020B0604020202020204" pitchFamily="34" charset="0"/>
              </a:rPr>
              <a:t>SU RESURRECCIÓN</a:t>
            </a:r>
          </a:p>
          <a:p>
            <a:pPr marL="285750" indent="-285750" algn="ctr">
              <a:lnSpc>
                <a:spcPct val="107000"/>
              </a:lnSpc>
              <a:spcAft>
                <a:spcPts val="800"/>
              </a:spcAft>
              <a:buFont typeface="Arial" panose="020B0604020202020204" pitchFamily="34" charset="0"/>
              <a:buChar char="•"/>
            </a:pPr>
            <a:r>
              <a:rPr lang="es-ES" sz="1800" b="1" dirty="0">
                <a:effectLst/>
                <a:latin typeface="Arial Nova" panose="020B0504020202020204" pitchFamily="34" charset="0"/>
                <a:ea typeface="Calibri" panose="020F0502020204030204" pitchFamily="34" charset="0"/>
                <a:cs typeface="Arial" panose="020B0604020202020204" pitchFamily="34" charset="0"/>
              </a:rPr>
              <a:t>CIELO</a:t>
            </a:r>
          </a:p>
          <a:p>
            <a:pPr marL="285750" indent="-285750" algn="ctr">
              <a:lnSpc>
                <a:spcPct val="107000"/>
              </a:lnSpc>
              <a:spcAft>
                <a:spcPts val="800"/>
              </a:spcAft>
              <a:buFont typeface="Arial" panose="020B0604020202020204" pitchFamily="34" charset="0"/>
              <a:buChar char="•"/>
            </a:pPr>
            <a:r>
              <a:rPr lang="es-ES" sz="1800" b="1" dirty="0">
                <a:solidFill>
                  <a:srgbClr val="FF0000"/>
                </a:solidFill>
                <a:effectLst/>
                <a:latin typeface="Arial Nova" panose="020B0504020202020204" pitchFamily="34" charset="0"/>
                <a:ea typeface="Calibri" panose="020F0502020204030204" pitchFamily="34" charset="0"/>
                <a:cs typeface="Arial" panose="020B0604020202020204" pitchFamily="34" charset="0"/>
              </a:rPr>
              <a:t>¿CÓMO PODEMOS INICIAR EL CAMINO AL CIELO?</a:t>
            </a:r>
          </a:p>
          <a:p>
            <a:pPr marL="285750" indent="-285750" algn="ctr">
              <a:lnSpc>
                <a:spcPct val="107000"/>
              </a:lnSpc>
              <a:spcAft>
                <a:spcPts val="800"/>
              </a:spcAft>
              <a:buFont typeface="Arial" panose="020B0604020202020204" pitchFamily="34" charset="0"/>
              <a:buChar char="•"/>
            </a:pPr>
            <a:r>
              <a:rPr lang="es-ES" sz="1800" b="1" dirty="0">
                <a:solidFill>
                  <a:srgbClr val="FF0000"/>
                </a:solidFill>
                <a:effectLst/>
                <a:latin typeface="Arial Nova" panose="020B0504020202020204" pitchFamily="34" charset="0"/>
                <a:ea typeface="Calibri" panose="020F0502020204030204" pitchFamily="34" charset="0"/>
                <a:cs typeface="Arial" panose="020B0604020202020204" pitchFamily="34" charset="0"/>
              </a:rPr>
              <a:t>CÓMO VIVIR LA NUEVA VIDA</a:t>
            </a:r>
            <a:endParaRPr lang="en-ZA" b="1" dirty="0">
              <a:solidFill>
                <a:srgbClr val="FF0000"/>
              </a:solidFill>
              <a:latin typeface="Arial Nova" panose="020B0504020202020204" pitchFamily="34" charset="0"/>
            </a:endParaRPr>
          </a:p>
        </p:txBody>
      </p:sp>
      <p:sp>
        <p:nvSpPr>
          <p:cNvPr id="5" name="TextBox 4">
            <a:extLst>
              <a:ext uri="{FF2B5EF4-FFF2-40B4-BE49-F238E27FC236}">
                <a16:creationId xmlns:a16="http://schemas.microsoft.com/office/drawing/2014/main" id="{A045CC6E-C67C-4C7B-A407-D1ECC8E9D9E5}"/>
              </a:ext>
            </a:extLst>
          </p:cNvPr>
          <p:cNvSpPr txBox="1"/>
          <p:nvPr/>
        </p:nvSpPr>
        <p:spPr>
          <a:xfrm>
            <a:off x="6350696" y="288099"/>
            <a:ext cx="4833256" cy="538609"/>
          </a:xfrm>
          <a:prstGeom prst="rect">
            <a:avLst/>
          </a:prstGeom>
          <a:noFill/>
        </p:spPr>
        <p:txBody>
          <a:bodyPr wrap="square" rtlCol="0">
            <a:spAutoFit/>
          </a:bodyPr>
          <a:lstStyle/>
          <a:p>
            <a:pPr algn="ctr"/>
            <a:r>
              <a:rPr lang="en-US" b="1" dirty="0">
                <a:solidFill>
                  <a:srgbClr val="FF33CC"/>
                </a:solidFill>
                <a:latin typeface="Arial Nova" panose="020B0504020202020204" pitchFamily="34" charset="0"/>
              </a:rPr>
              <a:t>LOS DOS CAMINOS</a:t>
            </a:r>
          </a:p>
          <a:p>
            <a:pPr algn="ctr"/>
            <a:r>
              <a:rPr lang="en-US" sz="1100" b="1" dirty="0">
                <a:latin typeface="Arial Nova" panose="020B0504020202020204" pitchFamily="34" charset="0"/>
              </a:rPr>
              <a:t>ALL NATIONS GOSPEL PUBLISHERS</a:t>
            </a:r>
            <a:endParaRPr lang="en-ZA" sz="1100" b="1" dirty="0">
              <a:latin typeface="Arial Nova" panose="020B0504020202020204" pitchFamily="34" charset="0"/>
            </a:endParaRPr>
          </a:p>
        </p:txBody>
      </p:sp>
      <p:sp>
        <p:nvSpPr>
          <p:cNvPr id="6" name="TextBox 5">
            <a:extLst>
              <a:ext uri="{FF2B5EF4-FFF2-40B4-BE49-F238E27FC236}">
                <a16:creationId xmlns:a16="http://schemas.microsoft.com/office/drawing/2014/main" id="{ED6A3B94-C613-4D39-A2B4-CCAD4F20552D}"/>
              </a:ext>
            </a:extLst>
          </p:cNvPr>
          <p:cNvSpPr txBox="1"/>
          <p:nvPr/>
        </p:nvSpPr>
        <p:spPr>
          <a:xfrm>
            <a:off x="7910404" y="6108236"/>
            <a:ext cx="2987040" cy="461665"/>
          </a:xfrm>
          <a:prstGeom prst="rect">
            <a:avLst/>
          </a:prstGeom>
          <a:noFill/>
        </p:spPr>
        <p:txBody>
          <a:bodyPr wrap="square" rtlCol="0">
            <a:spAutoFit/>
          </a:bodyPr>
          <a:lstStyle/>
          <a:p>
            <a:r>
              <a:rPr lang="en-ZA" sz="2400" u="sng">
                <a:solidFill>
                  <a:srgbClr val="0070C0"/>
                </a:solidFill>
              </a:rPr>
              <a:t>www.angp-hb.co.za</a:t>
            </a:r>
          </a:p>
        </p:txBody>
      </p:sp>
      <p:sp>
        <p:nvSpPr>
          <p:cNvPr id="7" name="TextBox 6">
            <a:extLst>
              <a:ext uri="{FF2B5EF4-FFF2-40B4-BE49-F238E27FC236}">
                <a16:creationId xmlns:a16="http://schemas.microsoft.com/office/drawing/2014/main" id="{FBCFB074-CECB-474E-836B-4F0B101C0CAC}"/>
              </a:ext>
            </a:extLst>
          </p:cNvPr>
          <p:cNvSpPr txBox="1"/>
          <p:nvPr/>
        </p:nvSpPr>
        <p:spPr>
          <a:xfrm>
            <a:off x="6742004" y="5815082"/>
            <a:ext cx="5323840" cy="461665"/>
          </a:xfrm>
          <a:prstGeom prst="rect">
            <a:avLst/>
          </a:prstGeom>
          <a:noFill/>
        </p:spPr>
        <p:txBody>
          <a:bodyPr wrap="square" rtlCol="0">
            <a:spAutoFit/>
          </a:bodyPr>
          <a:lstStyle/>
          <a:p>
            <a:r>
              <a:rPr lang="en-ZA" sz="2400" b="1"/>
              <a:t>ALL NATIONS GOSPEL PUBLISHERS</a:t>
            </a:r>
          </a:p>
        </p:txBody>
      </p:sp>
      <p:pic>
        <p:nvPicPr>
          <p:cNvPr id="8" name="Picture 7">
            <a:extLst>
              <a:ext uri="{FF2B5EF4-FFF2-40B4-BE49-F238E27FC236}">
                <a16:creationId xmlns:a16="http://schemas.microsoft.com/office/drawing/2014/main" id="{2CA8AF54-E135-676F-DF1C-DEC5DF00F075}"/>
              </a:ext>
            </a:extLst>
          </p:cNvPr>
          <p:cNvPicPr>
            <a:picLocks noChangeAspect="1"/>
          </p:cNvPicPr>
          <p:nvPr/>
        </p:nvPicPr>
        <p:blipFill>
          <a:blip r:embed="rId2"/>
          <a:stretch>
            <a:fillRect/>
          </a:stretch>
        </p:blipFill>
        <p:spPr>
          <a:xfrm>
            <a:off x="457544" y="144049"/>
            <a:ext cx="4992453" cy="6569901"/>
          </a:xfrm>
          <a:prstGeom prst="rect">
            <a:avLst/>
          </a:prstGeom>
          <a:effectLst>
            <a:outerShdw blurRad="50800" dist="38100" dir="2700000" algn="tl" rotWithShape="0">
              <a:prstClr val="black">
                <a:alpha val="40000"/>
              </a:prstClr>
            </a:outerShdw>
            <a:softEdge rad="88900"/>
          </a:effectLst>
        </p:spPr>
      </p:pic>
    </p:spTree>
    <p:extLst>
      <p:ext uri="{BB962C8B-B14F-4D97-AF65-F5344CB8AC3E}">
        <p14:creationId xmlns:p14="http://schemas.microsoft.com/office/powerpoint/2010/main" val="16924454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standing next to a sign&#10;&#10;Description automatically generated with medium confidence">
            <a:extLst>
              <a:ext uri="{FF2B5EF4-FFF2-40B4-BE49-F238E27FC236}">
                <a16:creationId xmlns:a16="http://schemas.microsoft.com/office/drawing/2014/main" id="{803D0DB7-00C8-4272-A52D-22E5306AFD2A}"/>
              </a:ext>
            </a:extLst>
          </p:cNvPr>
          <p:cNvPicPr>
            <a:picLocks noChangeAspect="1"/>
          </p:cNvPicPr>
          <p:nvPr/>
        </p:nvPicPr>
        <p:blipFill>
          <a:blip r:embed="rId4">
            <a:alphaModFix amt="8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DD1E6DD5-3087-4EAD-A641-A3F6AFA4E44A}"/>
              </a:ext>
            </a:extLst>
          </p:cNvPr>
          <p:cNvSpPr txBox="1"/>
          <p:nvPr/>
        </p:nvSpPr>
        <p:spPr>
          <a:xfrm>
            <a:off x="783771" y="232228"/>
            <a:ext cx="10624457" cy="6186309"/>
          </a:xfrm>
          <a:prstGeom prst="rect">
            <a:avLst/>
          </a:prstGeom>
          <a:noFill/>
        </p:spPr>
        <p:txBody>
          <a:bodyPr wrap="square" rtlCol="0">
            <a:spAutoFit/>
          </a:bodyPr>
          <a:lstStyle/>
          <a:p>
            <a:pPr algn="ctr"/>
            <a:r>
              <a:rPr lang="es-ES" b="1" dirty="0">
                <a:solidFill>
                  <a:srgbClr val="FF0000"/>
                </a:solidFill>
                <a:latin typeface="Arial Nova" panose="020B0504020202020204" pitchFamily="34" charset="0"/>
              </a:rPr>
              <a:t>¿CÓMO PODEMOS INICIAR EL CAMINO AL CIELO?</a:t>
            </a:r>
          </a:p>
          <a:p>
            <a:pPr algn="ctr"/>
            <a:endParaRPr lang="es-ES" b="1" dirty="0">
              <a:solidFill>
                <a:srgbClr val="FF0000"/>
              </a:solidFill>
              <a:latin typeface="Arial Nova" panose="020B0504020202020204" pitchFamily="34" charset="0"/>
            </a:endParaRPr>
          </a:p>
          <a:p>
            <a:pPr marL="342900" indent="-342900" algn="ctr">
              <a:buFont typeface="+mj-lt"/>
              <a:buAutoNum type="arabicPeriod"/>
            </a:pPr>
            <a:r>
              <a:rPr lang="es-ES" b="1" dirty="0">
                <a:latin typeface="Arial Nova" panose="020B0504020202020204" pitchFamily="34" charset="0"/>
              </a:rPr>
              <a:t>Apártate de tus pecados y cree en la Buena Nueva. (Marcos 1:15).</a:t>
            </a:r>
          </a:p>
          <a:p>
            <a:pPr marL="342900" indent="-342900" algn="ctr">
              <a:buFont typeface="+mj-lt"/>
              <a:buAutoNum type="arabicPeriod"/>
            </a:pPr>
            <a:endParaRPr lang="es-ES" b="1" dirty="0">
              <a:latin typeface="Arial Nova" panose="020B0504020202020204" pitchFamily="34" charset="0"/>
            </a:endParaRPr>
          </a:p>
          <a:p>
            <a:pPr marL="342900" indent="-342900" algn="ctr">
              <a:buFont typeface="+mj-lt"/>
              <a:buAutoNum type="arabicPeriod"/>
            </a:pPr>
            <a:r>
              <a:rPr lang="es-ES" b="1" dirty="0">
                <a:latin typeface="Arial Nova" panose="020B0504020202020204" pitchFamily="34" charset="0"/>
              </a:rPr>
              <a:t>Acércate al Señor Jesucristo, en oración, tal como estás con tu carga de pecado, y pídele que te perdone. </a:t>
            </a:r>
            <a:r>
              <a:rPr lang="es-ES" dirty="0">
                <a:latin typeface="Arial Nova" panose="020B0504020202020204" pitchFamily="34" charset="0"/>
              </a:rPr>
              <a:t>Él dice: "Nunca rechazaré a nadie que venga a mí". (Juan 6:37). “Venid a mí todos los que estáis cansados de llevar cargas pesadas, y yo os haré descansar”. (Mateo 11:28).</a:t>
            </a:r>
          </a:p>
          <a:p>
            <a:pPr marL="342900" indent="-342900" algn="ctr">
              <a:buFont typeface="+mj-lt"/>
              <a:buAutoNum type="arabicPeriod"/>
            </a:pPr>
            <a:endParaRPr lang="es-ES" dirty="0">
              <a:latin typeface="Arial Nova" panose="020B0504020202020204" pitchFamily="34" charset="0"/>
            </a:endParaRPr>
          </a:p>
          <a:p>
            <a:pPr marL="342900" indent="-342900" algn="ctr">
              <a:buFont typeface="+mj-lt"/>
              <a:buAutoNum type="arabicPeriod"/>
            </a:pPr>
            <a:r>
              <a:rPr lang="es-ES" b="1" dirty="0">
                <a:latin typeface="Arial Nova" panose="020B0504020202020204" pitchFamily="34" charset="0"/>
              </a:rPr>
              <a:t>Cree sólo en Cristo para tu liberación del pecado.</a:t>
            </a:r>
          </a:p>
          <a:p>
            <a:pPr algn="ctr"/>
            <a:r>
              <a:rPr lang="es-ES" b="1" dirty="0">
                <a:latin typeface="Arial Nova" panose="020B0504020202020204" pitchFamily="34" charset="0"/>
              </a:rPr>
              <a:t>La sangre de Jesús, su Hijo, nos purifica de todo pecado. (1 Juan 1:7).</a:t>
            </a:r>
          </a:p>
          <a:p>
            <a:pPr marL="342900" indent="-342900" algn="ctr">
              <a:buFont typeface="+mj-lt"/>
              <a:buAutoNum type="arabicPeriod"/>
            </a:pPr>
            <a:endParaRPr lang="es-ES" dirty="0">
              <a:latin typeface="Arial Nova" panose="020B0504020202020204" pitchFamily="34" charset="0"/>
            </a:endParaRPr>
          </a:p>
          <a:p>
            <a:pPr marL="342900" indent="-342900" algn="ctr">
              <a:buFont typeface="+mj-lt"/>
              <a:buAutoNum type="arabicPeriod" startAt="4"/>
            </a:pPr>
            <a:r>
              <a:rPr lang="es-ES" b="1" dirty="0">
                <a:latin typeface="Arial Nova" panose="020B0504020202020204" pitchFamily="34" charset="0"/>
              </a:rPr>
              <a:t>Él os dará una vida nueva... vida eterna. Cristo dijo: El que oye mis palabras y cree en el que me envió, tiene vida eterna. </a:t>
            </a:r>
            <a:r>
              <a:rPr lang="es-ES" dirty="0">
                <a:latin typeface="Arial Nova" panose="020B0504020202020204" pitchFamily="34" charset="0"/>
              </a:rPr>
              <a:t>No será juzgado, sino que ya ha pasado de muerte a vida. </a:t>
            </a:r>
          </a:p>
          <a:p>
            <a:pPr algn="ctr"/>
            <a:r>
              <a:rPr lang="es-ES" dirty="0">
                <a:latin typeface="Arial Nova" panose="020B0504020202020204" pitchFamily="34" charset="0"/>
              </a:rPr>
              <a:t>(Juan 5:24). Cuando alguno se une a Cristo, es un ser nuevo; lo viejo se fue, lo nuevo ha llegado.</a:t>
            </a:r>
          </a:p>
          <a:p>
            <a:pPr algn="ctr"/>
            <a:r>
              <a:rPr lang="es-ES" dirty="0">
                <a:latin typeface="Arial Nova" panose="020B0504020202020204" pitchFamily="34" charset="0"/>
              </a:rPr>
              <a:t> (2 Corintios 5:17).</a:t>
            </a:r>
          </a:p>
          <a:p>
            <a:pPr marL="342900" indent="-342900" algn="ctr">
              <a:buFont typeface="+mj-lt"/>
              <a:buAutoNum type="arabicPeriod" startAt="4"/>
            </a:pPr>
            <a:endParaRPr lang="es-ES" dirty="0">
              <a:latin typeface="Arial Nova" panose="020B0504020202020204" pitchFamily="34" charset="0"/>
            </a:endParaRPr>
          </a:p>
          <a:p>
            <a:pPr marL="342900" indent="-342900" algn="ctr">
              <a:buFont typeface="+mj-lt"/>
              <a:buAutoNum type="arabicPeriod" startAt="5"/>
            </a:pPr>
            <a:r>
              <a:rPr lang="es-ES" b="1" dirty="0">
                <a:latin typeface="Arial Nova" panose="020B0504020202020204" pitchFamily="34" charset="0"/>
              </a:rPr>
              <a:t>Tendrás paz en tu corazón. </a:t>
            </a:r>
            <a:r>
              <a:rPr lang="es-ES" dirty="0">
                <a:latin typeface="Arial Nova" panose="020B0504020202020204" pitchFamily="34" charset="0"/>
              </a:rPr>
              <a:t>Ahora que hemos sido reconciliados con Dios por la fe, tenemos paz con Dios por medio de nuestro Señor Jesucristo”. (Romanos 5:1). El testimonio es este: Dios nos ha dado vida eterna, y esta vida tiene su fuente en Su Hijo. Quien tiene al Hijo, tiene esta vida; el que no tiene al Hijo de Dios no tiene vida. Te escribo esto para que SEPAS que tienes vida eterna, los que crees en el Hijo de Dios.</a:t>
            </a:r>
          </a:p>
          <a:p>
            <a:pPr algn="ctr"/>
            <a:r>
              <a:rPr lang="es-ES" dirty="0">
                <a:latin typeface="Arial Nova" panose="020B0504020202020204" pitchFamily="34" charset="0"/>
              </a:rPr>
              <a:t>(1 Juan 5:11-13).</a:t>
            </a:r>
            <a:endParaRPr lang="en-ZA" dirty="0">
              <a:latin typeface="Arial Nova" panose="020B0504020202020204" pitchFamily="34" charset="0"/>
            </a:endParaRPr>
          </a:p>
        </p:txBody>
      </p:sp>
      <p:pic>
        <p:nvPicPr>
          <p:cNvPr id="3" name="ST SLIDE 12">
            <a:hlinkClick r:id="" action="ppaction://media"/>
            <a:extLst>
              <a:ext uri="{FF2B5EF4-FFF2-40B4-BE49-F238E27FC236}">
                <a16:creationId xmlns:a16="http://schemas.microsoft.com/office/drawing/2014/main" id="{7D393595-4B16-2513-78E1-66CB24EA5A7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45173" y="6250997"/>
            <a:ext cx="487363" cy="487363"/>
          </a:xfrm>
          <a:prstGeom prst="rect">
            <a:avLst/>
          </a:prstGeom>
        </p:spPr>
      </p:pic>
    </p:spTree>
    <p:extLst>
      <p:ext uri="{BB962C8B-B14F-4D97-AF65-F5344CB8AC3E}">
        <p14:creationId xmlns:p14="http://schemas.microsoft.com/office/powerpoint/2010/main" val="4229662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92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074" name="Picture 2">
            <a:extLst>
              <a:ext uri="{FF2B5EF4-FFF2-40B4-BE49-F238E27FC236}">
                <a16:creationId xmlns:a16="http://schemas.microsoft.com/office/drawing/2014/main" id="{4DCFA0A4-66BB-4658-80E9-566A85A5160E}"/>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t="21" r="17874" b="21"/>
          <a:stretch/>
        </p:blipFill>
        <p:spPr bwMode="auto">
          <a:xfrm>
            <a:off x="3764060" y="640191"/>
            <a:ext cx="7938414"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3075" name="Picture 3">
            <a:extLst>
              <a:ext uri="{FF2B5EF4-FFF2-40B4-BE49-F238E27FC236}">
                <a16:creationId xmlns:a16="http://schemas.microsoft.com/office/drawing/2014/main" id="{1A2ABC2B-4B8E-4667-A836-5D93B17B1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2" r="102"/>
          <a:stretch>
            <a:fillRect/>
          </a:stretch>
        </p:blipFill>
        <p:spPr bwMode="auto">
          <a:xfrm>
            <a:off x="701797"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83A8CABF-C9ED-43E4-B406-5A126649694B}"/>
              </a:ext>
            </a:extLst>
          </p:cNvPr>
          <p:cNvSpPr txBox="1">
            <a:spLocks noChangeArrowheads="1"/>
          </p:cNvSpPr>
          <p:nvPr/>
        </p:nvSpPr>
        <p:spPr bwMode="auto">
          <a:xfrm>
            <a:off x="4409597" y="110601"/>
            <a:ext cx="4164036" cy="40322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err="1">
                <a:ln>
                  <a:noFill/>
                </a:ln>
                <a:solidFill>
                  <a:srgbClr val="000000"/>
                </a:solidFill>
                <a:effectLst/>
                <a:latin typeface="Cooper Black" panose="0208090404030B020404" pitchFamily="18" charset="0"/>
              </a:rPr>
              <a:t>MORIR</a:t>
            </a:r>
            <a:r>
              <a:rPr kumimoji="0" lang="en-ZA" altLang="en-US" sz="2400" b="1" i="0" u="none" strike="noStrike" cap="none" normalizeH="0" baseline="0" dirty="0">
                <a:ln>
                  <a:noFill/>
                </a:ln>
                <a:solidFill>
                  <a:srgbClr val="000000"/>
                </a:solidFill>
                <a:effectLst/>
                <a:latin typeface="Cooper Black" panose="0208090404030B020404" pitchFamily="18" charset="0"/>
              </a:rPr>
              <a:t> CON CRISTO</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2150530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074" name="Picture 2">
            <a:extLst>
              <a:ext uri="{FF2B5EF4-FFF2-40B4-BE49-F238E27FC236}">
                <a16:creationId xmlns:a16="http://schemas.microsoft.com/office/drawing/2014/main" id="{4DCFA0A4-66BB-4658-80E9-566A85A5160E}"/>
              </a:ext>
            </a:extLst>
          </p:cNvPr>
          <p:cNvPicPr>
            <a:picLocks noChangeAspect="1" noChangeArrowheads="1"/>
          </p:cNvPicPr>
          <p:nvPr/>
        </p:nvPicPr>
        <p:blipFill>
          <a:blip r:embed="rId4">
            <a:lum bright="-10000"/>
            <a:alphaModFix amt="23000"/>
            <a:extLst>
              <a:ext uri="{28A0092B-C50C-407E-A947-70E740481C1C}">
                <a14:useLocalDpi xmlns:a14="http://schemas.microsoft.com/office/drawing/2010/main" val="0"/>
              </a:ext>
            </a:extLst>
          </a:blip>
          <a:srcRect t="21" b="21"/>
          <a:stretch>
            <a:fillRect/>
          </a:stretch>
        </p:blipFill>
        <p:spPr bwMode="auto">
          <a:xfrm>
            <a:off x="2027631" y="640191"/>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3075" name="Picture 3">
            <a:extLst>
              <a:ext uri="{FF2B5EF4-FFF2-40B4-BE49-F238E27FC236}">
                <a16:creationId xmlns:a16="http://schemas.microsoft.com/office/drawing/2014/main" id="{1A2ABC2B-4B8E-4667-A836-5D93B17B1E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2" r="102"/>
          <a:stretch>
            <a:fillRect/>
          </a:stretch>
        </p:blipFill>
        <p:spPr bwMode="auto">
          <a:xfrm>
            <a:off x="701797"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83A8CABF-C9ED-43E4-B406-5A126649694B}"/>
              </a:ext>
            </a:extLst>
          </p:cNvPr>
          <p:cNvSpPr txBox="1">
            <a:spLocks noChangeArrowheads="1"/>
          </p:cNvSpPr>
          <p:nvPr/>
        </p:nvSpPr>
        <p:spPr bwMode="auto">
          <a:xfrm>
            <a:off x="3806482" y="96533"/>
            <a:ext cx="4164036" cy="40322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err="1">
                <a:ln>
                  <a:noFill/>
                </a:ln>
                <a:solidFill>
                  <a:srgbClr val="000000"/>
                </a:solidFill>
                <a:effectLst/>
                <a:latin typeface="Cooper Black" panose="0208090404030B020404" pitchFamily="18" charset="0"/>
              </a:rPr>
              <a:t>MORIR</a:t>
            </a:r>
            <a:r>
              <a:rPr kumimoji="0" lang="en-ZA" altLang="en-US" sz="2400" b="1" i="0" u="none" strike="noStrike" cap="none" normalizeH="0" baseline="0" dirty="0">
                <a:ln>
                  <a:noFill/>
                </a:ln>
                <a:solidFill>
                  <a:srgbClr val="000000"/>
                </a:solidFill>
                <a:effectLst/>
                <a:latin typeface="Cooper Black" panose="0208090404030B020404" pitchFamily="18" charset="0"/>
              </a:rPr>
              <a:t> CON CRISTO</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5FE2BA2D-752D-4064-9080-A7FF5EDCF473}"/>
              </a:ext>
            </a:extLst>
          </p:cNvPr>
          <p:cNvSpPr txBox="1"/>
          <p:nvPr/>
        </p:nvSpPr>
        <p:spPr>
          <a:xfrm>
            <a:off x="4712790" y="625091"/>
            <a:ext cx="6777413" cy="5184624"/>
          </a:xfrm>
          <a:prstGeom prst="rect">
            <a:avLst/>
          </a:prstGeom>
          <a:noFill/>
        </p:spPr>
        <p:txBody>
          <a:bodyPr wrap="square">
            <a:spAutoFit/>
          </a:bodyPr>
          <a:lstStyle/>
          <a:p>
            <a:pPr algn="ctr">
              <a:lnSpc>
                <a:spcPct val="125000"/>
              </a:lnSpc>
            </a:pPr>
            <a:r>
              <a:rPr lang="es-ES" sz="1600" b="1" kern="1400" dirty="0">
                <a:solidFill>
                  <a:srgbClr val="333333"/>
                </a:solidFill>
                <a:latin typeface="Arial Nova" panose="020B0504020202020204" pitchFamily="34" charset="0"/>
              </a:rPr>
              <a:t>Este cuadro habla de un cristiano que ha encontrado la paz perfecta y la salvación eterna a través de la muerte de nuestro</a:t>
            </a:r>
          </a:p>
          <a:p>
            <a:pPr algn="ctr">
              <a:lnSpc>
                <a:spcPct val="125000"/>
              </a:lnSpc>
            </a:pPr>
            <a:r>
              <a:rPr lang="es-ES" sz="1600" b="1" kern="1400" dirty="0">
                <a:solidFill>
                  <a:srgbClr val="333333"/>
                </a:solidFill>
                <a:latin typeface="Arial Nova" panose="020B0504020202020204" pitchFamily="34" charset="0"/>
              </a:rPr>
              <a:t>Señor y Salvador, Jesucristo.</a:t>
            </a:r>
          </a:p>
          <a:p>
            <a:pPr algn="ctr">
              <a:lnSpc>
                <a:spcPct val="125000"/>
              </a:lnSpc>
            </a:pPr>
            <a:endParaRPr lang="es-ES" sz="1600" b="1" kern="1400" dirty="0">
              <a:solidFill>
                <a:srgbClr val="333333"/>
              </a:solidFill>
              <a:latin typeface="Arial Nova" panose="020B0504020202020204" pitchFamily="34" charset="0"/>
            </a:endParaRPr>
          </a:p>
          <a:p>
            <a:pPr algn="ctr">
              <a:lnSpc>
                <a:spcPct val="125000"/>
              </a:lnSpc>
            </a:pPr>
            <a:r>
              <a:rPr lang="es-ES" sz="1600" b="1" kern="1400" dirty="0">
                <a:solidFill>
                  <a:srgbClr val="333333"/>
                </a:solidFill>
                <a:latin typeface="Arial Nova" panose="020B0504020202020204" pitchFamily="34" charset="0"/>
              </a:rPr>
              <a:t>Esta persona no se jacta de nada más excepto sólo de la cruz de nuestro Señor Jesucristo; porque por medio de Su cruz, el mundo está muerto para nosotros, y nosotros estamos muertos para el mundo. (Gálatas 6:14). </a:t>
            </a:r>
          </a:p>
          <a:p>
            <a:pPr algn="ctr">
              <a:lnSpc>
                <a:spcPct val="125000"/>
              </a:lnSpc>
            </a:pPr>
            <a:r>
              <a:rPr lang="es-ES" sz="1600" b="1" kern="1400" dirty="0">
                <a:solidFill>
                  <a:srgbClr val="333333"/>
                </a:solidFill>
                <a:latin typeface="Arial Nova" panose="020B0504020202020204" pitchFamily="34" charset="0"/>
              </a:rPr>
              <a:t>Jesús murió en la cruz para que nosotros también podamos morir al pecado y vivir para la justicia. (1 Pedro 2: 24)</a:t>
            </a:r>
          </a:p>
          <a:p>
            <a:pPr algn="ctr">
              <a:lnSpc>
                <a:spcPct val="125000"/>
              </a:lnSpc>
            </a:pPr>
            <a:r>
              <a:rPr lang="es-ES" sz="1000" b="1" kern="1400" dirty="0">
                <a:solidFill>
                  <a:srgbClr val="333333"/>
                </a:solidFill>
                <a:latin typeface="Arial Nova" panose="020B0504020202020204" pitchFamily="34" charset="0"/>
              </a:rPr>
              <a:t>¿Declaras abiertamente que has entregado tu corazón a Jesucristo, por lo que dices y haces?</a:t>
            </a:r>
          </a:p>
          <a:p>
            <a:pPr algn="ctr">
              <a:lnSpc>
                <a:spcPct val="125000"/>
              </a:lnSpc>
            </a:pPr>
            <a:r>
              <a:rPr lang="es-ES" sz="1600" b="1" kern="1400" dirty="0">
                <a:solidFill>
                  <a:srgbClr val="333333"/>
                </a:solidFill>
                <a:latin typeface="Arial Nova" panose="020B0504020202020204" pitchFamily="34" charset="0"/>
              </a:rPr>
              <a:t>¿O te da vergüenza hacérselo saber a los demás?</a:t>
            </a:r>
          </a:p>
          <a:p>
            <a:pPr algn="ctr">
              <a:lnSpc>
                <a:spcPct val="125000"/>
              </a:lnSpc>
            </a:pPr>
            <a:r>
              <a:rPr lang="es-ES" sz="1600" b="1" kern="1400" dirty="0">
                <a:solidFill>
                  <a:srgbClr val="333333"/>
                </a:solidFill>
                <a:latin typeface="Arial Nova" panose="020B0504020202020204" pitchFamily="34" charset="0"/>
              </a:rPr>
              <a:t>Jesús dijo: Si alguno declara públicamente que es mío, yo le haré lo mismo delante de mi Padre que está en el cielo. Pero si alguien me rechaza públicamente,</a:t>
            </a:r>
          </a:p>
          <a:p>
            <a:pPr algn="ctr">
              <a:lnSpc>
                <a:spcPct val="125000"/>
              </a:lnSpc>
            </a:pPr>
            <a:r>
              <a:rPr lang="es-ES" sz="1600" b="1" kern="1400" dirty="0">
                <a:solidFill>
                  <a:srgbClr val="333333"/>
                </a:solidFill>
                <a:latin typeface="Arial Nova" panose="020B0504020202020204" pitchFamily="34" charset="0"/>
              </a:rPr>
              <a:t>Lo rechazaré delante de mi Padre que está en el cielo.</a:t>
            </a:r>
          </a:p>
          <a:p>
            <a:pPr algn="ctr">
              <a:lnSpc>
                <a:spcPct val="125000"/>
              </a:lnSpc>
            </a:pPr>
            <a:r>
              <a:rPr lang="es-ES" sz="1600" b="1" kern="1400" dirty="0">
                <a:solidFill>
                  <a:srgbClr val="333333"/>
                </a:solidFill>
                <a:latin typeface="Arial Nova" panose="020B0504020202020204" pitchFamily="34" charset="0"/>
              </a:rPr>
              <a:t>(Mateo 10: 32 - 33)</a:t>
            </a:r>
            <a:r>
              <a:rPr lang="en-US" sz="1600" kern="1400" dirty="0">
                <a:ln>
                  <a:noFill/>
                </a:ln>
                <a:solidFill>
                  <a:srgbClr val="000000"/>
                </a:solidFill>
                <a:effectLst/>
                <a:latin typeface="Calibri" panose="020F0502020204030204" pitchFamily="34" charset="0"/>
              </a:rPr>
              <a:t> </a:t>
            </a:r>
          </a:p>
        </p:txBody>
      </p:sp>
      <p:pic>
        <p:nvPicPr>
          <p:cNvPr id="6" name="ST SLIDE 14">
            <a:hlinkClick r:id="" action="ppaction://media"/>
            <a:extLst>
              <a:ext uri="{FF2B5EF4-FFF2-40B4-BE49-F238E27FC236}">
                <a16:creationId xmlns:a16="http://schemas.microsoft.com/office/drawing/2014/main" id="{AD951F1C-4855-9BF8-F53C-4AE8A063103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64595" y="5502039"/>
            <a:ext cx="487363" cy="487363"/>
          </a:xfrm>
          <a:prstGeom prst="rect">
            <a:avLst/>
          </a:prstGeom>
        </p:spPr>
      </p:pic>
    </p:spTree>
    <p:extLst>
      <p:ext uri="{BB962C8B-B14F-4D97-AF65-F5344CB8AC3E}">
        <p14:creationId xmlns:p14="http://schemas.microsoft.com/office/powerpoint/2010/main" val="1236342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500" fill="hold"/>
                                        <p:tgtEl>
                                          <p:spTgt spid="8"/>
                                        </p:tgtEl>
                                        <p:attrNameLst>
                                          <p:attrName>ppt_w</p:attrName>
                                        </p:attrNameLst>
                                      </p:cBhvr>
                                      <p:tavLst>
                                        <p:tav tm="0">
                                          <p:val>
                                            <p:fltVal val="0"/>
                                          </p:val>
                                        </p:tav>
                                        <p:tav tm="100000">
                                          <p:val>
                                            <p:strVal val="#ppt_w"/>
                                          </p:val>
                                        </p:tav>
                                      </p:tavLst>
                                    </p:anim>
                                    <p:anim calcmode="lin" valueType="num">
                                      <p:cBhvr>
                                        <p:cTn id="8" dur="1500" fill="hold"/>
                                        <p:tgtEl>
                                          <p:spTgt spid="8"/>
                                        </p:tgtEl>
                                        <p:attrNameLst>
                                          <p:attrName>ppt_h</p:attrName>
                                        </p:attrNameLst>
                                      </p:cBhvr>
                                      <p:tavLst>
                                        <p:tav tm="0">
                                          <p:val>
                                            <p:fltVal val="0"/>
                                          </p:val>
                                        </p:tav>
                                        <p:tav tm="100000">
                                          <p:val>
                                            <p:strVal val="#ppt_h"/>
                                          </p:val>
                                        </p:tav>
                                      </p:tavLst>
                                    </p:anim>
                                    <p:animEffect transition="in" filter="fade">
                                      <p:cBhvr>
                                        <p:cTn id="9" dur="1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5664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4" fill="hold" display="0">
                  <p:stCondLst>
                    <p:cond delay="indefinite"/>
                  </p:stCondLst>
                  <p:endCondLst>
                    <p:cond evt="onStopAudio" delay="0">
                      <p:tgtEl>
                        <p:sldTgt/>
                      </p:tgtEl>
                    </p:cond>
                  </p:endCondLst>
                </p:cTn>
                <p:tgtEl>
                  <p:spTgt spid="6"/>
                </p:tgtEl>
              </p:cMediaNode>
            </p:audio>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074" name="Picture 2">
            <a:extLst>
              <a:ext uri="{FF2B5EF4-FFF2-40B4-BE49-F238E27FC236}">
                <a16:creationId xmlns:a16="http://schemas.microsoft.com/office/drawing/2014/main" id="{4DCFA0A4-66BB-4658-80E9-566A85A5160E}"/>
              </a:ext>
            </a:extLst>
          </p:cNvPr>
          <p:cNvPicPr>
            <a:picLocks noChangeAspect="1" noChangeArrowheads="1"/>
          </p:cNvPicPr>
          <p:nvPr/>
        </p:nvPicPr>
        <p:blipFill>
          <a:blip r:embed="rId4">
            <a:lum bright="-10000"/>
            <a:alphaModFix amt="11000"/>
            <a:extLst>
              <a:ext uri="{28A0092B-C50C-407E-A947-70E740481C1C}">
                <a14:useLocalDpi xmlns:a14="http://schemas.microsoft.com/office/drawing/2010/main" val="0"/>
              </a:ext>
            </a:extLst>
          </a:blip>
          <a:srcRect t="21" b="21"/>
          <a:stretch>
            <a:fillRect/>
          </a:stretch>
        </p:blipFill>
        <p:spPr bwMode="auto">
          <a:xfrm>
            <a:off x="2027631" y="640191"/>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3075" name="Picture 3">
            <a:extLst>
              <a:ext uri="{FF2B5EF4-FFF2-40B4-BE49-F238E27FC236}">
                <a16:creationId xmlns:a16="http://schemas.microsoft.com/office/drawing/2014/main" id="{1A2ABC2B-4B8E-4667-A836-5D93B17B1E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2" r="102"/>
          <a:stretch>
            <a:fillRect/>
          </a:stretch>
        </p:blipFill>
        <p:spPr bwMode="auto">
          <a:xfrm>
            <a:off x="701797"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83A8CABF-C9ED-43E4-B406-5A126649694B}"/>
              </a:ext>
            </a:extLst>
          </p:cNvPr>
          <p:cNvSpPr txBox="1">
            <a:spLocks noChangeArrowheads="1"/>
          </p:cNvSpPr>
          <p:nvPr/>
        </p:nvSpPr>
        <p:spPr bwMode="auto">
          <a:xfrm>
            <a:off x="701797" y="96533"/>
            <a:ext cx="10992030" cy="40322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n-US" b="1" i="0" u="none" strike="noStrike" cap="none" normalizeH="0" baseline="0" dirty="0">
                <a:ln>
                  <a:noFill/>
                </a:ln>
                <a:solidFill>
                  <a:srgbClr val="000000"/>
                </a:solidFill>
                <a:effectLst/>
                <a:latin typeface="Cooper Black" panose="0208090404030B020404" pitchFamily="18" charset="0"/>
              </a:rPr>
              <a:t>MORIR CON CRISTO – </a:t>
            </a:r>
            <a:r>
              <a:rPr kumimoji="0" lang="es-ES" altLang="en-US" b="1" i="0" u="none" strike="noStrike" cap="none" normalizeH="0" baseline="0" dirty="0">
                <a:ln>
                  <a:noFill/>
                </a:ln>
                <a:solidFill>
                  <a:srgbClr val="FF0000"/>
                </a:solidFill>
                <a:effectLst/>
                <a:latin typeface="Cooper Black" panose="0208090404030B020404" pitchFamily="18" charset="0"/>
              </a:rPr>
              <a:t>¿POR QUÉ LA IGLESIA ESTÁ FUERA DEL CORAZÓN?</a:t>
            </a:r>
            <a:endParaRPr kumimoji="0" lang="en-US" altLang="en-US" b="0" i="0" u="none" strike="noStrike" cap="none" normalizeH="0" baseline="0" dirty="0">
              <a:ln>
                <a:noFill/>
              </a:ln>
              <a:solidFill>
                <a:srgbClr val="FF0000"/>
              </a:solidFill>
              <a:effectLst/>
              <a:latin typeface="Arial" panose="020B0604020202020204" pitchFamily="34" charset="0"/>
            </a:endParaRPr>
          </a:p>
        </p:txBody>
      </p:sp>
      <p:sp>
        <p:nvSpPr>
          <p:cNvPr id="8" name="TextBox 7">
            <a:extLst>
              <a:ext uri="{FF2B5EF4-FFF2-40B4-BE49-F238E27FC236}">
                <a16:creationId xmlns:a16="http://schemas.microsoft.com/office/drawing/2014/main" id="{5FE2BA2D-752D-4064-9080-A7FF5EDCF473}"/>
              </a:ext>
            </a:extLst>
          </p:cNvPr>
          <p:cNvSpPr txBox="1"/>
          <p:nvPr/>
        </p:nvSpPr>
        <p:spPr>
          <a:xfrm>
            <a:off x="4835549" y="702427"/>
            <a:ext cx="6777413" cy="5168531"/>
          </a:xfrm>
          <a:prstGeom prst="rect">
            <a:avLst/>
          </a:prstGeom>
          <a:noFill/>
        </p:spPr>
        <p:txBody>
          <a:bodyPr wrap="square">
            <a:spAutoFit/>
          </a:bodyPr>
          <a:lstStyle/>
          <a:p>
            <a:pPr algn="ctr">
              <a:lnSpc>
                <a:spcPct val="115000"/>
              </a:lnSpc>
            </a:pPr>
            <a:r>
              <a:rPr lang="es-ES" b="1" dirty="0">
                <a:solidFill>
                  <a:srgbClr val="333333"/>
                </a:solidFill>
                <a:latin typeface="Arial Nova" panose="020B0504020202020204" pitchFamily="34" charset="0"/>
                <a:ea typeface="Times New Roman" panose="02020603050405020304" pitchFamily="18" charset="0"/>
              </a:rPr>
              <a:t>Hay muchos llamados cristianos que oran, comparten el sacramento de la sagrada comunión, cantan los cánticos de Dios y, sin embargo, por sus acciones pecaminosas, constantemente crucifican nuevamente al Hijo de Dios. </a:t>
            </a:r>
          </a:p>
          <a:p>
            <a:pPr algn="ctr">
              <a:lnSpc>
                <a:spcPct val="115000"/>
              </a:lnSpc>
            </a:pPr>
            <a:r>
              <a:rPr lang="es-ES" b="1" dirty="0">
                <a:solidFill>
                  <a:srgbClr val="333333"/>
                </a:solidFill>
                <a:latin typeface="Arial Nova" panose="020B0504020202020204" pitchFamily="34" charset="0"/>
                <a:ea typeface="Times New Roman" panose="02020603050405020304" pitchFamily="18" charset="0"/>
              </a:rPr>
              <a:t>(lea Hebreos 6 - 6).</a:t>
            </a:r>
          </a:p>
          <a:p>
            <a:pPr algn="ctr">
              <a:lnSpc>
                <a:spcPct val="115000"/>
              </a:lnSpc>
            </a:pPr>
            <a:endParaRPr lang="es-ES" b="1" dirty="0">
              <a:solidFill>
                <a:srgbClr val="333333"/>
              </a:solidFill>
              <a:latin typeface="Arial Nova" panose="020B0504020202020204" pitchFamily="34" charset="0"/>
              <a:ea typeface="Times New Roman" panose="02020603050405020304" pitchFamily="18" charset="0"/>
            </a:endParaRPr>
          </a:p>
          <a:p>
            <a:pPr algn="ctr">
              <a:lnSpc>
                <a:spcPct val="115000"/>
              </a:lnSpc>
            </a:pPr>
            <a:r>
              <a:rPr lang="es-ES" b="1" dirty="0">
                <a:solidFill>
                  <a:srgbClr val="333333"/>
                </a:solidFill>
                <a:latin typeface="Arial Nova" panose="020B0504020202020204" pitchFamily="34" charset="0"/>
                <a:ea typeface="Times New Roman" panose="02020603050405020304" pitchFamily="18" charset="0"/>
              </a:rPr>
              <a:t>La gente en general quiere recibir todas las bendiciones de Dios, toda la lluvia y todo el sol, pero no quiere comprometerse a servir a Dios como su Señor y Maestro. Para muchos, Dios sólo es lo suficientemente bueno para ayudar en tiempos de problemas y desesperación.</a:t>
            </a:r>
          </a:p>
          <a:p>
            <a:pPr algn="ctr">
              <a:lnSpc>
                <a:spcPct val="115000"/>
              </a:lnSpc>
            </a:pPr>
            <a:endParaRPr lang="es-ES" b="1" dirty="0">
              <a:solidFill>
                <a:srgbClr val="333333"/>
              </a:solidFill>
              <a:latin typeface="Arial Nova" panose="020B0504020202020204" pitchFamily="34" charset="0"/>
              <a:ea typeface="Times New Roman" panose="02020603050405020304" pitchFamily="18" charset="0"/>
            </a:endParaRPr>
          </a:p>
          <a:p>
            <a:pPr algn="ctr">
              <a:lnSpc>
                <a:spcPct val="115000"/>
              </a:lnSpc>
            </a:pPr>
            <a:r>
              <a:rPr lang="es-ES" b="1" dirty="0">
                <a:solidFill>
                  <a:srgbClr val="333333"/>
                </a:solidFill>
                <a:latin typeface="Arial Nova" panose="020B0504020202020204" pitchFamily="34" charset="0"/>
                <a:ea typeface="Times New Roman" panose="02020603050405020304" pitchFamily="18" charset="0"/>
              </a:rPr>
              <a:t>No todo el que me llama 'Señor'. Señor’, entrarán en el Reino de los cielos, pero sólo aquellos que hagan lo que mi Padre que está en los cielos quiere que hagan.</a:t>
            </a:r>
          </a:p>
          <a:p>
            <a:pPr algn="ctr">
              <a:lnSpc>
                <a:spcPct val="115000"/>
              </a:lnSpc>
            </a:pPr>
            <a:r>
              <a:rPr lang="es-ES" b="1" dirty="0">
                <a:solidFill>
                  <a:srgbClr val="333333"/>
                </a:solidFill>
                <a:latin typeface="Arial Nova" panose="020B0504020202020204" pitchFamily="34" charset="0"/>
                <a:ea typeface="Times New Roman" panose="02020603050405020304" pitchFamily="18" charset="0"/>
              </a:rPr>
              <a:t>(lea Mateo 7: 21 - 27).</a:t>
            </a:r>
            <a:endParaRPr lang="en-US" sz="1000" kern="1400" dirty="0">
              <a:ln>
                <a:noFill/>
              </a:ln>
              <a:solidFill>
                <a:srgbClr val="000000"/>
              </a:solidFill>
              <a:effectLst/>
              <a:latin typeface="Calibri" panose="020F0502020204030204" pitchFamily="34" charset="0"/>
            </a:endParaRPr>
          </a:p>
        </p:txBody>
      </p:sp>
      <p:pic>
        <p:nvPicPr>
          <p:cNvPr id="6" name="ST SLIDE 15">
            <a:hlinkClick r:id="" action="ppaction://media"/>
            <a:extLst>
              <a:ext uri="{FF2B5EF4-FFF2-40B4-BE49-F238E27FC236}">
                <a16:creationId xmlns:a16="http://schemas.microsoft.com/office/drawing/2014/main" id="{DA557AAC-64E4-EA4B-B13A-676AD7DDA6E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25599" y="5486211"/>
            <a:ext cx="487363" cy="487363"/>
          </a:xfrm>
          <a:prstGeom prst="rect">
            <a:avLst/>
          </a:prstGeom>
        </p:spPr>
      </p:pic>
    </p:spTree>
    <p:extLst>
      <p:ext uri="{BB962C8B-B14F-4D97-AF65-F5344CB8AC3E}">
        <p14:creationId xmlns:p14="http://schemas.microsoft.com/office/powerpoint/2010/main" val="2987762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4557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4" fill="hold" display="0">
                  <p:stCondLst>
                    <p:cond delay="indefinite"/>
                  </p:stCondLst>
                  <p:endCondLst>
                    <p:cond evt="onStopAudio" delay="0">
                      <p:tgtEl>
                        <p:sldTgt/>
                      </p:tgtEl>
                    </p:cond>
                  </p:endCondLst>
                </p:cTn>
                <p:tgtEl>
                  <p:spTgt spid="6"/>
                </p:tgtEl>
              </p:cMediaNode>
            </p:audio>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4098" name="Picture 2">
            <a:extLst>
              <a:ext uri="{FF2B5EF4-FFF2-40B4-BE49-F238E27FC236}">
                <a16:creationId xmlns:a16="http://schemas.microsoft.com/office/drawing/2014/main" id="{6194FA1B-2E97-495F-9375-BF2848C03F98}"/>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14" b="14"/>
          <a:stretch>
            <a:fillRect/>
          </a:stretch>
        </p:blipFill>
        <p:spPr bwMode="auto">
          <a:xfrm>
            <a:off x="2003038" y="643365"/>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4099" name="Picture 3">
            <a:extLst>
              <a:ext uri="{FF2B5EF4-FFF2-40B4-BE49-F238E27FC236}">
                <a16:creationId xmlns:a16="http://schemas.microsoft.com/office/drawing/2014/main" id="{6087EEF2-E952-4441-892A-41890C337B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28" r="528"/>
          <a:stretch>
            <a:fillRect/>
          </a:stretch>
        </p:blipFill>
        <p:spPr bwMode="auto">
          <a:xfrm>
            <a:off x="663136"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16E63B80-5BB2-4B0C-8719-3B0E4E9B08A7}"/>
              </a:ext>
            </a:extLst>
          </p:cNvPr>
          <p:cNvSpPr txBox="1">
            <a:spLocks noChangeArrowheads="1"/>
          </p:cNvSpPr>
          <p:nvPr/>
        </p:nvSpPr>
        <p:spPr bwMode="auto">
          <a:xfrm>
            <a:off x="3993818" y="102280"/>
            <a:ext cx="3789363" cy="3683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EL TEMPLO DE DIOS</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934580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4098" name="Picture 2">
            <a:extLst>
              <a:ext uri="{FF2B5EF4-FFF2-40B4-BE49-F238E27FC236}">
                <a16:creationId xmlns:a16="http://schemas.microsoft.com/office/drawing/2014/main" id="{6194FA1B-2E97-495F-9375-BF2848C03F98}"/>
              </a:ext>
            </a:extLst>
          </p:cNvPr>
          <p:cNvPicPr>
            <a:picLocks noChangeAspect="1" noChangeArrowheads="1"/>
          </p:cNvPicPr>
          <p:nvPr/>
        </p:nvPicPr>
        <p:blipFill>
          <a:blip r:embed="rId4">
            <a:alphaModFix amt="18000"/>
            <a:extLst>
              <a:ext uri="{28A0092B-C50C-407E-A947-70E740481C1C}">
                <a14:useLocalDpi xmlns:a14="http://schemas.microsoft.com/office/drawing/2010/main" val="0"/>
              </a:ext>
            </a:extLst>
          </a:blip>
          <a:srcRect t="14" b="14"/>
          <a:stretch>
            <a:fillRect/>
          </a:stretch>
        </p:blipFill>
        <p:spPr bwMode="auto">
          <a:xfrm>
            <a:off x="2003038" y="643365"/>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4099" name="Picture 3">
            <a:extLst>
              <a:ext uri="{FF2B5EF4-FFF2-40B4-BE49-F238E27FC236}">
                <a16:creationId xmlns:a16="http://schemas.microsoft.com/office/drawing/2014/main" id="{6087EEF2-E952-4441-892A-41890C337B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28" r="528"/>
          <a:stretch>
            <a:fillRect/>
          </a:stretch>
        </p:blipFill>
        <p:spPr bwMode="auto">
          <a:xfrm>
            <a:off x="663136"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16E63B80-5BB2-4B0C-8719-3B0E4E9B08A7}"/>
              </a:ext>
            </a:extLst>
          </p:cNvPr>
          <p:cNvSpPr txBox="1">
            <a:spLocks noChangeArrowheads="1"/>
          </p:cNvSpPr>
          <p:nvPr/>
        </p:nvSpPr>
        <p:spPr bwMode="auto">
          <a:xfrm>
            <a:off x="3993818" y="102280"/>
            <a:ext cx="3789363" cy="3683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EL TEMPLO DE DIOS</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AC169028-8CFE-4268-AC4D-12A04713662F}"/>
              </a:ext>
            </a:extLst>
          </p:cNvPr>
          <p:cNvSpPr txBox="1"/>
          <p:nvPr/>
        </p:nvSpPr>
        <p:spPr>
          <a:xfrm>
            <a:off x="4748236" y="1091964"/>
            <a:ext cx="6780628" cy="4376711"/>
          </a:xfrm>
          <a:prstGeom prst="rect">
            <a:avLst/>
          </a:prstGeom>
          <a:noFill/>
        </p:spPr>
        <p:txBody>
          <a:bodyPr wrap="square">
            <a:spAutoFit/>
          </a:bodyPr>
          <a:lstStyle/>
          <a:p>
            <a:pPr marR="3810" algn="ctr">
              <a:lnSpc>
                <a:spcPct val="125000"/>
              </a:lnSpc>
            </a:pPr>
            <a:r>
              <a:rPr lang="es-ES" sz="1600" b="1" kern="1400" dirty="0">
                <a:solidFill>
                  <a:srgbClr val="333333"/>
                </a:solidFill>
                <a:latin typeface="Arial Nova" panose="020B0504020202020204" pitchFamily="34" charset="0"/>
              </a:rPr>
              <a:t>Esta imagen muestra el corazón limpio y purificado del pecador que ha sido salvo por la gracia y la misericordia de Dios.</a:t>
            </a:r>
          </a:p>
          <a:p>
            <a:pPr marR="3810" algn="ctr">
              <a:lnSpc>
                <a:spcPct val="125000"/>
              </a:lnSpc>
            </a:pPr>
            <a:endParaRPr lang="es-ES" sz="1600" b="1" kern="1400" dirty="0">
              <a:solidFill>
                <a:srgbClr val="333333"/>
              </a:solidFill>
              <a:latin typeface="Arial Nova" panose="020B0504020202020204" pitchFamily="34" charset="0"/>
            </a:endParaRPr>
          </a:p>
          <a:p>
            <a:pPr marR="3810" algn="ctr">
              <a:lnSpc>
                <a:spcPct val="125000"/>
              </a:lnSpc>
            </a:pPr>
            <a:r>
              <a:rPr lang="es-ES" sz="1600" b="1" kern="1400" dirty="0">
                <a:solidFill>
                  <a:srgbClr val="333333"/>
                </a:solidFill>
                <a:latin typeface="Arial Nova" panose="020B0504020202020204" pitchFamily="34" charset="0"/>
              </a:rPr>
              <a:t>El corazón se ha convertido ahora en un verdadero templo de Dios. El pecado ha sido expulsado. En lugar de los diversos animales controlados por Satanás, el padre de la mentira, vemos los</a:t>
            </a:r>
          </a:p>
          <a:p>
            <a:pPr marR="3810" algn="ctr">
              <a:lnSpc>
                <a:spcPct val="125000"/>
              </a:lnSpc>
            </a:pPr>
            <a:r>
              <a:rPr lang="es-ES" sz="1600" b="1" kern="1400" dirty="0">
                <a:solidFill>
                  <a:srgbClr val="333333"/>
                </a:solidFill>
                <a:latin typeface="Arial Nova" panose="020B0504020202020204" pitchFamily="34" charset="0"/>
              </a:rPr>
              <a:t>Espíritu Santo, el Espíritu de la Verdad, que vive en el corazón.</a:t>
            </a:r>
          </a:p>
          <a:p>
            <a:pPr marR="3810" algn="ctr">
              <a:lnSpc>
                <a:spcPct val="125000"/>
              </a:lnSpc>
            </a:pPr>
            <a:endParaRPr lang="es-ES" sz="1600" b="1" kern="1400" dirty="0">
              <a:solidFill>
                <a:srgbClr val="333333"/>
              </a:solidFill>
              <a:latin typeface="Arial Nova" panose="020B0504020202020204" pitchFamily="34" charset="0"/>
            </a:endParaRPr>
          </a:p>
          <a:p>
            <a:pPr marR="3810" algn="ctr">
              <a:lnSpc>
                <a:spcPct val="125000"/>
              </a:lnSpc>
            </a:pPr>
            <a:r>
              <a:rPr lang="es-ES" sz="1600" b="1" kern="1400" dirty="0">
                <a:solidFill>
                  <a:srgbClr val="333333"/>
                </a:solidFill>
                <a:latin typeface="Arial Nova" panose="020B0504020202020204" pitchFamily="34" charset="0"/>
              </a:rPr>
              <a:t>En lugar de ser el lugar de cultivo del pecado, el corazón se ha convertido en un hermoso árbol o jardín fructífero, que produce los frutos del Espíritu, como amor, gozo, paz, humildad, paciencia, bondad, bondad, fidelidad, dominio propio. y otros, que sean aceptables y agradables a Dios y al hombre.</a:t>
            </a:r>
          </a:p>
          <a:p>
            <a:pPr marR="3810" algn="ctr">
              <a:lnSpc>
                <a:spcPct val="125000"/>
              </a:lnSpc>
            </a:pPr>
            <a:r>
              <a:rPr lang="es-ES" sz="1600" b="1" kern="1400" dirty="0">
                <a:solidFill>
                  <a:srgbClr val="333333"/>
                </a:solidFill>
                <a:latin typeface="Arial Nova" panose="020B0504020202020204" pitchFamily="34" charset="0"/>
              </a:rPr>
              <a:t>(Gálatas 5: 22 - 23)</a:t>
            </a:r>
            <a:r>
              <a:rPr lang="en-US" sz="1600" kern="1400" dirty="0">
                <a:ln>
                  <a:noFill/>
                </a:ln>
                <a:solidFill>
                  <a:srgbClr val="000000"/>
                </a:solidFill>
                <a:effectLst/>
                <a:latin typeface="Calibri" panose="020F0502020204030204" pitchFamily="34" charset="0"/>
              </a:rPr>
              <a:t> </a:t>
            </a:r>
          </a:p>
        </p:txBody>
      </p:sp>
      <p:pic>
        <p:nvPicPr>
          <p:cNvPr id="6" name="ST SLIDE 17">
            <a:hlinkClick r:id="" action="ppaction://media"/>
            <a:extLst>
              <a:ext uri="{FF2B5EF4-FFF2-40B4-BE49-F238E27FC236}">
                <a16:creationId xmlns:a16="http://schemas.microsoft.com/office/drawing/2014/main" id="{F2152BD0-B8BD-58B0-6AF8-636A2DB7B08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41501" y="5468675"/>
            <a:ext cx="487363" cy="487363"/>
          </a:xfrm>
          <a:prstGeom prst="rect">
            <a:avLst/>
          </a:prstGeom>
        </p:spPr>
      </p:pic>
    </p:spTree>
    <p:extLst>
      <p:ext uri="{BB962C8B-B14F-4D97-AF65-F5344CB8AC3E}">
        <p14:creationId xmlns:p14="http://schemas.microsoft.com/office/powerpoint/2010/main" val="2208625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 calcmode="lin" valueType="num">
                                      <p:cBhvr>
                                        <p:cTn id="7" dur="1500" fill="hold"/>
                                        <p:tgtEl>
                                          <p:spTgt spid="8"/>
                                        </p:tgtEl>
                                        <p:attrNameLst>
                                          <p:attrName>ppt_w</p:attrName>
                                        </p:attrNameLst>
                                      </p:cBhvr>
                                      <p:tavLst>
                                        <p:tav tm="0">
                                          <p:val>
                                            <p:fltVal val="0"/>
                                          </p:val>
                                        </p:tav>
                                        <p:tav tm="100000">
                                          <p:val>
                                            <p:strVal val="#ppt_w"/>
                                          </p:val>
                                        </p:tav>
                                      </p:tavLst>
                                    </p:anim>
                                    <p:anim calcmode="lin" valueType="num">
                                      <p:cBhvr>
                                        <p:cTn id="8" dur="1500" fill="hold"/>
                                        <p:tgtEl>
                                          <p:spTgt spid="8"/>
                                        </p:tgtEl>
                                        <p:attrNameLst>
                                          <p:attrName>ppt_h</p:attrName>
                                        </p:attrNameLst>
                                      </p:cBhvr>
                                      <p:tavLst>
                                        <p:tav tm="0">
                                          <p:val>
                                            <p:fltVal val="0"/>
                                          </p:val>
                                        </p:tav>
                                        <p:tav tm="100000">
                                          <p:val>
                                            <p:strVal val="#ppt_h"/>
                                          </p:val>
                                        </p:tav>
                                      </p:tavLst>
                                    </p:anim>
                                    <p:animEffect transition="in" filter="fade">
                                      <p:cBhvr>
                                        <p:cTn id="9" dur="1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4874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4" fill="hold" display="0">
                  <p:stCondLst>
                    <p:cond delay="indefinite"/>
                  </p:stCondLst>
                  <p:endCondLst>
                    <p:cond evt="onStopAudio" delay="0">
                      <p:tgtEl>
                        <p:sldTgt/>
                      </p:tgtEl>
                    </p:cond>
                  </p:endCondLst>
                </p:cTn>
                <p:tgtEl>
                  <p:spTgt spid="6"/>
                </p:tgtEl>
              </p:cMediaNode>
            </p:audio>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11A6A3B-0CD2-D7B2-4CC7-D103D28FCD32}"/>
              </a:ext>
            </a:extLst>
          </p:cNvPr>
          <p:cNvPicPr>
            <a:picLocks noChangeAspect="1"/>
          </p:cNvPicPr>
          <p:nvPr/>
        </p:nvPicPr>
        <p:blipFill>
          <a:blip r:embed="rId4"/>
          <a:stretch>
            <a:fillRect/>
          </a:stretch>
        </p:blipFill>
        <p:spPr>
          <a:xfrm>
            <a:off x="-4776" y="2685"/>
            <a:ext cx="12196776" cy="6855315"/>
          </a:xfrm>
          <a:prstGeom prst="rect">
            <a:avLst/>
          </a:prstGeom>
        </p:spPr>
      </p:pic>
      <p:sp>
        <p:nvSpPr>
          <p:cNvPr id="4" name="TextBox 3">
            <a:extLst>
              <a:ext uri="{FF2B5EF4-FFF2-40B4-BE49-F238E27FC236}">
                <a16:creationId xmlns:a16="http://schemas.microsoft.com/office/drawing/2014/main" id="{BF9E9D5E-7FB7-57FA-49D9-6BDDE96E3B04}"/>
              </a:ext>
            </a:extLst>
          </p:cNvPr>
          <p:cNvSpPr txBox="1"/>
          <p:nvPr/>
        </p:nvSpPr>
        <p:spPr>
          <a:xfrm>
            <a:off x="304799" y="525145"/>
            <a:ext cx="11720946" cy="6247864"/>
          </a:xfrm>
          <a:prstGeom prst="rect">
            <a:avLst/>
          </a:prstGeom>
          <a:noFill/>
        </p:spPr>
        <p:txBody>
          <a:bodyPr wrap="square">
            <a:spAutoFit/>
          </a:bodyPr>
          <a:lstStyle/>
          <a:p>
            <a:pPr marL="457200" indent="-457200">
              <a:buFont typeface="+mj-lt"/>
              <a:buAutoNum type="arabicPeriod"/>
            </a:pPr>
            <a:r>
              <a:rPr lang="es-ES" sz="2000" b="1" dirty="0"/>
              <a:t>Lea la Biblia todos los días</a:t>
            </a:r>
            <a:r>
              <a:rPr lang="es-ES" sz="2000" dirty="0"/>
              <a:t>. Además de ser luz para nuestro camino, es alimento para el alma. Sed como niños recién nacidos, siempre sedientos de la leche pura espiritual, para que, bebiéndola, crezcáis. </a:t>
            </a:r>
          </a:p>
          <a:p>
            <a:r>
              <a:rPr lang="es-ES" sz="2000" dirty="0"/>
              <a:t>        (1 Pedro 2:2). Pídele a Dios que te guíe y te enseñe por Su Espíritu Santo mientras lees.</a:t>
            </a:r>
          </a:p>
          <a:p>
            <a:pPr marL="457200" indent="-457200">
              <a:buFont typeface="+mj-lt"/>
              <a:buAutoNum type="arabicPeriod" startAt="2"/>
            </a:pPr>
            <a:r>
              <a:rPr lang="es-ES" sz="2000" b="1" dirty="0"/>
              <a:t>Acércate a Dios en oración todos los días</a:t>
            </a:r>
            <a:r>
              <a:rPr lang="es-ES" sz="2000" dirty="0"/>
              <a:t>, orando en el nombre de Jesús: No os preocupéis por nada, sino que en todas vuestras oraciones </a:t>
            </a:r>
            <a:r>
              <a:rPr lang="es-ES" sz="2000" dirty="0" err="1"/>
              <a:t>pidid</a:t>
            </a:r>
            <a:r>
              <a:rPr lang="es-ES" sz="2000" dirty="0"/>
              <a:t> a Dios lo que necesitéis, pidiéndole siempre con corazón agradecido. Y la paz de Dios, que está mucho más allá del entendimiento humano, mantendrá seguros vuestros corazones y vuestras mentes en unión con Cristo Jesús. (Filipinas. 4:6,7).</a:t>
            </a:r>
          </a:p>
          <a:p>
            <a:pPr marL="457200" indent="-457200">
              <a:buFont typeface="+mj-lt"/>
              <a:buAutoNum type="arabicPeriod" startAt="2"/>
            </a:pPr>
            <a:r>
              <a:rPr lang="es-ES" sz="2000" dirty="0"/>
              <a:t> </a:t>
            </a:r>
            <a:r>
              <a:rPr lang="es-ES" sz="2000" b="1" dirty="0"/>
              <a:t>Habla con otros acerca de Cristo</a:t>
            </a:r>
            <a:r>
              <a:rPr lang="es-ES" sz="2000" dirty="0"/>
              <a:t>. Vuelve con tu familia y cuéntales cuánto ha hecho el Señor por ti y cuán bondadoso ha sido contigo. (Marcos 5:19).</a:t>
            </a:r>
          </a:p>
          <a:p>
            <a:pPr marL="457200" indent="-457200">
              <a:buFont typeface="+mj-lt"/>
              <a:buAutoNum type="arabicPeriod" startAt="2"/>
            </a:pPr>
            <a:r>
              <a:rPr lang="es-ES" sz="2000" b="1" dirty="0"/>
              <a:t>En la tentación, invoca al Señor</a:t>
            </a:r>
            <a:r>
              <a:rPr lang="es-ES" sz="2000" dirty="0"/>
              <a:t>. Él puede ayudar a los que son tentados, porque él mismo fue tentado y sufrió". (Hebreos 2:18).</a:t>
            </a:r>
          </a:p>
          <a:p>
            <a:pPr marL="457200" indent="-457200">
              <a:buFont typeface="+mj-lt"/>
              <a:buAutoNum type="arabicPeriod" startAt="2"/>
            </a:pPr>
            <a:r>
              <a:rPr lang="es-ES" sz="2000" b="1" dirty="0"/>
              <a:t>Si vuelves a pecar, confiésalo rápidamente a Dios</a:t>
            </a:r>
            <a:r>
              <a:rPr lang="es-ES" sz="2000" dirty="0"/>
              <a:t>. Pero si confesamos nuestros pecados a Dios, él cumplirá su promesa y hará lo correcto; nos perdonará nuestros pecados y nos purificará de toda maldad. </a:t>
            </a:r>
          </a:p>
          <a:p>
            <a:r>
              <a:rPr lang="es-ES" sz="2000" dirty="0"/>
              <a:t>        (1 Juan 1:9).</a:t>
            </a:r>
          </a:p>
          <a:p>
            <a:pPr marL="457200" indent="-457200">
              <a:buFont typeface="+mj-lt"/>
              <a:buAutoNum type="arabicPeriod" startAt="6"/>
            </a:pPr>
            <a:r>
              <a:rPr lang="es-ES" sz="2000" b="1" dirty="0"/>
              <a:t>Trate de asociarse con otros creyentes en el Señor Jesucristo. </a:t>
            </a:r>
            <a:r>
              <a:rPr lang="es-ES" sz="2000" dirty="0"/>
              <a:t>Mi mandamiento es este: amaos unos a otros, como yo os amo. (Juan 15:12).</a:t>
            </a:r>
          </a:p>
          <a:p>
            <a:pPr marL="457200" indent="-457200">
              <a:buFont typeface="+mj-lt"/>
              <a:buAutoNum type="arabicPeriod" startAt="6"/>
            </a:pPr>
            <a:r>
              <a:rPr lang="es-ES" sz="2000" b="1" dirty="0"/>
              <a:t>Obedece siempre a Dios. </a:t>
            </a:r>
            <a:r>
              <a:rPr lang="es-ES" sz="2000" dirty="0"/>
              <a:t>El que me ama, obedecerá mis enseñanzas. (Juan 14:23).</a:t>
            </a:r>
          </a:p>
          <a:p>
            <a:pPr marL="457200" indent="-457200">
              <a:buFont typeface="+mj-lt"/>
              <a:buAutoNum type="arabicPeriod" startAt="6"/>
            </a:pPr>
            <a:r>
              <a:rPr lang="es-ES" sz="2000" b="1" dirty="0"/>
              <a:t>No temáis, porque Cristo está con vosotros. </a:t>
            </a:r>
            <a:r>
              <a:rPr lang="es-ES" sz="2000" dirty="0"/>
              <a:t>Nunca te dejaré; nunca te abandonaré. (Hebreos 13:5).</a:t>
            </a:r>
          </a:p>
          <a:p>
            <a:pPr marL="457200" indent="-457200">
              <a:buFont typeface="+mj-lt"/>
              <a:buAutoNum type="arabicPeriod" startAt="6"/>
            </a:pPr>
            <a:r>
              <a:rPr lang="es-ES" sz="2000" b="1" dirty="0"/>
              <a:t>Entrégate completamente al Señor Jesucristo. Deja que Él dirija tu vida según Su voluntad. </a:t>
            </a:r>
          </a:p>
          <a:p>
            <a:r>
              <a:rPr lang="es-ES" sz="2000" b="1" dirty="0"/>
              <a:t>        </a:t>
            </a:r>
            <a:r>
              <a:rPr lang="es-ES" sz="2000" b="1" i="1" dirty="0"/>
              <a:t>De esta manera encontrarás la verdadera felicidad</a:t>
            </a:r>
            <a:r>
              <a:rPr lang="es-ES" sz="2000" i="1" dirty="0"/>
              <a:t>.</a:t>
            </a:r>
            <a:endParaRPr lang="en-GB" sz="2000" i="1" dirty="0"/>
          </a:p>
        </p:txBody>
      </p:sp>
      <p:sp>
        <p:nvSpPr>
          <p:cNvPr id="6" name="TextBox 5">
            <a:extLst>
              <a:ext uri="{FF2B5EF4-FFF2-40B4-BE49-F238E27FC236}">
                <a16:creationId xmlns:a16="http://schemas.microsoft.com/office/drawing/2014/main" id="{6500D741-892E-E674-5580-5AD7E6CF3089}"/>
              </a:ext>
            </a:extLst>
          </p:cNvPr>
          <p:cNvSpPr txBox="1"/>
          <p:nvPr/>
        </p:nvSpPr>
        <p:spPr>
          <a:xfrm>
            <a:off x="3078018" y="96091"/>
            <a:ext cx="6174508" cy="523220"/>
          </a:xfrm>
          <a:prstGeom prst="rect">
            <a:avLst/>
          </a:prstGeom>
          <a:noFill/>
        </p:spPr>
        <p:txBody>
          <a:bodyPr wrap="square">
            <a:spAutoFit/>
          </a:bodyPr>
          <a:lstStyle/>
          <a:p>
            <a:pPr algn="ctr"/>
            <a:r>
              <a:rPr lang="es-ES" sz="2800" b="1" dirty="0">
                <a:solidFill>
                  <a:srgbClr val="FF0000"/>
                </a:solidFill>
              </a:rPr>
              <a:t>CÓMO VIVIR LA NUEVA VIDA</a:t>
            </a:r>
            <a:endParaRPr lang="en-GB" sz="2800" b="1" dirty="0">
              <a:solidFill>
                <a:srgbClr val="FF0000"/>
              </a:solidFill>
            </a:endParaRPr>
          </a:p>
        </p:txBody>
      </p:sp>
      <p:pic>
        <p:nvPicPr>
          <p:cNvPr id="3" name="ST Slide 18">
            <a:hlinkClick r:id="" action="ppaction://media"/>
            <a:extLst>
              <a:ext uri="{FF2B5EF4-FFF2-40B4-BE49-F238E27FC236}">
                <a16:creationId xmlns:a16="http://schemas.microsoft.com/office/drawing/2014/main" id="{EA9BA3A0-BC03-3656-AEA7-B7E837FAF66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38382" y="6285646"/>
            <a:ext cx="487363" cy="487363"/>
          </a:xfrm>
          <a:prstGeom prst="rect">
            <a:avLst/>
          </a:prstGeom>
        </p:spPr>
      </p:pic>
    </p:spTree>
    <p:extLst>
      <p:ext uri="{BB962C8B-B14F-4D97-AF65-F5344CB8AC3E}">
        <p14:creationId xmlns:p14="http://schemas.microsoft.com/office/powerpoint/2010/main" val="1967964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39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8194" name="Picture 2">
            <a:extLst>
              <a:ext uri="{FF2B5EF4-FFF2-40B4-BE49-F238E27FC236}">
                <a16:creationId xmlns:a16="http://schemas.microsoft.com/office/drawing/2014/main" id="{452407CB-1A09-475D-AB18-09B0774FAC9C}"/>
              </a:ext>
            </a:extLst>
          </p:cNvPr>
          <p:cNvPicPr>
            <a:picLocks noChangeAspect="1" noChangeArrowheads="1"/>
          </p:cNvPicPr>
          <p:nvPr/>
        </p:nvPicPr>
        <p:blipFill>
          <a:blip r:embed="rId2">
            <a:alphaModFix/>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t="14" b="14"/>
          <a:stretch>
            <a:fillRect/>
          </a:stretch>
        </p:blipFill>
        <p:spPr bwMode="auto">
          <a:xfrm>
            <a:off x="2013564" y="643365"/>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195" name="Picture 3">
            <a:extLst>
              <a:ext uri="{FF2B5EF4-FFF2-40B4-BE49-F238E27FC236}">
                <a16:creationId xmlns:a16="http://schemas.microsoft.com/office/drawing/2014/main" id="{9390C39D-71BA-4563-ADC2-BD94639FD5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662" y="646539"/>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FCCE2075-D34E-442A-8C16-C1015B22D04A}"/>
              </a:ext>
            </a:extLst>
          </p:cNvPr>
          <p:cNvSpPr txBox="1">
            <a:spLocks noChangeArrowheads="1"/>
          </p:cNvSpPr>
          <p:nvPr/>
        </p:nvSpPr>
        <p:spPr bwMode="auto">
          <a:xfrm>
            <a:off x="3755952" y="95744"/>
            <a:ext cx="4680096" cy="4587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EL CORAZÓN </a:t>
            </a:r>
            <a:r>
              <a:rPr kumimoji="0" lang="en-ZA" altLang="en-US" sz="2400" b="1" i="0" u="none" strike="noStrike" cap="none" normalizeH="0" baseline="0" dirty="0" err="1">
                <a:ln>
                  <a:noFill/>
                </a:ln>
                <a:solidFill>
                  <a:srgbClr val="000000"/>
                </a:solidFill>
                <a:effectLst/>
                <a:latin typeface="Cooper Black" panose="0208090404030B020404" pitchFamily="18" charset="0"/>
              </a:rPr>
              <a:t>VICTORIOSO</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6291353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574C2927-8799-4725-8644-21FD53C9FEB5}"/>
              </a:ext>
            </a:extLst>
          </p:cNvPr>
          <p:cNvPicPr>
            <a:picLocks noChangeAspect="1" noChangeArrowheads="1"/>
          </p:cNvPicPr>
          <p:nvPr/>
        </p:nvPicPr>
        <p:blipFill>
          <a:blip r:embed="rId4">
            <a:alphaModFix amt="28000"/>
            <a:extLst>
              <a:ext uri="{28A0092B-C50C-407E-A947-70E740481C1C}">
                <a14:useLocalDpi xmlns:a14="http://schemas.microsoft.com/office/drawing/2010/main" val="0"/>
              </a:ext>
            </a:extLst>
          </a:blip>
          <a:srcRect l="24" r="24"/>
          <a:stretch>
            <a:fillRect/>
          </a:stretch>
        </p:blipFill>
        <p:spPr bwMode="auto">
          <a:xfrm>
            <a:off x="701964" y="601363"/>
            <a:ext cx="11018445" cy="5426460"/>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11">
            <a:extLst>
              <a:ext uri="{FF2B5EF4-FFF2-40B4-BE49-F238E27FC236}">
                <a16:creationId xmlns:a16="http://schemas.microsoft.com/office/drawing/2014/main" id="{8989E7D8-AAA2-4BC7-88E6-08F02215234B}"/>
              </a:ext>
            </a:extLst>
          </p:cNvPr>
          <p:cNvSpPr txBox="1">
            <a:spLocks noChangeArrowheads="1"/>
          </p:cNvSpPr>
          <p:nvPr/>
        </p:nvSpPr>
        <p:spPr bwMode="auto">
          <a:xfrm>
            <a:off x="4038774" y="90645"/>
            <a:ext cx="4569517" cy="379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lvl="0" algn="ctr" eaLnBrk="0" fontAlgn="base" hangingPunct="0">
              <a:spcBef>
                <a:spcPct val="0"/>
              </a:spcBef>
              <a:spcAft>
                <a:spcPct val="0"/>
              </a:spcAft>
            </a:pPr>
            <a:r>
              <a:rPr lang="en-ZA" altLang="en-US" sz="2400" b="1" dirty="0">
                <a:solidFill>
                  <a:srgbClr val="000000"/>
                </a:solidFill>
                <a:latin typeface="Cooper Black" panose="0208090404030B020404" pitchFamily="18" charset="0"/>
              </a:rPr>
              <a:t>EL CORAZÓN DEL HOMBRE</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5" name="Text Box 12">
            <a:extLst>
              <a:ext uri="{FF2B5EF4-FFF2-40B4-BE49-F238E27FC236}">
                <a16:creationId xmlns:a16="http://schemas.microsoft.com/office/drawing/2014/main" id="{935B1ACF-2DB8-4F42-858B-695180F1FB65}"/>
              </a:ext>
            </a:extLst>
          </p:cNvPr>
          <p:cNvSpPr txBox="1">
            <a:spLocks noChangeArrowheads="1"/>
          </p:cNvSpPr>
          <p:nvPr/>
        </p:nvSpPr>
        <p:spPr bwMode="auto">
          <a:xfrm>
            <a:off x="4347539" y="886449"/>
            <a:ext cx="6781372" cy="53701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a:lnSpc>
                <a:spcPct val="115000"/>
              </a:lnSpc>
            </a:pPr>
            <a:r>
              <a:rPr lang="es-ES" sz="1800" b="1" dirty="0">
                <a:solidFill>
                  <a:srgbClr val="333333"/>
                </a:solidFill>
                <a:effectLst/>
                <a:latin typeface="Arial Nova" panose="020B0504020202020204" pitchFamily="34" charset="0"/>
                <a:ea typeface="Times New Roman" panose="02020603050405020304" pitchFamily="18" charset="0"/>
              </a:rPr>
              <a:t>Este folleto se originó en Francia en 1732, fue revisado y reescrito para los campos misioneros de África por</a:t>
            </a:r>
          </a:p>
          <a:p>
            <a:pPr algn="ctr">
              <a:lnSpc>
                <a:spcPct val="115000"/>
              </a:lnSpc>
            </a:pPr>
            <a:r>
              <a:rPr lang="es-ES" sz="1800" b="1" dirty="0">
                <a:solidFill>
                  <a:srgbClr val="333333"/>
                </a:solidFill>
                <a:effectLst/>
                <a:latin typeface="Arial Nova" panose="020B0504020202020204" pitchFamily="34" charset="0"/>
                <a:ea typeface="Times New Roman" panose="02020603050405020304" pitchFamily="18" charset="0"/>
              </a:rPr>
              <a:t>Reverendo </a:t>
            </a:r>
            <a:r>
              <a:rPr lang="es-ES" sz="1800" b="1" dirty="0" err="1">
                <a:solidFill>
                  <a:srgbClr val="333333"/>
                </a:solidFill>
                <a:effectLst/>
                <a:latin typeface="Arial Nova" panose="020B0504020202020204" pitchFamily="34" charset="0"/>
                <a:ea typeface="Times New Roman" panose="02020603050405020304" pitchFamily="18" charset="0"/>
              </a:rPr>
              <a:t>J.R</a:t>
            </a:r>
            <a:r>
              <a:rPr lang="es-ES" sz="1800" b="1" dirty="0">
                <a:solidFill>
                  <a:srgbClr val="333333"/>
                </a:solidFill>
                <a:effectLst/>
                <a:latin typeface="Arial Nova" panose="020B0504020202020204" pitchFamily="34" charset="0"/>
                <a:ea typeface="Times New Roman" panose="02020603050405020304" pitchFamily="18" charset="0"/>
              </a:rPr>
              <a:t>. </a:t>
            </a:r>
            <a:r>
              <a:rPr lang="es-ES" sz="1800" b="1" dirty="0" err="1">
                <a:solidFill>
                  <a:srgbClr val="333333"/>
                </a:solidFill>
                <a:effectLst/>
                <a:latin typeface="Arial Nova" panose="020B0504020202020204" pitchFamily="34" charset="0"/>
                <a:ea typeface="Times New Roman" panose="02020603050405020304" pitchFamily="18" charset="0"/>
              </a:rPr>
              <a:t>Gschwend</a:t>
            </a:r>
            <a:r>
              <a:rPr lang="es-ES" sz="1800" b="1" dirty="0">
                <a:solidFill>
                  <a:srgbClr val="333333"/>
                </a:solidFill>
                <a:effectLst/>
                <a:latin typeface="Arial Nova" panose="020B0504020202020204" pitchFamily="34" charset="0"/>
                <a:ea typeface="Times New Roman" panose="02020603050405020304" pitchFamily="18" charset="0"/>
              </a:rPr>
              <a:t> en 1929, y posteriormente ha sido traducido e impreso bajo derechos de autor en más de 550 idiomas indígenas por All Nations Gospel Publishers, que lo distribuyen hoy en 127 países de misión.</a:t>
            </a:r>
          </a:p>
          <a:p>
            <a:pPr algn="ctr">
              <a:lnSpc>
                <a:spcPct val="115000"/>
              </a:lnSpc>
            </a:pPr>
            <a:endParaRPr lang="es-ES" sz="1800" b="1" dirty="0">
              <a:solidFill>
                <a:srgbClr val="333333"/>
              </a:solidFill>
              <a:effectLst/>
              <a:latin typeface="Arial Nova" panose="020B0504020202020204" pitchFamily="34" charset="0"/>
              <a:ea typeface="Times New Roman" panose="02020603050405020304" pitchFamily="18" charset="0"/>
            </a:endParaRPr>
          </a:p>
          <a:p>
            <a:pPr algn="ctr">
              <a:lnSpc>
                <a:spcPct val="115000"/>
              </a:lnSpc>
            </a:pPr>
            <a:endParaRPr lang="es-ES" sz="1800" b="1" dirty="0">
              <a:solidFill>
                <a:srgbClr val="333333"/>
              </a:solidFill>
              <a:effectLst/>
              <a:latin typeface="Arial Nova" panose="020B0504020202020204" pitchFamily="34" charset="0"/>
              <a:ea typeface="Times New Roman" panose="02020603050405020304" pitchFamily="18" charset="0"/>
            </a:endParaRPr>
          </a:p>
          <a:p>
            <a:pPr algn="ctr">
              <a:lnSpc>
                <a:spcPct val="115000"/>
              </a:lnSpc>
            </a:pPr>
            <a:r>
              <a:rPr lang="es-ES" sz="1800" b="1" dirty="0">
                <a:solidFill>
                  <a:srgbClr val="333333"/>
                </a:solidFill>
                <a:effectLst/>
                <a:latin typeface="Arial Nova" panose="020B0504020202020204" pitchFamily="34" charset="0"/>
                <a:ea typeface="Times New Roman" panose="02020603050405020304" pitchFamily="18" charset="0"/>
              </a:rPr>
              <a:t>Este folleto guía a personas de todos los idiomas, clases y religiones a experimentar la profunda verdad espiritual y el significado del mensaje de Dios a la humanidad, tal como lo expresó el profeta Ezequiel, 586 años antes de Cristo.</a:t>
            </a:r>
          </a:p>
          <a:p>
            <a:pPr algn="ctr">
              <a:lnSpc>
                <a:spcPct val="115000"/>
              </a:lnSpc>
            </a:pPr>
            <a:endParaRPr lang="es-ES" sz="1800" b="1" dirty="0">
              <a:solidFill>
                <a:srgbClr val="333333"/>
              </a:solidFill>
              <a:effectLst/>
              <a:latin typeface="Arial Nova" panose="020B0504020202020204" pitchFamily="34" charset="0"/>
              <a:ea typeface="Times New Roman" panose="02020603050405020304" pitchFamily="18" charset="0"/>
            </a:endParaRPr>
          </a:p>
          <a:p>
            <a:pPr algn="ctr">
              <a:lnSpc>
                <a:spcPct val="115000"/>
              </a:lnSpc>
            </a:pPr>
            <a:r>
              <a:rPr lang="es-ES" sz="1800" b="1" dirty="0">
                <a:solidFill>
                  <a:srgbClr val="FF0000"/>
                </a:solidFill>
                <a:effectLst/>
                <a:latin typeface="Arial Nova" panose="020B0504020202020204" pitchFamily="34" charset="0"/>
                <a:ea typeface="Times New Roman" panose="02020603050405020304" pitchFamily="18" charset="0"/>
              </a:rPr>
              <a:t>Os daré un corazón nuevo y una mente nueva,</a:t>
            </a:r>
          </a:p>
          <a:p>
            <a:pPr algn="ctr">
              <a:lnSpc>
                <a:spcPct val="115000"/>
              </a:lnSpc>
            </a:pPr>
            <a:r>
              <a:rPr lang="es-ES" sz="1800" b="1" dirty="0">
                <a:solidFill>
                  <a:srgbClr val="FF0000"/>
                </a:solidFill>
                <a:effectLst/>
                <a:latin typeface="Arial Nova" panose="020B0504020202020204" pitchFamily="34" charset="0"/>
                <a:ea typeface="Times New Roman" panose="02020603050405020304" pitchFamily="18" charset="0"/>
              </a:rPr>
              <a:t>¡Entonces vosotros seréis mi pueblo y yo seré vuestro Dios!</a:t>
            </a:r>
          </a:p>
          <a:p>
            <a:pPr algn="ctr">
              <a:lnSpc>
                <a:spcPct val="115000"/>
              </a:lnSpc>
            </a:pPr>
            <a:r>
              <a:rPr lang="es-ES" sz="1800" b="1" dirty="0">
                <a:solidFill>
                  <a:srgbClr val="FF0000"/>
                </a:solidFill>
                <a:effectLst/>
                <a:latin typeface="Arial Nova" panose="020B0504020202020204" pitchFamily="34" charset="0"/>
                <a:ea typeface="Times New Roman" panose="02020603050405020304" pitchFamily="18" charset="0"/>
              </a:rPr>
              <a:t>Ezequiel 36: 26 - 28.</a:t>
            </a:r>
            <a:r>
              <a:rPr lang="en-US" sz="1800" kern="1400" dirty="0">
                <a:ln>
                  <a:noFill/>
                </a:ln>
                <a:solidFill>
                  <a:srgbClr val="FF0000"/>
                </a:solidFill>
                <a:effectLst/>
                <a:latin typeface="Calibri" panose="020F050202020403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C6AB7F1A-6C3A-48B3-80AE-E382AD02BDEE}"/>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E3421C14-6FDC-43E6-9F4E-F8E13701707E}"/>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 name="Picture 2" descr="A picture containing text&#10;&#10;Description automatically generated">
            <a:extLst>
              <a:ext uri="{FF2B5EF4-FFF2-40B4-BE49-F238E27FC236}">
                <a16:creationId xmlns:a16="http://schemas.microsoft.com/office/drawing/2014/main" id="{F1B3CFE0-F322-4344-A279-5757CDC5F3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2104" y="2455785"/>
            <a:ext cx="3186670" cy="3395459"/>
          </a:xfrm>
          <a:prstGeom prst="rect">
            <a:avLst/>
          </a:prstGeom>
          <a:ln w="12700">
            <a:solidFill>
              <a:srgbClr val="000000"/>
            </a:solidFill>
          </a:ln>
        </p:spPr>
      </p:pic>
      <p:pic>
        <p:nvPicPr>
          <p:cNvPr id="7" name="ST SLIDE 2">
            <a:hlinkClick r:id="" action="ppaction://media"/>
            <a:extLst>
              <a:ext uri="{FF2B5EF4-FFF2-40B4-BE49-F238E27FC236}">
                <a16:creationId xmlns:a16="http://schemas.microsoft.com/office/drawing/2014/main" id="{89C711C2-1AD0-59F2-E23D-1080EB10A16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28911" y="5438975"/>
            <a:ext cx="487363" cy="487363"/>
          </a:xfrm>
          <a:prstGeom prst="rect">
            <a:avLst/>
          </a:prstGeom>
        </p:spPr>
      </p:pic>
    </p:spTree>
    <p:extLst>
      <p:ext uri="{BB962C8B-B14F-4D97-AF65-F5344CB8AC3E}">
        <p14:creationId xmlns:p14="http://schemas.microsoft.com/office/powerpoint/2010/main" val="26871358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36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7"/>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8194" name="Picture 2">
            <a:extLst>
              <a:ext uri="{FF2B5EF4-FFF2-40B4-BE49-F238E27FC236}">
                <a16:creationId xmlns:a16="http://schemas.microsoft.com/office/drawing/2014/main" id="{452407CB-1A09-475D-AB18-09B0774FAC9C}"/>
              </a:ext>
            </a:extLst>
          </p:cNvPr>
          <p:cNvPicPr>
            <a:picLocks noChangeAspect="1" noChangeArrowheads="1"/>
          </p:cNvPicPr>
          <p:nvPr/>
        </p:nvPicPr>
        <p:blipFill>
          <a:blip r:embed="rId4">
            <a:lum bright="20000"/>
            <a:alphaModFix amt="19000"/>
            <a:extLst>
              <a:ext uri="{28A0092B-C50C-407E-A947-70E740481C1C}">
                <a14:useLocalDpi xmlns:a14="http://schemas.microsoft.com/office/drawing/2010/main" val="0"/>
              </a:ext>
            </a:extLst>
          </a:blip>
          <a:srcRect t="14" b="14"/>
          <a:stretch>
            <a:fillRect/>
          </a:stretch>
        </p:blipFill>
        <p:spPr bwMode="auto">
          <a:xfrm>
            <a:off x="2013564" y="643365"/>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195" name="Picture 3">
            <a:extLst>
              <a:ext uri="{FF2B5EF4-FFF2-40B4-BE49-F238E27FC236}">
                <a16:creationId xmlns:a16="http://schemas.microsoft.com/office/drawing/2014/main" id="{9390C39D-71BA-4563-ADC2-BD94639FD59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662" y="646539"/>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FCCE2075-D34E-442A-8C16-C1015B22D04A}"/>
              </a:ext>
            </a:extLst>
          </p:cNvPr>
          <p:cNvSpPr txBox="1">
            <a:spLocks noChangeArrowheads="1"/>
          </p:cNvSpPr>
          <p:nvPr/>
        </p:nvSpPr>
        <p:spPr bwMode="auto">
          <a:xfrm>
            <a:off x="3755952" y="95744"/>
            <a:ext cx="4680096" cy="4587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EL CORAZÓN </a:t>
            </a:r>
            <a:r>
              <a:rPr kumimoji="0" lang="en-ZA" altLang="en-US" sz="2400" b="1" i="0" u="none" strike="noStrike" cap="none" normalizeH="0" baseline="0" dirty="0" err="1">
                <a:ln>
                  <a:noFill/>
                </a:ln>
                <a:solidFill>
                  <a:srgbClr val="000000"/>
                </a:solidFill>
                <a:effectLst/>
                <a:latin typeface="Cooper Black" panose="0208090404030B020404" pitchFamily="18" charset="0"/>
              </a:rPr>
              <a:t>VICTORIOSO</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0353C60D-3463-4590-A81A-35BEBF3E0922}"/>
              </a:ext>
            </a:extLst>
          </p:cNvPr>
          <p:cNvSpPr txBox="1"/>
          <p:nvPr/>
        </p:nvSpPr>
        <p:spPr>
          <a:xfrm>
            <a:off x="4531524" y="935945"/>
            <a:ext cx="7122026" cy="4986109"/>
          </a:xfrm>
          <a:prstGeom prst="rect">
            <a:avLst/>
          </a:prstGeom>
          <a:noFill/>
        </p:spPr>
        <p:txBody>
          <a:bodyPr wrap="square">
            <a:spAutoFit/>
          </a:bodyPr>
          <a:lstStyle/>
          <a:p>
            <a:pPr marR="5080" algn="ctr">
              <a:lnSpc>
                <a:spcPct val="125000"/>
              </a:lnSpc>
            </a:pPr>
            <a:r>
              <a:rPr lang="es-ES" sz="1600" b="1" kern="1400" dirty="0">
                <a:solidFill>
                  <a:srgbClr val="333333"/>
                </a:solidFill>
                <a:latin typeface="Arial Nova" panose="020B0504020202020204" pitchFamily="34" charset="0"/>
              </a:rPr>
              <a:t>Esta imagen muestra a un cristiano que permanece fiel y gana el</a:t>
            </a:r>
          </a:p>
          <a:p>
            <a:pPr marR="5080" algn="ctr">
              <a:lnSpc>
                <a:spcPct val="125000"/>
              </a:lnSpc>
            </a:pPr>
            <a:r>
              <a:rPr lang="es-ES" sz="1600" b="1" kern="1400" dirty="0">
                <a:solidFill>
                  <a:srgbClr val="333333"/>
                </a:solidFill>
                <a:latin typeface="Arial Nova" panose="020B0504020202020204" pitchFamily="34" charset="0"/>
              </a:rPr>
              <a:t>victoria sobre pruebas y tentaciones dolorosas.</a:t>
            </a:r>
          </a:p>
          <a:p>
            <a:pPr marR="5080" algn="ctr">
              <a:lnSpc>
                <a:spcPct val="125000"/>
              </a:lnSpc>
            </a:pPr>
            <a:r>
              <a:rPr lang="es-ES" sz="1600" b="1" kern="1400" dirty="0">
                <a:solidFill>
                  <a:srgbClr val="333333"/>
                </a:solidFill>
                <a:latin typeface="Arial Nova" panose="020B0504020202020204" pitchFamily="34" charset="0"/>
              </a:rPr>
              <a:t>Aunque es tentado por todos lados, él permanece firme y resiste hasta el fin, siendo victorioso por medio de Jesucristo. No sólo ha entrado en la carrera cristiana, sino que continúa en ella, corriendo con determinación, manteniendo los ojos fijos en Jesús, de quien depende nuestra fe, desde el principio hasta el fin.</a:t>
            </a:r>
          </a:p>
          <a:p>
            <a:pPr marR="5080" algn="ctr">
              <a:lnSpc>
                <a:spcPct val="125000"/>
              </a:lnSpc>
            </a:pPr>
            <a:r>
              <a:rPr lang="es-ES" sz="1600" b="1" kern="1400" dirty="0">
                <a:solidFill>
                  <a:srgbClr val="333333"/>
                </a:solidFill>
                <a:latin typeface="Arial Nova" panose="020B0504020202020204" pitchFamily="34" charset="0"/>
              </a:rPr>
              <a:t>(Hebreos 12: 1 - 2)</a:t>
            </a:r>
          </a:p>
          <a:p>
            <a:pPr marR="5080" algn="ctr">
              <a:lnSpc>
                <a:spcPct val="125000"/>
              </a:lnSpc>
            </a:pPr>
            <a:r>
              <a:rPr lang="es-ES" sz="1600" b="1" kern="1400" dirty="0">
                <a:solidFill>
                  <a:srgbClr val="333333"/>
                </a:solidFill>
                <a:latin typeface="Arial Nova" panose="020B0504020202020204" pitchFamily="34" charset="0"/>
              </a:rPr>
              <a:t>Esta persona está lista para encontrarse con Dios y es como un árbol que crece junto a un arroyo; que dé frutos en el momento oportuno; como un pámpano de la vid verdadera, </a:t>
            </a:r>
            <a:r>
              <a:rPr lang="es-ES" sz="1600" b="1" kern="1400" dirty="0">
                <a:solidFill>
                  <a:srgbClr val="FF0000"/>
                </a:solidFill>
                <a:latin typeface="Arial Nova" panose="020B0504020202020204" pitchFamily="34" charset="0"/>
              </a:rPr>
              <a:t>que lleva mucho fruto</a:t>
            </a:r>
            <a:r>
              <a:rPr lang="es-ES" sz="1600" b="1" kern="1400" dirty="0">
                <a:solidFill>
                  <a:srgbClr val="333333"/>
                </a:solidFill>
                <a:latin typeface="Arial Nova" panose="020B0504020202020204" pitchFamily="34" charset="0"/>
              </a:rPr>
              <a:t>.</a:t>
            </a:r>
          </a:p>
          <a:p>
            <a:pPr marR="5080" algn="ctr">
              <a:lnSpc>
                <a:spcPct val="125000"/>
              </a:lnSpc>
            </a:pPr>
            <a:r>
              <a:rPr lang="es-ES" sz="1600" b="1" kern="1400" dirty="0">
                <a:solidFill>
                  <a:srgbClr val="333333"/>
                </a:solidFill>
                <a:latin typeface="Arial Nova" panose="020B0504020202020204" pitchFamily="34" charset="0"/>
              </a:rPr>
              <a:t>Recuerda las palabras de Jesús.</a:t>
            </a:r>
          </a:p>
          <a:p>
            <a:pPr marR="5080" algn="ctr">
              <a:lnSpc>
                <a:spcPct val="125000"/>
              </a:lnSpc>
            </a:pPr>
            <a:r>
              <a:rPr lang="es-ES" sz="1600" b="1" kern="1400" dirty="0">
                <a:solidFill>
                  <a:srgbClr val="333333"/>
                </a:solidFill>
                <a:latin typeface="Arial Nova" panose="020B0504020202020204" pitchFamily="34" charset="0"/>
              </a:rPr>
              <a:t>Felices seréis cuando la gente os insulte y os persiga, y diga toda clase de mentiras contra vosotros, porque sois mis seguidores. Alegraos y alegraos, porque en el cielo os está reservada una gran recompensa. (Mateo 5: 11 - 12)</a:t>
            </a:r>
            <a:r>
              <a:rPr lang="en-US" sz="1600" kern="1400" dirty="0">
                <a:ln>
                  <a:noFill/>
                </a:ln>
                <a:solidFill>
                  <a:srgbClr val="000000"/>
                </a:solidFill>
                <a:effectLst/>
                <a:latin typeface="Arial Nova" panose="020B0504020202020204" pitchFamily="34" charset="0"/>
              </a:rPr>
              <a:t> </a:t>
            </a:r>
          </a:p>
        </p:txBody>
      </p:sp>
      <p:pic>
        <p:nvPicPr>
          <p:cNvPr id="6" name="ST SLIDE 20">
            <a:hlinkClick r:id="" action="ppaction://media"/>
            <a:extLst>
              <a:ext uri="{FF2B5EF4-FFF2-40B4-BE49-F238E27FC236}">
                <a16:creationId xmlns:a16="http://schemas.microsoft.com/office/drawing/2014/main" id="{CB7115A7-16ED-FEA9-19AA-CB7CE9E066D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66187" y="5547585"/>
            <a:ext cx="487363" cy="487363"/>
          </a:xfrm>
          <a:prstGeom prst="rect">
            <a:avLst/>
          </a:prstGeom>
        </p:spPr>
      </p:pic>
    </p:spTree>
    <p:extLst>
      <p:ext uri="{BB962C8B-B14F-4D97-AF65-F5344CB8AC3E}">
        <p14:creationId xmlns:p14="http://schemas.microsoft.com/office/powerpoint/2010/main" val="3530487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 calcmode="lin" valueType="num">
                                      <p:cBhvr>
                                        <p:cTn id="7" dur="1500" fill="hold"/>
                                        <p:tgtEl>
                                          <p:spTgt spid="8"/>
                                        </p:tgtEl>
                                        <p:attrNameLst>
                                          <p:attrName>ppt_w</p:attrName>
                                        </p:attrNameLst>
                                      </p:cBhvr>
                                      <p:tavLst>
                                        <p:tav tm="0">
                                          <p:val>
                                            <p:fltVal val="0"/>
                                          </p:val>
                                        </p:tav>
                                        <p:tav tm="100000">
                                          <p:val>
                                            <p:strVal val="#ppt_w"/>
                                          </p:val>
                                        </p:tav>
                                      </p:tavLst>
                                    </p:anim>
                                    <p:anim calcmode="lin" valueType="num">
                                      <p:cBhvr>
                                        <p:cTn id="8" dur="1500" fill="hold"/>
                                        <p:tgtEl>
                                          <p:spTgt spid="8"/>
                                        </p:tgtEl>
                                        <p:attrNameLst>
                                          <p:attrName>ppt_h</p:attrName>
                                        </p:attrNameLst>
                                      </p:cBhvr>
                                      <p:tavLst>
                                        <p:tav tm="0">
                                          <p:val>
                                            <p:fltVal val="0"/>
                                          </p:val>
                                        </p:tav>
                                        <p:tav tm="100000">
                                          <p:val>
                                            <p:strVal val="#ppt_h"/>
                                          </p:val>
                                        </p:tav>
                                      </p:tavLst>
                                    </p:anim>
                                    <p:animEffect transition="in" filter="fade">
                                      <p:cBhvr>
                                        <p:cTn id="9" dur="1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5836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4" fill="hold" display="0">
                  <p:stCondLst>
                    <p:cond delay="indefinite"/>
                  </p:stCondLst>
                  <p:endCondLst>
                    <p:cond evt="onStopAudio" delay="0">
                      <p:tgtEl>
                        <p:sldTgt/>
                      </p:tgtEl>
                    </p:cond>
                  </p:endCondLst>
                </p:cTn>
                <p:tgtEl>
                  <p:spTgt spid="6"/>
                </p:tgtEl>
              </p:cMediaNode>
            </p:audio>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9218" name="Picture 2">
            <a:extLst>
              <a:ext uri="{FF2B5EF4-FFF2-40B4-BE49-F238E27FC236}">
                <a16:creationId xmlns:a16="http://schemas.microsoft.com/office/drawing/2014/main" id="{7C801485-9F84-4CBF-B3F2-CC05442940CC}"/>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3" r="10793" b="3"/>
          <a:stretch>
            <a:fillRect/>
          </a:stretch>
        </p:blipFill>
        <p:spPr bwMode="auto">
          <a:xfrm>
            <a:off x="3066859" y="643365"/>
            <a:ext cx="86273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219" name="Picture 3">
            <a:extLst>
              <a:ext uri="{FF2B5EF4-FFF2-40B4-BE49-F238E27FC236}">
                <a16:creationId xmlns:a16="http://schemas.microsoft.com/office/drawing/2014/main" id="{B63DF42E-79F9-4E2A-8863-2ECB2DAF65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1" b="121"/>
          <a:stretch>
            <a:fillRect/>
          </a:stretch>
        </p:blipFill>
        <p:spPr bwMode="auto">
          <a:xfrm>
            <a:off x="649068" y="643365"/>
            <a:ext cx="3831653"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5933938B-7EE8-4DA6-B752-A1F20BC5A456}"/>
              </a:ext>
            </a:extLst>
          </p:cNvPr>
          <p:cNvSpPr txBox="1">
            <a:spLocks noChangeArrowheads="1"/>
          </p:cNvSpPr>
          <p:nvPr/>
        </p:nvSpPr>
        <p:spPr bwMode="auto">
          <a:xfrm>
            <a:off x="3210314" y="104281"/>
            <a:ext cx="5356372" cy="4921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n-US" sz="2400" b="1" i="0" u="none" strike="noStrike" cap="none" normalizeH="0" baseline="0" dirty="0">
                <a:ln>
                  <a:noFill/>
                </a:ln>
                <a:solidFill>
                  <a:srgbClr val="000000"/>
                </a:solidFill>
                <a:effectLst/>
                <a:latin typeface="Cooper Black" panose="0208090404030B020404" pitchFamily="18" charset="0"/>
              </a:rPr>
              <a:t>EL GLORIOSO REGRESO A CASA</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5445920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9218" name="Picture 2">
            <a:extLst>
              <a:ext uri="{FF2B5EF4-FFF2-40B4-BE49-F238E27FC236}">
                <a16:creationId xmlns:a16="http://schemas.microsoft.com/office/drawing/2014/main" id="{7C801485-9F84-4CBF-B3F2-CC05442940CC}"/>
              </a:ext>
            </a:extLst>
          </p:cNvPr>
          <p:cNvPicPr>
            <a:picLocks noChangeAspect="1" noChangeArrowheads="1"/>
          </p:cNvPicPr>
          <p:nvPr/>
        </p:nvPicPr>
        <p:blipFill>
          <a:blip r:embed="rId4">
            <a:alphaModFix amt="12000"/>
            <a:extLst>
              <a:ext uri="{28A0092B-C50C-407E-A947-70E740481C1C}">
                <a14:useLocalDpi xmlns:a14="http://schemas.microsoft.com/office/drawing/2010/main" val="0"/>
              </a:ext>
            </a:extLst>
          </a:blip>
          <a:srcRect t="3" r="10793" b="3"/>
          <a:stretch>
            <a:fillRect/>
          </a:stretch>
        </p:blipFill>
        <p:spPr bwMode="auto">
          <a:xfrm>
            <a:off x="3066859" y="643365"/>
            <a:ext cx="86273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9219" name="Picture 3">
            <a:extLst>
              <a:ext uri="{FF2B5EF4-FFF2-40B4-BE49-F238E27FC236}">
                <a16:creationId xmlns:a16="http://schemas.microsoft.com/office/drawing/2014/main" id="{B63DF42E-79F9-4E2A-8863-2ECB2DAF65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21" b="121"/>
          <a:stretch>
            <a:fillRect/>
          </a:stretch>
        </p:blipFill>
        <p:spPr bwMode="auto">
          <a:xfrm>
            <a:off x="649068" y="643365"/>
            <a:ext cx="3831653"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5933938B-7EE8-4DA6-B752-A1F20BC5A456}"/>
              </a:ext>
            </a:extLst>
          </p:cNvPr>
          <p:cNvSpPr txBox="1">
            <a:spLocks noChangeArrowheads="1"/>
          </p:cNvSpPr>
          <p:nvPr/>
        </p:nvSpPr>
        <p:spPr bwMode="auto">
          <a:xfrm>
            <a:off x="3210314" y="104281"/>
            <a:ext cx="5356372" cy="4921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n-US" sz="2400" b="1" i="0" u="none" strike="noStrike" cap="none" normalizeH="0" baseline="0" dirty="0">
                <a:ln>
                  <a:noFill/>
                </a:ln>
                <a:solidFill>
                  <a:srgbClr val="000000"/>
                </a:solidFill>
                <a:effectLst/>
                <a:latin typeface="Cooper Black" panose="0208090404030B020404" pitchFamily="18" charset="0"/>
              </a:rPr>
              <a:t>EL GLORIOSO REGRESO A CASA</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A66DCBA3-E2A8-473B-B616-1E6A1757A98A}"/>
              </a:ext>
            </a:extLst>
          </p:cNvPr>
          <p:cNvSpPr txBox="1"/>
          <p:nvPr/>
        </p:nvSpPr>
        <p:spPr>
          <a:xfrm>
            <a:off x="4480720" y="567615"/>
            <a:ext cx="7213535" cy="5597879"/>
          </a:xfrm>
          <a:prstGeom prst="rect">
            <a:avLst/>
          </a:prstGeom>
          <a:noFill/>
        </p:spPr>
        <p:txBody>
          <a:bodyPr wrap="square">
            <a:spAutoFit/>
          </a:bodyPr>
          <a:lstStyle/>
          <a:p>
            <a:pPr algn="ctr">
              <a:lnSpc>
                <a:spcPct val="125000"/>
              </a:lnSpc>
            </a:pPr>
            <a:r>
              <a:rPr lang="es-ES" b="1" kern="1400" dirty="0">
                <a:solidFill>
                  <a:srgbClr val="000000"/>
                </a:solidFill>
                <a:latin typeface="Arial Nova" panose="020B0504020202020204" pitchFamily="34" charset="0"/>
              </a:rPr>
              <a:t>Jesús dijo:  Yo soy la resurrección y la vida. El que cree en mí, aunque muera, vivirá; y todo el que vive y cree en mí, no morirá jamás. (Juan 11: 25 - 26)</a:t>
            </a:r>
          </a:p>
          <a:p>
            <a:pPr algn="ctr">
              <a:lnSpc>
                <a:spcPct val="125000"/>
              </a:lnSpc>
            </a:pPr>
            <a:r>
              <a:rPr lang="es-ES" b="1" kern="1400" dirty="0">
                <a:solidFill>
                  <a:srgbClr val="000000"/>
                </a:solidFill>
                <a:latin typeface="Arial Nova" panose="020B0504020202020204" pitchFamily="34" charset="0"/>
              </a:rPr>
              <a:t>El que oye mis palabras y cree en Aquel que me envió, tiene vida eterna. No será juzgado sino que ya ha pasado de muerte a vida. (Juan 5: 24)</a:t>
            </a:r>
          </a:p>
          <a:p>
            <a:pPr algn="ctr">
              <a:lnSpc>
                <a:spcPct val="125000"/>
              </a:lnSpc>
            </a:pPr>
            <a:r>
              <a:rPr lang="es-ES" b="1" kern="1400" dirty="0">
                <a:solidFill>
                  <a:srgbClr val="000000"/>
                </a:solidFill>
                <a:latin typeface="Arial Nova" panose="020B0504020202020204" pitchFamily="34" charset="0"/>
              </a:rPr>
              <a:t>La muerte no supone miedo ni castigo para el cristiano. La muerte es destruida; ¡La victoria está completa!</a:t>
            </a:r>
          </a:p>
          <a:p>
            <a:pPr algn="ctr">
              <a:lnSpc>
                <a:spcPct val="125000"/>
              </a:lnSpc>
            </a:pPr>
            <a:r>
              <a:rPr lang="es-ES" b="1" kern="1400" dirty="0">
                <a:solidFill>
                  <a:srgbClr val="000000"/>
                </a:solidFill>
                <a:latin typeface="Arial Nova" panose="020B0504020202020204" pitchFamily="34" charset="0"/>
              </a:rPr>
              <a:t>¿Dónde está la muerte tu victoria? ¿Dónde está la muerte tu poder para herir?  Gracias a Dios que nos da la</a:t>
            </a:r>
          </a:p>
          <a:p>
            <a:pPr algn="ctr">
              <a:lnSpc>
                <a:spcPct val="125000"/>
              </a:lnSpc>
            </a:pPr>
            <a:r>
              <a:rPr lang="es-ES" b="1" kern="1400" dirty="0">
                <a:solidFill>
                  <a:srgbClr val="000000"/>
                </a:solidFill>
                <a:latin typeface="Arial Nova" panose="020B0504020202020204" pitchFamily="34" charset="0"/>
              </a:rPr>
              <a:t>victoria por medio de nuestro Señor Jesucristo!</a:t>
            </a:r>
          </a:p>
          <a:p>
            <a:pPr algn="ctr">
              <a:lnSpc>
                <a:spcPct val="125000"/>
              </a:lnSpc>
            </a:pPr>
            <a:r>
              <a:rPr lang="es-ES" b="1" kern="1400" dirty="0">
                <a:solidFill>
                  <a:srgbClr val="000000"/>
                </a:solidFill>
                <a:latin typeface="Arial Nova" panose="020B0504020202020204" pitchFamily="34" charset="0"/>
              </a:rPr>
              <a:t>(1 Corintios 15: 54 - 57)</a:t>
            </a:r>
          </a:p>
          <a:p>
            <a:pPr algn="ctr">
              <a:lnSpc>
                <a:spcPct val="125000"/>
              </a:lnSpc>
            </a:pPr>
            <a:r>
              <a:rPr lang="es-ES" b="1" kern="1400" dirty="0">
                <a:solidFill>
                  <a:srgbClr val="000000"/>
                </a:solidFill>
                <a:latin typeface="Arial Nova" panose="020B0504020202020204" pitchFamily="34" charset="0"/>
              </a:rPr>
              <a:t>¡Felices los que de ahora en adelante mueren al servicio del Señor!’ ‘¡Sí, efectivamente!’ responde el Espíritu. Disfrutarán del descanso de su arduo trabajo, porque los resultados de su servicio los acompañarán. (Apocalipsis 14:13)</a:t>
            </a:r>
            <a:r>
              <a:rPr lang="en-US" sz="1000" kern="1400" dirty="0">
                <a:ln>
                  <a:noFill/>
                </a:ln>
                <a:solidFill>
                  <a:srgbClr val="000000"/>
                </a:solidFill>
                <a:effectLst/>
                <a:latin typeface="Calibri" panose="020F0502020204030204" pitchFamily="34" charset="0"/>
              </a:rPr>
              <a:t> </a:t>
            </a:r>
          </a:p>
        </p:txBody>
      </p:sp>
      <p:pic>
        <p:nvPicPr>
          <p:cNvPr id="6" name="ST SLIDE 22">
            <a:hlinkClick r:id="" action="ppaction://media"/>
            <a:extLst>
              <a:ext uri="{FF2B5EF4-FFF2-40B4-BE49-F238E27FC236}">
                <a16:creationId xmlns:a16="http://schemas.microsoft.com/office/drawing/2014/main" id="{3C9A59A3-62C3-A5BC-B3B0-71AEF0A4B1C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06892" y="5604017"/>
            <a:ext cx="487363" cy="487363"/>
          </a:xfrm>
          <a:prstGeom prst="rect">
            <a:avLst/>
          </a:prstGeom>
        </p:spPr>
      </p:pic>
    </p:spTree>
    <p:extLst>
      <p:ext uri="{BB962C8B-B14F-4D97-AF65-F5344CB8AC3E}">
        <p14:creationId xmlns:p14="http://schemas.microsoft.com/office/powerpoint/2010/main" val="2122800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anim calcmode="lin" valueType="num">
                                      <p:cBhvr>
                                        <p:cTn id="7" dur="1500" fill="hold"/>
                                        <p:tgtEl>
                                          <p:spTgt spid="8"/>
                                        </p:tgtEl>
                                        <p:attrNameLst>
                                          <p:attrName>ppt_w</p:attrName>
                                        </p:attrNameLst>
                                      </p:cBhvr>
                                      <p:tavLst>
                                        <p:tav tm="0">
                                          <p:val>
                                            <p:fltVal val="0"/>
                                          </p:val>
                                        </p:tav>
                                        <p:tav tm="100000">
                                          <p:val>
                                            <p:strVal val="#ppt_w"/>
                                          </p:val>
                                        </p:tav>
                                      </p:tavLst>
                                    </p:anim>
                                    <p:anim calcmode="lin" valueType="num">
                                      <p:cBhvr>
                                        <p:cTn id="8" dur="1500" fill="hold"/>
                                        <p:tgtEl>
                                          <p:spTgt spid="8"/>
                                        </p:tgtEl>
                                        <p:attrNameLst>
                                          <p:attrName>ppt_h</p:attrName>
                                        </p:attrNameLst>
                                      </p:cBhvr>
                                      <p:tavLst>
                                        <p:tav tm="0">
                                          <p:val>
                                            <p:fltVal val="0"/>
                                          </p:val>
                                        </p:tav>
                                        <p:tav tm="100000">
                                          <p:val>
                                            <p:strVal val="#ppt_h"/>
                                          </p:val>
                                        </p:tav>
                                      </p:tavLst>
                                    </p:anim>
                                    <p:animEffect transition="in" filter="fade">
                                      <p:cBhvr>
                                        <p:cTn id="9" dur="1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618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4" fill="hold" display="0">
                  <p:stCondLst>
                    <p:cond delay="indefinite"/>
                  </p:stCondLst>
                  <p:endCondLst>
                    <p:cond evt="onStopAudio" delay="0">
                      <p:tgtEl>
                        <p:sldTgt/>
                      </p:tgtEl>
                    </p:cond>
                  </p:endCondLst>
                </p:cTn>
                <p:tgtEl>
                  <p:spTgt spid="6"/>
                </p:tgtEl>
              </p:cMediaNode>
            </p:audio>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7581658" y="6272049"/>
            <a:ext cx="4506878"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8869696" y="5986285"/>
            <a:ext cx="2254106" cy="400110"/>
          </a:xfrm>
          <a:prstGeom prst="rect">
            <a:avLst/>
          </a:prstGeom>
          <a:noFill/>
        </p:spPr>
        <p:txBody>
          <a:bodyPr wrap="square" rtlCol="0">
            <a:spAutoFit/>
          </a:bodyPr>
          <a:lstStyle/>
          <a:p>
            <a:r>
              <a:rPr lang="en-ZA" sz="2000" u="sng">
                <a:solidFill>
                  <a:srgbClr val="0070C0"/>
                </a:solidFill>
              </a:rPr>
              <a:t>www.angp-hb.co.za</a:t>
            </a:r>
          </a:p>
        </p:txBody>
      </p:sp>
      <p:pic>
        <p:nvPicPr>
          <p:cNvPr id="5" name="Picture 4" descr="A picture containing text&#10;&#10;Description automatically generated">
            <a:extLst>
              <a:ext uri="{FF2B5EF4-FFF2-40B4-BE49-F238E27FC236}">
                <a16:creationId xmlns:a16="http://schemas.microsoft.com/office/drawing/2014/main" id="{AE9F726E-E05E-4C4C-8EDD-EF4F170AE0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698" y="755720"/>
            <a:ext cx="1522708" cy="2160000"/>
          </a:xfrm>
          <a:prstGeom prst="rect">
            <a:avLst/>
          </a:prstGeom>
        </p:spPr>
      </p:pic>
      <p:pic>
        <p:nvPicPr>
          <p:cNvPr id="7" name="Picture 6" descr="A picture containing text, book&#10;&#10;Description automatically generated">
            <a:extLst>
              <a:ext uri="{FF2B5EF4-FFF2-40B4-BE49-F238E27FC236}">
                <a16:creationId xmlns:a16="http://schemas.microsoft.com/office/drawing/2014/main" id="{FAAFDE1F-06C0-4176-8208-EFE633941F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3253" y="742072"/>
            <a:ext cx="1512260" cy="2160000"/>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4E48DBEF-878E-421D-AB88-BFC003BBA4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6263" y="742072"/>
            <a:ext cx="1524014" cy="2160000"/>
          </a:xfrm>
          <a:prstGeom prst="rect">
            <a:avLst/>
          </a:prstGeom>
        </p:spPr>
      </p:pic>
      <p:pic>
        <p:nvPicPr>
          <p:cNvPr id="11" name="Picture 10" descr="A picture containing text, colorful&#10;&#10;Description automatically generated">
            <a:extLst>
              <a:ext uri="{FF2B5EF4-FFF2-40B4-BE49-F238E27FC236}">
                <a16:creationId xmlns:a16="http://schemas.microsoft.com/office/drawing/2014/main" id="{1D778B84-6899-460C-B74D-8465C53871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1028" y="742072"/>
            <a:ext cx="1524936" cy="2160000"/>
          </a:xfrm>
          <a:prstGeom prst="rect">
            <a:avLst/>
          </a:prstGeom>
        </p:spPr>
      </p:pic>
      <p:pic>
        <p:nvPicPr>
          <p:cNvPr id="13" name="Picture 12" descr="A person holding a flag&#10;&#10;Description automatically generated with low confidence">
            <a:extLst>
              <a:ext uri="{FF2B5EF4-FFF2-40B4-BE49-F238E27FC236}">
                <a16:creationId xmlns:a16="http://schemas.microsoft.com/office/drawing/2014/main" id="{A689F8FC-379D-4F8B-B588-14FD52728C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67872" y="768772"/>
            <a:ext cx="1538044" cy="2160000"/>
          </a:xfrm>
          <a:prstGeom prst="rect">
            <a:avLst/>
          </a:prstGeom>
        </p:spPr>
      </p:pic>
      <p:pic>
        <p:nvPicPr>
          <p:cNvPr id="21" name="Picture 20" descr="A poster of a person&#10;&#10;Description automatically generated with low confidence">
            <a:extLst>
              <a:ext uri="{FF2B5EF4-FFF2-40B4-BE49-F238E27FC236}">
                <a16:creationId xmlns:a16="http://schemas.microsoft.com/office/drawing/2014/main" id="{ADB290C0-10E7-48A0-85D5-E7BFEB6799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775451" y="768772"/>
            <a:ext cx="1521788" cy="2160000"/>
          </a:xfrm>
          <a:prstGeom prst="rect">
            <a:avLst/>
          </a:prstGeom>
        </p:spPr>
      </p:pic>
      <p:pic>
        <p:nvPicPr>
          <p:cNvPr id="23" name="Picture 22" descr="Background pattern&#10;&#10;Description automatically generated">
            <a:extLst>
              <a:ext uri="{FF2B5EF4-FFF2-40B4-BE49-F238E27FC236}">
                <a16:creationId xmlns:a16="http://schemas.microsoft.com/office/drawing/2014/main" id="{49E4CAB8-3175-40BF-A201-B9D0ED8FC1A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58364" y="760544"/>
            <a:ext cx="1518120" cy="2160000"/>
          </a:xfrm>
          <a:prstGeom prst="rect">
            <a:avLst/>
          </a:prstGeom>
        </p:spPr>
      </p:pic>
      <p:sp>
        <p:nvSpPr>
          <p:cNvPr id="4" name="TextBox 3">
            <a:extLst>
              <a:ext uri="{FF2B5EF4-FFF2-40B4-BE49-F238E27FC236}">
                <a16:creationId xmlns:a16="http://schemas.microsoft.com/office/drawing/2014/main" id="{BB23EB8F-A12C-435C-8929-3A3DDDF78CCA}"/>
              </a:ext>
            </a:extLst>
          </p:cNvPr>
          <p:cNvSpPr txBox="1"/>
          <p:nvPr/>
        </p:nvSpPr>
        <p:spPr>
          <a:xfrm>
            <a:off x="3615820" y="48167"/>
            <a:ext cx="4910733" cy="461665"/>
          </a:xfrm>
          <a:prstGeom prst="rect">
            <a:avLst/>
          </a:prstGeom>
          <a:noFill/>
        </p:spPr>
        <p:txBody>
          <a:bodyPr wrap="square" rtlCol="0">
            <a:spAutoFit/>
          </a:bodyPr>
          <a:lstStyle/>
          <a:p>
            <a:pPr algn="ctr"/>
            <a:r>
              <a:rPr lang="en-ZA" sz="2400" dirty="0">
                <a:latin typeface="Cooper Black" panose="0208090404030B020404" pitchFamily="18" charset="0"/>
              </a:rPr>
              <a:t>EL CORAZÓN DEL HOMBRE</a:t>
            </a:r>
          </a:p>
        </p:txBody>
      </p:sp>
      <p:sp>
        <p:nvSpPr>
          <p:cNvPr id="6" name="TextBox 5">
            <a:extLst>
              <a:ext uri="{FF2B5EF4-FFF2-40B4-BE49-F238E27FC236}">
                <a16:creationId xmlns:a16="http://schemas.microsoft.com/office/drawing/2014/main" id="{FB763EB5-7994-4B0C-BCDE-6754B35D0C74}"/>
              </a:ext>
            </a:extLst>
          </p:cNvPr>
          <p:cNvSpPr txBox="1"/>
          <p:nvPr/>
        </p:nvSpPr>
        <p:spPr>
          <a:xfrm>
            <a:off x="258982" y="514631"/>
            <a:ext cx="1522708" cy="230832"/>
          </a:xfrm>
          <a:prstGeom prst="rect">
            <a:avLst/>
          </a:prstGeom>
          <a:noFill/>
        </p:spPr>
        <p:txBody>
          <a:bodyPr wrap="square" rtlCol="0">
            <a:spAutoFit/>
          </a:bodyPr>
          <a:lstStyle/>
          <a:p>
            <a:r>
              <a:rPr lang="en-US" sz="900" b="1" dirty="0"/>
              <a:t>EL CORAZÓN DEL </a:t>
            </a:r>
            <a:r>
              <a:rPr lang="en-US" sz="900" b="1" dirty="0" err="1"/>
              <a:t>PECADOR</a:t>
            </a:r>
            <a:endParaRPr lang="en-US" sz="900" b="1" dirty="0"/>
          </a:p>
        </p:txBody>
      </p:sp>
      <p:sp>
        <p:nvSpPr>
          <p:cNvPr id="18" name="TextBox 17">
            <a:extLst>
              <a:ext uri="{FF2B5EF4-FFF2-40B4-BE49-F238E27FC236}">
                <a16:creationId xmlns:a16="http://schemas.microsoft.com/office/drawing/2014/main" id="{D5369064-EFEE-4770-9E45-A177476260D4}"/>
              </a:ext>
            </a:extLst>
          </p:cNvPr>
          <p:cNvSpPr txBox="1"/>
          <p:nvPr/>
        </p:nvSpPr>
        <p:spPr>
          <a:xfrm>
            <a:off x="1716054" y="514631"/>
            <a:ext cx="1993731" cy="215444"/>
          </a:xfrm>
          <a:prstGeom prst="rect">
            <a:avLst/>
          </a:prstGeom>
          <a:noFill/>
        </p:spPr>
        <p:txBody>
          <a:bodyPr wrap="square" rtlCol="0">
            <a:spAutoFit/>
          </a:bodyPr>
          <a:lstStyle/>
          <a:p>
            <a:r>
              <a:rPr lang="es-ES" sz="800" b="1" dirty="0"/>
              <a:t>EL CORAZÓN CONVENCIDO DEL PECADO</a:t>
            </a:r>
            <a:endParaRPr lang="en-US" sz="800" b="1" dirty="0"/>
          </a:p>
        </p:txBody>
      </p:sp>
      <p:sp>
        <p:nvSpPr>
          <p:cNvPr id="20" name="TextBox 19">
            <a:extLst>
              <a:ext uri="{FF2B5EF4-FFF2-40B4-BE49-F238E27FC236}">
                <a16:creationId xmlns:a16="http://schemas.microsoft.com/office/drawing/2014/main" id="{EEDB8932-0B69-4B37-9473-9529B204F59C}"/>
              </a:ext>
            </a:extLst>
          </p:cNvPr>
          <p:cNvSpPr txBox="1"/>
          <p:nvPr/>
        </p:nvSpPr>
        <p:spPr>
          <a:xfrm>
            <a:off x="3615820" y="505033"/>
            <a:ext cx="1776188" cy="246221"/>
          </a:xfrm>
          <a:prstGeom prst="rect">
            <a:avLst/>
          </a:prstGeom>
          <a:noFill/>
        </p:spPr>
        <p:txBody>
          <a:bodyPr wrap="square" rtlCol="0">
            <a:spAutoFit/>
          </a:bodyPr>
          <a:lstStyle/>
          <a:p>
            <a:r>
              <a:rPr lang="en-US" sz="1000" b="1" dirty="0"/>
              <a:t>EL CORAZÓN </a:t>
            </a:r>
            <a:r>
              <a:rPr lang="en-US" sz="1000" b="1" dirty="0" err="1"/>
              <a:t>ARREPENTIDO</a:t>
            </a:r>
            <a:endParaRPr lang="en-US" sz="1000" b="1" dirty="0"/>
          </a:p>
        </p:txBody>
      </p:sp>
      <p:sp>
        <p:nvSpPr>
          <p:cNvPr id="22" name="TextBox 21">
            <a:extLst>
              <a:ext uri="{FF2B5EF4-FFF2-40B4-BE49-F238E27FC236}">
                <a16:creationId xmlns:a16="http://schemas.microsoft.com/office/drawing/2014/main" id="{8EB2C647-EFA3-4D82-8689-AE3FF68D360A}"/>
              </a:ext>
            </a:extLst>
          </p:cNvPr>
          <p:cNvSpPr txBox="1"/>
          <p:nvPr/>
        </p:nvSpPr>
        <p:spPr>
          <a:xfrm>
            <a:off x="5486441" y="505033"/>
            <a:ext cx="1522708" cy="261610"/>
          </a:xfrm>
          <a:prstGeom prst="rect">
            <a:avLst/>
          </a:prstGeom>
          <a:noFill/>
        </p:spPr>
        <p:txBody>
          <a:bodyPr wrap="square" rtlCol="0">
            <a:spAutoFit/>
          </a:bodyPr>
          <a:lstStyle/>
          <a:p>
            <a:r>
              <a:rPr lang="en-US" sz="1100" b="1" dirty="0" err="1"/>
              <a:t>MORIR</a:t>
            </a:r>
            <a:r>
              <a:rPr lang="en-US" sz="1100" b="1" dirty="0"/>
              <a:t> CON CRISTO</a:t>
            </a:r>
          </a:p>
        </p:txBody>
      </p:sp>
      <p:sp>
        <p:nvSpPr>
          <p:cNvPr id="24" name="TextBox 23">
            <a:extLst>
              <a:ext uri="{FF2B5EF4-FFF2-40B4-BE49-F238E27FC236}">
                <a16:creationId xmlns:a16="http://schemas.microsoft.com/office/drawing/2014/main" id="{A560BBDF-49E5-470B-BFF7-9361EB3A6691}"/>
              </a:ext>
            </a:extLst>
          </p:cNvPr>
          <p:cNvSpPr txBox="1"/>
          <p:nvPr/>
        </p:nvSpPr>
        <p:spPr>
          <a:xfrm>
            <a:off x="7188893" y="515160"/>
            <a:ext cx="1522708" cy="261610"/>
          </a:xfrm>
          <a:prstGeom prst="rect">
            <a:avLst/>
          </a:prstGeom>
          <a:noFill/>
        </p:spPr>
        <p:txBody>
          <a:bodyPr wrap="square" rtlCol="0">
            <a:spAutoFit/>
          </a:bodyPr>
          <a:lstStyle/>
          <a:p>
            <a:r>
              <a:rPr lang="en-US" sz="1100" b="1" dirty="0"/>
              <a:t>EL TEMPLO DE DIOS</a:t>
            </a:r>
          </a:p>
        </p:txBody>
      </p:sp>
      <p:sp>
        <p:nvSpPr>
          <p:cNvPr id="25" name="TextBox 24">
            <a:extLst>
              <a:ext uri="{FF2B5EF4-FFF2-40B4-BE49-F238E27FC236}">
                <a16:creationId xmlns:a16="http://schemas.microsoft.com/office/drawing/2014/main" id="{904F450F-86CB-4557-8D49-4ACB79407E01}"/>
              </a:ext>
            </a:extLst>
          </p:cNvPr>
          <p:cNvSpPr txBox="1"/>
          <p:nvPr/>
        </p:nvSpPr>
        <p:spPr>
          <a:xfrm>
            <a:off x="8741732" y="506932"/>
            <a:ext cx="1668578" cy="215444"/>
          </a:xfrm>
          <a:prstGeom prst="rect">
            <a:avLst/>
          </a:prstGeom>
          <a:noFill/>
        </p:spPr>
        <p:txBody>
          <a:bodyPr wrap="square" rtlCol="0">
            <a:spAutoFit/>
          </a:bodyPr>
          <a:lstStyle/>
          <a:p>
            <a:r>
              <a:rPr lang="en-US" sz="800" b="1" dirty="0" err="1"/>
              <a:t>HEARTEL</a:t>
            </a:r>
            <a:r>
              <a:rPr lang="en-US" sz="800" b="1" dirty="0"/>
              <a:t> CORAZÓN </a:t>
            </a:r>
            <a:r>
              <a:rPr lang="en-US" sz="800" b="1" dirty="0" err="1"/>
              <a:t>VICTORIOSO</a:t>
            </a:r>
            <a:endParaRPr lang="en-US" sz="800" b="1" dirty="0"/>
          </a:p>
        </p:txBody>
      </p:sp>
      <p:sp>
        <p:nvSpPr>
          <p:cNvPr id="26" name="TextBox 25">
            <a:extLst>
              <a:ext uri="{FF2B5EF4-FFF2-40B4-BE49-F238E27FC236}">
                <a16:creationId xmlns:a16="http://schemas.microsoft.com/office/drawing/2014/main" id="{D9255D46-3CCD-4EE3-93E6-1F185891E732}"/>
              </a:ext>
            </a:extLst>
          </p:cNvPr>
          <p:cNvSpPr txBox="1"/>
          <p:nvPr/>
        </p:nvSpPr>
        <p:spPr>
          <a:xfrm>
            <a:off x="10278767" y="518247"/>
            <a:ext cx="1946772" cy="246221"/>
          </a:xfrm>
          <a:prstGeom prst="rect">
            <a:avLst/>
          </a:prstGeom>
          <a:noFill/>
        </p:spPr>
        <p:txBody>
          <a:bodyPr wrap="square" rtlCol="0">
            <a:spAutoFit/>
          </a:bodyPr>
          <a:lstStyle/>
          <a:p>
            <a:r>
              <a:rPr lang="es-ES" sz="1000" b="1" dirty="0"/>
              <a:t>EL GLORIOSO REGRESO A CASA</a:t>
            </a:r>
            <a:endParaRPr lang="en-US" sz="1000" b="1" dirty="0"/>
          </a:p>
        </p:txBody>
      </p:sp>
      <p:sp>
        <p:nvSpPr>
          <p:cNvPr id="12" name="TextBox 11">
            <a:extLst>
              <a:ext uri="{FF2B5EF4-FFF2-40B4-BE49-F238E27FC236}">
                <a16:creationId xmlns:a16="http://schemas.microsoft.com/office/drawing/2014/main" id="{78965583-74E4-4CC7-A530-F9C791DE03B4}"/>
              </a:ext>
            </a:extLst>
          </p:cNvPr>
          <p:cNvSpPr txBox="1"/>
          <p:nvPr/>
        </p:nvSpPr>
        <p:spPr>
          <a:xfrm>
            <a:off x="3143844" y="4495824"/>
            <a:ext cx="6207902" cy="646331"/>
          </a:xfrm>
          <a:prstGeom prst="rect">
            <a:avLst/>
          </a:prstGeom>
          <a:noFill/>
        </p:spPr>
        <p:txBody>
          <a:bodyPr wrap="square" rtlCol="0">
            <a:spAutoFit/>
          </a:bodyPr>
          <a:lstStyle/>
          <a:p>
            <a:pPr algn="ctr"/>
            <a:r>
              <a:rPr lang="en-US" sz="3600" b="1" dirty="0">
                <a:latin typeface="Stencil" panose="040409050D0802020404" pitchFamily="82" charset="0"/>
              </a:rPr>
              <a:t>¿SEIS, </a:t>
            </a:r>
            <a:r>
              <a:rPr lang="en-US" sz="3600" b="1" dirty="0" err="1">
                <a:latin typeface="Stencil" panose="040409050D0802020404" pitchFamily="82" charset="0"/>
              </a:rPr>
              <a:t>SIETE</a:t>
            </a:r>
            <a:r>
              <a:rPr lang="en-US" sz="3600" b="1" dirty="0">
                <a:latin typeface="Stencil" panose="040409050D0802020404" pitchFamily="82" charset="0"/>
              </a:rPr>
              <a:t> y </a:t>
            </a:r>
            <a:r>
              <a:rPr lang="en-US" sz="3600" b="1" dirty="0" err="1">
                <a:latin typeface="Stencil" panose="040409050D0802020404" pitchFamily="82" charset="0"/>
              </a:rPr>
              <a:t>OCHO</a:t>
            </a:r>
            <a:r>
              <a:rPr lang="en-US" sz="3600" b="1" dirty="0">
                <a:latin typeface="Stencil" panose="040409050D0802020404" pitchFamily="82" charset="0"/>
              </a:rPr>
              <a:t>???</a:t>
            </a:r>
            <a:endParaRPr lang="en-ZA" sz="3600" b="1" dirty="0">
              <a:latin typeface="Stencil" panose="040409050D0802020404" pitchFamily="82" charset="0"/>
            </a:endParaRPr>
          </a:p>
        </p:txBody>
      </p:sp>
      <p:sp>
        <p:nvSpPr>
          <p:cNvPr id="27" name="TextBox 26">
            <a:extLst>
              <a:ext uri="{FF2B5EF4-FFF2-40B4-BE49-F238E27FC236}">
                <a16:creationId xmlns:a16="http://schemas.microsoft.com/office/drawing/2014/main" id="{3FC152D9-58E5-486A-AF51-C552BCEC4617}"/>
              </a:ext>
            </a:extLst>
          </p:cNvPr>
          <p:cNvSpPr txBox="1"/>
          <p:nvPr/>
        </p:nvSpPr>
        <p:spPr>
          <a:xfrm>
            <a:off x="0" y="3414237"/>
            <a:ext cx="12192000" cy="523220"/>
          </a:xfrm>
          <a:prstGeom prst="rect">
            <a:avLst/>
          </a:prstGeom>
          <a:noFill/>
        </p:spPr>
        <p:txBody>
          <a:bodyPr wrap="square">
            <a:spAutoFit/>
          </a:bodyPr>
          <a:lstStyle/>
          <a:p>
            <a:pPr algn="ctr"/>
            <a:r>
              <a:rPr lang="es-ES" sz="2800" b="1" i="1" dirty="0">
                <a:solidFill>
                  <a:schemeClr val="tx1">
                    <a:lumMod val="50000"/>
                    <a:lumOff val="50000"/>
                  </a:schemeClr>
                </a:solidFill>
                <a:latin typeface="Stencil" panose="040409050D0802020404" pitchFamily="82" charset="0"/>
              </a:rPr>
              <a:t>¿Cuánto tiempo se tarda en llegar al </a:t>
            </a:r>
            <a:r>
              <a:rPr lang="es-ES" sz="2800" b="1" i="1" dirty="0">
                <a:solidFill>
                  <a:srgbClr val="FF0000"/>
                </a:solidFill>
                <a:latin typeface="Stencil" panose="040409050D0802020404" pitchFamily="82" charset="0"/>
              </a:rPr>
              <a:t>“corazón victorioso”?</a:t>
            </a:r>
            <a:endParaRPr lang="en-US" sz="2800" b="1" dirty="0">
              <a:solidFill>
                <a:srgbClr val="FF0000"/>
              </a:solidFill>
              <a:latin typeface="Stencil" panose="040409050D0802020404" pitchFamily="82" charset="0"/>
            </a:endParaRPr>
          </a:p>
        </p:txBody>
      </p:sp>
    </p:spTree>
    <p:extLst>
      <p:ext uri="{BB962C8B-B14F-4D97-AF65-F5344CB8AC3E}">
        <p14:creationId xmlns:p14="http://schemas.microsoft.com/office/powerpoint/2010/main" val="1324277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1700" fill="hold"/>
                                        <p:tgtEl>
                                          <p:spTgt spid="27"/>
                                        </p:tgtEl>
                                        <p:attrNameLst>
                                          <p:attrName>ppt_x</p:attrName>
                                        </p:attrNameLst>
                                      </p:cBhvr>
                                      <p:tavLst>
                                        <p:tav tm="0">
                                          <p:val>
                                            <p:strVal val="0-#ppt_w/2"/>
                                          </p:val>
                                        </p:tav>
                                        <p:tav tm="100000">
                                          <p:val>
                                            <p:strVal val="#ppt_x"/>
                                          </p:val>
                                        </p:tav>
                                      </p:tavLst>
                                    </p:anim>
                                    <p:anim calcmode="lin" valueType="num">
                                      <p:cBhvr additive="base">
                                        <p:cTn id="8" dur="17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3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7581658" y="6272049"/>
            <a:ext cx="4506878"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8869696" y="5986285"/>
            <a:ext cx="2254106" cy="400110"/>
          </a:xfrm>
          <a:prstGeom prst="rect">
            <a:avLst/>
          </a:prstGeom>
          <a:noFill/>
        </p:spPr>
        <p:txBody>
          <a:bodyPr wrap="square" rtlCol="0">
            <a:spAutoFit/>
          </a:bodyPr>
          <a:lstStyle/>
          <a:p>
            <a:r>
              <a:rPr lang="en-ZA" sz="2000" u="sng">
                <a:solidFill>
                  <a:srgbClr val="0070C0"/>
                </a:solidFill>
              </a:rPr>
              <a:t>www.angp-hb.co.za</a:t>
            </a:r>
          </a:p>
        </p:txBody>
      </p:sp>
      <p:pic>
        <p:nvPicPr>
          <p:cNvPr id="5" name="Picture 4" descr="A picture containing text&#10;&#10;Description automatically generated">
            <a:extLst>
              <a:ext uri="{FF2B5EF4-FFF2-40B4-BE49-F238E27FC236}">
                <a16:creationId xmlns:a16="http://schemas.microsoft.com/office/drawing/2014/main" id="{AE9F726E-E05E-4C4C-8EDD-EF4F170AE0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698" y="755720"/>
            <a:ext cx="1522708" cy="2160000"/>
          </a:xfrm>
          <a:prstGeom prst="rect">
            <a:avLst/>
          </a:prstGeom>
        </p:spPr>
      </p:pic>
      <p:pic>
        <p:nvPicPr>
          <p:cNvPr id="7" name="Picture 6" descr="A picture containing text, book&#10;&#10;Description automatically generated">
            <a:extLst>
              <a:ext uri="{FF2B5EF4-FFF2-40B4-BE49-F238E27FC236}">
                <a16:creationId xmlns:a16="http://schemas.microsoft.com/office/drawing/2014/main" id="{FAAFDE1F-06C0-4176-8208-EFE633941F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3253" y="742072"/>
            <a:ext cx="1512260" cy="2160000"/>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4E48DBEF-878E-421D-AB88-BFC003BBA4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6263" y="742072"/>
            <a:ext cx="1524014" cy="2160000"/>
          </a:xfrm>
          <a:prstGeom prst="rect">
            <a:avLst/>
          </a:prstGeom>
        </p:spPr>
      </p:pic>
      <p:pic>
        <p:nvPicPr>
          <p:cNvPr id="11" name="Picture 10" descr="A picture containing text, colorful&#10;&#10;Description automatically generated">
            <a:extLst>
              <a:ext uri="{FF2B5EF4-FFF2-40B4-BE49-F238E27FC236}">
                <a16:creationId xmlns:a16="http://schemas.microsoft.com/office/drawing/2014/main" id="{1D778B84-6899-460C-B74D-8465C53871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1028" y="742072"/>
            <a:ext cx="1524936" cy="2160000"/>
          </a:xfrm>
          <a:prstGeom prst="rect">
            <a:avLst/>
          </a:prstGeom>
        </p:spPr>
      </p:pic>
      <p:pic>
        <p:nvPicPr>
          <p:cNvPr id="13" name="Picture 12" descr="A person holding a flag&#10;&#10;Description automatically generated with low confidence">
            <a:extLst>
              <a:ext uri="{FF2B5EF4-FFF2-40B4-BE49-F238E27FC236}">
                <a16:creationId xmlns:a16="http://schemas.microsoft.com/office/drawing/2014/main" id="{A689F8FC-379D-4F8B-B588-14FD52728C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67872" y="768772"/>
            <a:ext cx="1538044" cy="2160000"/>
          </a:xfrm>
          <a:prstGeom prst="rect">
            <a:avLst/>
          </a:prstGeom>
        </p:spPr>
      </p:pic>
      <p:pic>
        <p:nvPicPr>
          <p:cNvPr id="21" name="Picture 20" descr="A poster of a person&#10;&#10;Description automatically generated with low confidence">
            <a:extLst>
              <a:ext uri="{FF2B5EF4-FFF2-40B4-BE49-F238E27FC236}">
                <a16:creationId xmlns:a16="http://schemas.microsoft.com/office/drawing/2014/main" id="{ADB290C0-10E7-48A0-85D5-E7BFEB6799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775451" y="768772"/>
            <a:ext cx="1521788" cy="2160000"/>
          </a:xfrm>
          <a:prstGeom prst="rect">
            <a:avLst/>
          </a:prstGeom>
        </p:spPr>
      </p:pic>
      <p:pic>
        <p:nvPicPr>
          <p:cNvPr id="23" name="Picture 22" descr="Background pattern&#10;&#10;Description automatically generated">
            <a:extLst>
              <a:ext uri="{FF2B5EF4-FFF2-40B4-BE49-F238E27FC236}">
                <a16:creationId xmlns:a16="http://schemas.microsoft.com/office/drawing/2014/main" id="{49E4CAB8-3175-40BF-A201-B9D0ED8FC1A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58364" y="760544"/>
            <a:ext cx="1518120" cy="2160000"/>
          </a:xfrm>
          <a:prstGeom prst="rect">
            <a:avLst/>
          </a:prstGeom>
        </p:spPr>
      </p:pic>
      <p:sp>
        <p:nvSpPr>
          <p:cNvPr id="4" name="TextBox 3">
            <a:extLst>
              <a:ext uri="{FF2B5EF4-FFF2-40B4-BE49-F238E27FC236}">
                <a16:creationId xmlns:a16="http://schemas.microsoft.com/office/drawing/2014/main" id="{BB23EB8F-A12C-435C-8929-3A3DDDF78CCA}"/>
              </a:ext>
            </a:extLst>
          </p:cNvPr>
          <p:cNvSpPr txBox="1"/>
          <p:nvPr/>
        </p:nvSpPr>
        <p:spPr>
          <a:xfrm>
            <a:off x="3615820" y="48167"/>
            <a:ext cx="4910733" cy="461665"/>
          </a:xfrm>
          <a:prstGeom prst="rect">
            <a:avLst/>
          </a:prstGeom>
          <a:noFill/>
        </p:spPr>
        <p:txBody>
          <a:bodyPr wrap="square" rtlCol="0">
            <a:spAutoFit/>
          </a:bodyPr>
          <a:lstStyle/>
          <a:p>
            <a:pPr algn="ctr"/>
            <a:r>
              <a:rPr lang="en-ZA" sz="2400" dirty="0">
                <a:latin typeface="Cooper Black" panose="0208090404030B020404" pitchFamily="18" charset="0"/>
              </a:rPr>
              <a:t>EL CORAZÓN DEL HOMBRE</a:t>
            </a:r>
          </a:p>
        </p:txBody>
      </p:sp>
      <p:sp>
        <p:nvSpPr>
          <p:cNvPr id="6" name="TextBox 5">
            <a:extLst>
              <a:ext uri="{FF2B5EF4-FFF2-40B4-BE49-F238E27FC236}">
                <a16:creationId xmlns:a16="http://schemas.microsoft.com/office/drawing/2014/main" id="{FB763EB5-7994-4B0C-BCDE-6754B35D0C74}"/>
              </a:ext>
            </a:extLst>
          </p:cNvPr>
          <p:cNvSpPr txBox="1"/>
          <p:nvPr/>
        </p:nvSpPr>
        <p:spPr>
          <a:xfrm>
            <a:off x="258982" y="514631"/>
            <a:ext cx="1522708" cy="230832"/>
          </a:xfrm>
          <a:prstGeom prst="rect">
            <a:avLst/>
          </a:prstGeom>
          <a:noFill/>
        </p:spPr>
        <p:txBody>
          <a:bodyPr wrap="square" rtlCol="0">
            <a:spAutoFit/>
          </a:bodyPr>
          <a:lstStyle/>
          <a:p>
            <a:r>
              <a:rPr lang="en-US" sz="900" b="1" dirty="0"/>
              <a:t>EL CORAZÓN DEL </a:t>
            </a:r>
            <a:r>
              <a:rPr lang="en-US" sz="900" b="1" dirty="0" err="1"/>
              <a:t>PECADOR</a:t>
            </a:r>
            <a:endParaRPr lang="en-US" sz="900" b="1" dirty="0"/>
          </a:p>
        </p:txBody>
      </p:sp>
      <p:sp>
        <p:nvSpPr>
          <p:cNvPr id="18" name="TextBox 17">
            <a:extLst>
              <a:ext uri="{FF2B5EF4-FFF2-40B4-BE49-F238E27FC236}">
                <a16:creationId xmlns:a16="http://schemas.microsoft.com/office/drawing/2014/main" id="{D5369064-EFEE-4770-9E45-A177476260D4}"/>
              </a:ext>
            </a:extLst>
          </p:cNvPr>
          <p:cNvSpPr txBox="1"/>
          <p:nvPr/>
        </p:nvSpPr>
        <p:spPr>
          <a:xfrm>
            <a:off x="1716054" y="514631"/>
            <a:ext cx="1993731" cy="215444"/>
          </a:xfrm>
          <a:prstGeom prst="rect">
            <a:avLst/>
          </a:prstGeom>
          <a:noFill/>
        </p:spPr>
        <p:txBody>
          <a:bodyPr wrap="square" rtlCol="0">
            <a:spAutoFit/>
          </a:bodyPr>
          <a:lstStyle/>
          <a:p>
            <a:r>
              <a:rPr lang="es-ES" sz="800" b="1" dirty="0"/>
              <a:t>EL CORAZÓN CONVENCIDO DEL PECADO</a:t>
            </a:r>
            <a:endParaRPr lang="en-US" sz="800" b="1" dirty="0"/>
          </a:p>
        </p:txBody>
      </p:sp>
      <p:sp>
        <p:nvSpPr>
          <p:cNvPr id="20" name="TextBox 19">
            <a:extLst>
              <a:ext uri="{FF2B5EF4-FFF2-40B4-BE49-F238E27FC236}">
                <a16:creationId xmlns:a16="http://schemas.microsoft.com/office/drawing/2014/main" id="{EEDB8932-0B69-4B37-9473-9529B204F59C}"/>
              </a:ext>
            </a:extLst>
          </p:cNvPr>
          <p:cNvSpPr txBox="1"/>
          <p:nvPr/>
        </p:nvSpPr>
        <p:spPr>
          <a:xfrm>
            <a:off x="3615820" y="505033"/>
            <a:ext cx="1776188" cy="246221"/>
          </a:xfrm>
          <a:prstGeom prst="rect">
            <a:avLst/>
          </a:prstGeom>
          <a:noFill/>
        </p:spPr>
        <p:txBody>
          <a:bodyPr wrap="square" rtlCol="0">
            <a:spAutoFit/>
          </a:bodyPr>
          <a:lstStyle/>
          <a:p>
            <a:r>
              <a:rPr lang="en-US" sz="1000" b="1" dirty="0"/>
              <a:t>EL CORAZÓN </a:t>
            </a:r>
            <a:r>
              <a:rPr lang="en-US" sz="1000" b="1" dirty="0" err="1"/>
              <a:t>ARREPENTIDO</a:t>
            </a:r>
            <a:endParaRPr lang="en-US" sz="1000" b="1" dirty="0"/>
          </a:p>
        </p:txBody>
      </p:sp>
      <p:sp>
        <p:nvSpPr>
          <p:cNvPr id="22" name="TextBox 21">
            <a:extLst>
              <a:ext uri="{FF2B5EF4-FFF2-40B4-BE49-F238E27FC236}">
                <a16:creationId xmlns:a16="http://schemas.microsoft.com/office/drawing/2014/main" id="{8EB2C647-EFA3-4D82-8689-AE3FF68D360A}"/>
              </a:ext>
            </a:extLst>
          </p:cNvPr>
          <p:cNvSpPr txBox="1"/>
          <p:nvPr/>
        </p:nvSpPr>
        <p:spPr>
          <a:xfrm>
            <a:off x="5486441" y="505033"/>
            <a:ext cx="1522708" cy="261610"/>
          </a:xfrm>
          <a:prstGeom prst="rect">
            <a:avLst/>
          </a:prstGeom>
          <a:noFill/>
        </p:spPr>
        <p:txBody>
          <a:bodyPr wrap="square" rtlCol="0">
            <a:spAutoFit/>
          </a:bodyPr>
          <a:lstStyle/>
          <a:p>
            <a:r>
              <a:rPr lang="en-US" sz="1100" b="1" dirty="0" err="1"/>
              <a:t>MORIR</a:t>
            </a:r>
            <a:r>
              <a:rPr lang="en-US" sz="1100" b="1" dirty="0"/>
              <a:t> CON CRISTO</a:t>
            </a:r>
          </a:p>
        </p:txBody>
      </p:sp>
      <p:sp>
        <p:nvSpPr>
          <p:cNvPr id="24" name="TextBox 23">
            <a:extLst>
              <a:ext uri="{FF2B5EF4-FFF2-40B4-BE49-F238E27FC236}">
                <a16:creationId xmlns:a16="http://schemas.microsoft.com/office/drawing/2014/main" id="{A560BBDF-49E5-470B-BFF7-9361EB3A6691}"/>
              </a:ext>
            </a:extLst>
          </p:cNvPr>
          <p:cNvSpPr txBox="1"/>
          <p:nvPr/>
        </p:nvSpPr>
        <p:spPr>
          <a:xfrm>
            <a:off x="7188893" y="515160"/>
            <a:ext cx="1522708" cy="261610"/>
          </a:xfrm>
          <a:prstGeom prst="rect">
            <a:avLst/>
          </a:prstGeom>
          <a:noFill/>
        </p:spPr>
        <p:txBody>
          <a:bodyPr wrap="square" rtlCol="0">
            <a:spAutoFit/>
          </a:bodyPr>
          <a:lstStyle/>
          <a:p>
            <a:r>
              <a:rPr lang="en-US" sz="1100" b="1" dirty="0"/>
              <a:t>EL TEMPLO DE DIOS</a:t>
            </a:r>
          </a:p>
        </p:txBody>
      </p:sp>
      <p:sp>
        <p:nvSpPr>
          <p:cNvPr id="25" name="TextBox 24">
            <a:extLst>
              <a:ext uri="{FF2B5EF4-FFF2-40B4-BE49-F238E27FC236}">
                <a16:creationId xmlns:a16="http://schemas.microsoft.com/office/drawing/2014/main" id="{904F450F-86CB-4557-8D49-4ACB79407E01}"/>
              </a:ext>
            </a:extLst>
          </p:cNvPr>
          <p:cNvSpPr txBox="1"/>
          <p:nvPr/>
        </p:nvSpPr>
        <p:spPr>
          <a:xfrm>
            <a:off x="8741732" y="506932"/>
            <a:ext cx="1668578" cy="215444"/>
          </a:xfrm>
          <a:prstGeom prst="rect">
            <a:avLst/>
          </a:prstGeom>
          <a:noFill/>
        </p:spPr>
        <p:txBody>
          <a:bodyPr wrap="square" rtlCol="0">
            <a:spAutoFit/>
          </a:bodyPr>
          <a:lstStyle/>
          <a:p>
            <a:r>
              <a:rPr lang="en-US" sz="800" b="1" dirty="0" err="1"/>
              <a:t>HEARTEL</a:t>
            </a:r>
            <a:r>
              <a:rPr lang="en-US" sz="800" b="1" dirty="0"/>
              <a:t> CORAZÓN </a:t>
            </a:r>
            <a:r>
              <a:rPr lang="en-US" sz="800" b="1" dirty="0" err="1"/>
              <a:t>VICTORIOSO</a:t>
            </a:r>
            <a:endParaRPr lang="en-US" sz="800" b="1" dirty="0"/>
          </a:p>
        </p:txBody>
      </p:sp>
      <p:sp>
        <p:nvSpPr>
          <p:cNvPr id="26" name="TextBox 25">
            <a:extLst>
              <a:ext uri="{FF2B5EF4-FFF2-40B4-BE49-F238E27FC236}">
                <a16:creationId xmlns:a16="http://schemas.microsoft.com/office/drawing/2014/main" id="{D9255D46-3CCD-4EE3-93E6-1F185891E732}"/>
              </a:ext>
            </a:extLst>
          </p:cNvPr>
          <p:cNvSpPr txBox="1"/>
          <p:nvPr/>
        </p:nvSpPr>
        <p:spPr>
          <a:xfrm>
            <a:off x="10278767" y="518247"/>
            <a:ext cx="1946772" cy="246221"/>
          </a:xfrm>
          <a:prstGeom prst="rect">
            <a:avLst/>
          </a:prstGeom>
          <a:noFill/>
        </p:spPr>
        <p:txBody>
          <a:bodyPr wrap="square" rtlCol="0">
            <a:spAutoFit/>
          </a:bodyPr>
          <a:lstStyle/>
          <a:p>
            <a:r>
              <a:rPr lang="es-ES" sz="1000" b="1" dirty="0"/>
              <a:t>EL GLORIOSO REGRESO A CASA</a:t>
            </a:r>
            <a:endParaRPr lang="en-US" sz="1000" b="1" dirty="0"/>
          </a:p>
        </p:txBody>
      </p:sp>
      <p:sp>
        <p:nvSpPr>
          <p:cNvPr id="14" name="Rectangle 13">
            <a:extLst>
              <a:ext uri="{FF2B5EF4-FFF2-40B4-BE49-F238E27FC236}">
                <a16:creationId xmlns:a16="http://schemas.microsoft.com/office/drawing/2014/main" id="{4A813C76-FE3F-C236-CA6A-20E8521518AE}"/>
              </a:ext>
            </a:extLst>
          </p:cNvPr>
          <p:cNvSpPr/>
          <p:nvPr/>
        </p:nvSpPr>
        <p:spPr>
          <a:xfrm>
            <a:off x="6940277" y="2975168"/>
            <a:ext cx="5079387" cy="3075987"/>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5" name="Picture 14" descr="A picture containing text, book&#10;&#10;Description automatically generated">
            <a:extLst>
              <a:ext uri="{FF2B5EF4-FFF2-40B4-BE49-F238E27FC236}">
                <a16:creationId xmlns:a16="http://schemas.microsoft.com/office/drawing/2014/main" id="{00DDC7AD-5790-D506-035A-48E9A07E1FB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96636" y="3132131"/>
            <a:ext cx="1524936" cy="2160000"/>
          </a:xfrm>
          <a:prstGeom prst="rect">
            <a:avLst/>
          </a:prstGeom>
        </p:spPr>
      </p:pic>
      <p:pic>
        <p:nvPicPr>
          <p:cNvPr id="16" name="Picture 15" descr="A picture containing text, colorful, bright, painted&#10;&#10;Description automatically generated">
            <a:extLst>
              <a:ext uri="{FF2B5EF4-FFF2-40B4-BE49-F238E27FC236}">
                <a16:creationId xmlns:a16="http://schemas.microsoft.com/office/drawing/2014/main" id="{6D9E9291-B5BC-56CF-DB03-D2D2C4552EA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666423" y="3357978"/>
            <a:ext cx="1527708" cy="2160000"/>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C99B6AF8-4D45-24EA-9996-A421F874CEB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328416" y="3614406"/>
            <a:ext cx="1518120" cy="2160000"/>
          </a:xfrm>
          <a:prstGeom prst="rect">
            <a:avLst/>
          </a:prstGeom>
        </p:spPr>
      </p:pic>
      <p:sp>
        <p:nvSpPr>
          <p:cNvPr id="19" name="TextBox 18">
            <a:extLst>
              <a:ext uri="{FF2B5EF4-FFF2-40B4-BE49-F238E27FC236}">
                <a16:creationId xmlns:a16="http://schemas.microsoft.com/office/drawing/2014/main" id="{61CE8E0C-5498-62BD-A26B-4B90D501B16D}"/>
              </a:ext>
            </a:extLst>
          </p:cNvPr>
          <p:cNvSpPr txBox="1"/>
          <p:nvPr/>
        </p:nvSpPr>
        <p:spPr>
          <a:xfrm>
            <a:off x="6988087" y="5279761"/>
            <a:ext cx="1522708" cy="430887"/>
          </a:xfrm>
          <a:prstGeom prst="rect">
            <a:avLst/>
          </a:prstGeom>
          <a:noFill/>
        </p:spPr>
        <p:txBody>
          <a:bodyPr wrap="square" rtlCol="0">
            <a:spAutoFit/>
          </a:bodyPr>
          <a:lstStyle/>
          <a:p>
            <a:pPr algn="ctr"/>
            <a:r>
              <a:rPr lang="es-ES" sz="1100" b="1" dirty="0"/>
              <a:t>EL CORAZÓN TENTADO Y DIVIDIDO</a:t>
            </a:r>
            <a:endParaRPr lang="en-US" sz="1100" b="1" dirty="0"/>
          </a:p>
        </p:txBody>
      </p:sp>
      <p:sp>
        <p:nvSpPr>
          <p:cNvPr id="28" name="TextBox 27">
            <a:extLst>
              <a:ext uri="{FF2B5EF4-FFF2-40B4-BE49-F238E27FC236}">
                <a16:creationId xmlns:a16="http://schemas.microsoft.com/office/drawing/2014/main" id="{6922089C-636F-7297-D81F-747B1589B940}"/>
              </a:ext>
            </a:extLst>
          </p:cNvPr>
          <p:cNvSpPr txBox="1"/>
          <p:nvPr/>
        </p:nvSpPr>
        <p:spPr>
          <a:xfrm>
            <a:off x="8666423" y="5537514"/>
            <a:ext cx="1522708" cy="369332"/>
          </a:xfrm>
          <a:prstGeom prst="rect">
            <a:avLst/>
          </a:prstGeom>
          <a:noFill/>
        </p:spPr>
        <p:txBody>
          <a:bodyPr wrap="square" rtlCol="0">
            <a:spAutoFit/>
          </a:bodyPr>
          <a:lstStyle/>
          <a:p>
            <a:pPr algn="ctr"/>
            <a:r>
              <a:rPr lang="es-ES" sz="900" b="1" dirty="0"/>
              <a:t>EL CORAZÓN </a:t>
            </a:r>
            <a:r>
              <a:rPr lang="es-ES" sz="900" b="1" dirty="0" err="1"/>
              <a:t>REVISIONADO</a:t>
            </a:r>
            <a:r>
              <a:rPr lang="es-ES" sz="900" b="1" dirty="0"/>
              <a:t> O TORCIDO</a:t>
            </a:r>
            <a:endParaRPr lang="en-US" sz="900" b="1" dirty="0"/>
          </a:p>
        </p:txBody>
      </p:sp>
      <p:sp>
        <p:nvSpPr>
          <p:cNvPr id="29" name="TextBox 28">
            <a:extLst>
              <a:ext uri="{FF2B5EF4-FFF2-40B4-BE49-F238E27FC236}">
                <a16:creationId xmlns:a16="http://schemas.microsoft.com/office/drawing/2014/main" id="{DEE09538-6B6A-829B-D07A-106E84E7B5FD}"/>
              </a:ext>
            </a:extLst>
          </p:cNvPr>
          <p:cNvSpPr txBox="1"/>
          <p:nvPr/>
        </p:nvSpPr>
        <p:spPr>
          <a:xfrm>
            <a:off x="10190764" y="5767303"/>
            <a:ext cx="1809769" cy="261610"/>
          </a:xfrm>
          <a:prstGeom prst="rect">
            <a:avLst/>
          </a:prstGeom>
          <a:noFill/>
        </p:spPr>
        <p:txBody>
          <a:bodyPr wrap="square" rtlCol="0">
            <a:spAutoFit/>
          </a:bodyPr>
          <a:lstStyle/>
          <a:p>
            <a:pPr algn="ctr"/>
            <a:r>
              <a:rPr lang="en-US" sz="1100" b="1" dirty="0"/>
              <a:t>EL </a:t>
            </a:r>
            <a:r>
              <a:rPr lang="en-US" sz="1100" b="1" dirty="0" err="1"/>
              <a:t>JUICIO</a:t>
            </a:r>
            <a:r>
              <a:rPr lang="en-US" sz="1100" b="1" dirty="0"/>
              <a:t> DEL </a:t>
            </a:r>
            <a:r>
              <a:rPr lang="en-US" sz="1100" b="1" dirty="0" err="1"/>
              <a:t>PECADOR</a:t>
            </a:r>
            <a:endParaRPr lang="en-US" sz="1100" b="1" dirty="0"/>
          </a:p>
        </p:txBody>
      </p:sp>
      <p:sp>
        <p:nvSpPr>
          <p:cNvPr id="31" name="TextBox 30">
            <a:extLst>
              <a:ext uri="{FF2B5EF4-FFF2-40B4-BE49-F238E27FC236}">
                <a16:creationId xmlns:a16="http://schemas.microsoft.com/office/drawing/2014/main" id="{031B97E4-5CE7-E26A-2DED-5A6B1921338B}"/>
              </a:ext>
            </a:extLst>
          </p:cNvPr>
          <p:cNvSpPr txBox="1"/>
          <p:nvPr/>
        </p:nvSpPr>
        <p:spPr>
          <a:xfrm>
            <a:off x="172336" y="3086561"/>
            <a:ext cx="6114472" cy="3139321"/>
          </a:xfrm>
          <a:prstGeom prst="rect">
            <a:avLst/>
          </a:prstGeom>
          <a:noFill/>
        </p:spPr>
        <p:txBody>
          <a:bodyPr wrap="square">
            <a:spAutoFit/>
          </a:bodyPr>
          <a:lstStyle/>
          <a:p>
            <a:pPr algn="ctr"/>
            <a:r>
              <a:rPr lang="es-ES" dirty="0">
                <a:solidFill>
                  <a:schemeClr val="accent2">
                    <a:lumMod val="60000"/>
                    <a:lumOff val="40000"/>
                  </a:schemeClr>
                </a:solidFill>
                <a:latin typeface="Arial Nova" panose="020B0504020202020204" pitchFamily="34" charset="0"/>
              </a:rPr>
              <a:t>Quien crea que está firme, que tenga cuidado de no caer. (1 Corintios 10:12)</a:t>
            </a:r>
          </a:p>
          <a:p>
            <a:pPr algn="ctr"/>
            <a:endParaRPr lang="es-ES" dirty="0">
              <a:latin typeface="Arial Nova" panose="020B0504020202020204" pitchFamily="34" charset="0"/>
            </a:endParaRPr>
          </a:p>
          <a:p>
            <a:pPr algn="ctr"/>
            <a:r>
              <a:rPr lang="es-ES" dirty="0">
                <a:solidFill>
                  <a:srgbClr val="C00000"/>
                </a:solidFill>
                <a:latin typeface="Arial Nova" panose="020B0504020202020204" pitchFamily="34" charset="0"/>
              </a:rPr>
              <a:t>…….. Luego sale y trae otros siete espíritus aún peores que él, y vienen a vivir allí. Entonces, cuando todo termine, esa persona estará en peor estado que al principio.</a:t>
            </a:r>
          </a:p>
          <a:p>
            <a:pPr algn="ctr"/>
            <a:r>
              <a:rPr lang="es-ES" dirty="0">
                <a:solidFill>
                  <a:srgbClr val="C00000"/>
                </a:solidFill>
                <a:latin typeface="Arial Nova" panose="020B0504020202020204" pitchFamily="34" charset="0"/>
              </a:rPr>
              <a:t> (Lucas 11: 24 - 26)</a:t>
            </a:r>
          </a:p>
          <a:p>
            <a:pPr algn="ctr"/>
            <a:r>
              <a:rPr lang="es-ES" dirty="0">
                <a:solidFill>
                  <a:srgbClr val="C00000"/>
                </a:solidFill>
                <a:latin typeface="Arial Nova" panose="020B0504020202020204" pitchFamily="34" charset="0"/>
              </a:rPr>
              <a:t>----------------------------------------------------------------------------- </a:t>
            </a:r>
            <a:r>
              <a:rPr lang="es-ES" dirty="0">
                <a:solidFill>
                  <a:srgbClr val="FF0000"/>
                </a:solidFill>
                <a:latin typeface="Arial Nova" panose="020B0504020202020204" pitchFamily="34" charset="0"/>
              </a:rPr>
              <a:t>¡Aléjense de mí, ustedes que están bajo la maldición de Dios! ¡Fuera al fuego eterno preparado para el diablo y sus ángeles! (Mateo 25: 41)</a:t>
            </a:r>
            <a:endParaRPr lang="en-GB" dirty="0">
              <a:solidFill>
                <a:srgbClr val="FF0000"/>
              </a:solidFill>
              <a:latin typeface="Arial Nova" panose="020B0504020202020204" pitchFamily="34" charset="0"/>
            </a:endParaRPr>
          </a:p>
        </p:txBody>
      </p:sp>
    </p:spTree>
    <p:extLst>
      <p:ext uri="{BB962C8B-B14F-4D97-AF65-F5344CB8AC3E}">
        <p14:creationId xmlns:p14="http://schemas.microsoft.com/office/powerpoint/2010/main" val="1815408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2000" fill="hold"/>
                                        <p:tgtEl>
                                          <p:spTgt spid="14"/>
                                        </p:tgtEl>
                                        <p:attrNameLst>
                                          <p:attrName>ppt_w</p:attrName>
                                        </p:attrNameLst>
                                      </p:cBhvr>
                                      <p:tavLst>
                                        <p:tav tm="0">
                                          <p:val>
                                            <p:fltVal val="0"/>
                                          </p:val>
                                        </p:tav>
                                        <p:tav tm="100000">
                                          <p:val>
                                            <p:strVal val="#ppt_w"/>
                                          </p:val>
                                        </p:tav>
                                      </p:tavLst>
                                    </p:anim>
                                    <p:anim calcmode="lin" valueType="num">
                                      <p:cBhvr>
                                        <p:cTn id="8" dur="2000" fill="hold"/>
                                        <p:tgtEl>
                                          <p:spTgt spid="14"/>
                                        </p:tgtEl>
                                        <p:attrNameLst>
                                          <p:attrName>ppt_h</p:attrName>
                                        </p:attrNameLst>
                                      </p:cBhvr>
                                      <p:tavLst>
                                        <p:tav tm="0">
                                          <p:val>
                                            <p:fltVal val="0"/>
                                          </p:val>
                                        </p:tav>
                                        <p:tav tm="100000">
                                          <p:val>
                                            <p:strVal val="#ppt_h"/>
                                          </p:val>
                                        </p:tav>
                                      </p:tavLst>
                                    </p:anim>
                                    <p:animEffect transition="in" filter="fade">
                                      <p:cBhvr>
                                        <p:cTn id="9" dur="2000"/>
                                        <p:tgtEl>
                                          <p:spTgt spid="14"/>
                                        </p:tgtEl>
                                      </p:cBhvr>
                                    </p:animEffect>
                                  </p:childTnLst>
                                </p:cTn>
                              </p:par>
                            </p:childTnLst>
                          </p:cTn>
                        </p:par>
                        <p:par>
                          <p:cTn id="10" fill="hold">
                            <p:stCondLst>
                              <p:cond delay="2000"/>
                            </p:stCondLst>
                            <p:childTnLst>
                              <p:par>
                                <p:cTn id="11" presetID="53" presetClass="entr" presetSubtype="16"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1000" fill="hold"/>
                                        <p:tgtEl>
                                          <p:spTgt spid="15"/>
                                        </p:tgtEl>
                                        <p:attrNameLst>
                                          <p:attrName>ppt_w</p:attrName>
                                        </p:attrNameLst>
                                      </p:cBhvr>
                                      <p:tavLst>
                                        <p:tav tm="0">
                                          <p:val>
                                            <p:fltVal val="0"/>
                                          </p:val>
                                        </p:tav>
                                        <p:tav tm="100000">
                                          <p:val>
                                            <p:strVal val="#ppt_w"/>
                                          </p:val>
                                        </p:tav>
                                      </p:tavLst>
                                    </p:anim>
                                    <p:anim calcmode="lin" valueType="num">
                                      <p:cBhvr>
                                        <p:cTn id="14" dur="1000" fill="hold"/>
                                        <p:tgtEl>
                                          <p:spTgt spid="15"/>
                                        </p:tgtEl>
                                        <p:attrNameLst>
                                          <p:attrName>ppt_h</p:attrName>
                                        </p:attrNameLst>
                                      </p:cBhvr>
                                      <p:tavLst>
                                        <p:tav tm="0">
                                          <p:val>
                                            <p:fltVal val="0"/>
                                          </p:val>
                                        </p:tav>
                                        <p:tav tm="100000">
                                          <p:val>
                                            <p:strVal val="#ppt_h"/>
                                          </p:val>
                                        </p:tav>
                                      </p:tavLst>
                                    </p:anim>
                                    <p:animEffect transition="in" filter="fade">
                                      <p:cBhvr>
                                        <p:cTn id="15" dur="1000"/>
                                        <p:tgtEl>
                                          <p:spTgt spid="15"/>
                                        </p:tgtEl>
                                      </p:cBhvr>
                                    </p:animEffect>
                                  </p:childTnLst>
                                </p:cTn>
                              </p:par>
                            </p:childTnLst>
                          </p:cTn>
                        </p:par>
                        <p:par>
                          <p:cTn id="16" fill="hold">
                            <p:stCondLst>
                              <p:cond delay="3000"/>
                            </p:stCondLst>
                            <p:childTnLst>
                              <p:par>
                                <p:cTn id="17" presetID="53" presetClass="entr" presetSubtype="16"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1000" fill="hold"/>
                                        <p:tgtEl>
                                          <p:spTgt spid="19"/>
                                        </p:tgtEl>
                                        <p:attrNameLst>
                                          <p:attrName>ppt_w</p:attrName>
                                        </p:attrNameLst>
                                      </p:cBhvr>
                                      <p:tavLst>
                                        <p:tav tm="0">
                                          <p:val>
                                            <p:fltVal val="0"/>
                                          </p:val>
                                        </p:tav>
                                        <p:tav tm="100000">
                                          <p:val>
                                            <p:strVal val="#ppt_w"/>
                                          </p:val>
                                        </p:tav>
                                      </p:tavLst>
                                    </p:anim>
                                    <p:anim calcmode="lin" valueType="num">
                                      <p:cBhvr>
                                        <p:cTn id="20" dur="1000" fill="hold"/>
                                        <p:tgtEl>
                                          <p:spTgt spid="19"/>
                                        </p:tgtEl>
                                        <p:attrNameLst>
                                          <p:attrName>ppt_h</p:attrName>
                                        </p:attrNameLst>
                                      </p:cBhvr>
                                      <p:tavLst>
                                        <p:tav tm="0">
                                          <p:val>
                                            <p:fltVal val="0"/>
                                          </p:val>
                                        </p:tav>
                                        <p:tav tm="100000">
                                          <p:val>
                                            <p:strVal val="#ppt_h"/>
                                          </p:val>
                                        </p:tav>
                                      </p:tavLst>
                                    </p:anim>
                                    <p:animEffect transition="in" filter="fade">
                                      <p:cBhvr>
                                        <p:cTn id="21" dur="1000"/>
                                        <p:tgtEl>
                                          <p:spTgt spid="19"/>
                                        </p:tgtEl>
                                      </p:cBhvr>
                                    </p:animEffect>
                                  </p:childTnLst>
                                </p:cTn>
                              </p:par>
                            </p:childTnLst>
                          </p:cTn>
                        </p:par>
                        <p:par>
                          <p:cTn id="22" fill="hold">
                            <p:stCondLst>
                              <p:cond delay="4000"/>
                            </p:stCondLst>
                            <p:childTnLst>
                              <p:par>
                                <p:cTn id="23" presetID="53" presetClass="entr" presetSubtype="16"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1000" fill="hold"/>
                                        <p:tgtEl>
                                          <p:spTgt spid="16"/>
                                        </p:tgtEl>
                                        <p:attrNameLst>
                                          <p:attrName>ppt_w</p:attrName>
                                        </p:attrNameLst>
                                      </p:cBhvr>
                                      <p:tavLst>
                                        <p:tav tm="0">
                                          <p:val>
                                            <p:fltVal val="0"/>
                                          </p:val>
                                        </p:tav>
                                        <p:tav tm="100000">
                                          <p:val>
                                            <p:strVal val="#ppt_w"/>
                                          </p:val>
                                        </p:tav>
                                      </p:tavLst>
                                    </p:anim>
                                    <p:anim calcmode="lin" valueType="num">
                                      <p:cBhvr>
                                        <p:cTn id="26" dur="1000" fill="hold"/>
                                        <p:tgtEl>
                                          <p:spTgt spid="16"/>
                                        </p:tgtEl>
                                        <p:attrNameLst>
                                          <p:attrName>ppt_h</p:attrName>
                                        </p:attrNameLst>
                                      </p:cBhvr>
                                      <p:tavLst>
                                        <p:tav tm="0">
                                          <p:val>
                                            <p:fltVal val="0"/>
                                          </p:val>
                                        </p:tav>
                                        <p:tav tm="100000">
                                          <p:val>
                                            <p:strVal val="#ppt_h"/>
                                          </p:val>
                                        </p:tav>
                                      </p:tavLst>
                                    </p:anim>
                                    <p:animEffect transition="in" filter="fade">
                                      <p:cBhvr>
                                        <p:cTn id="27" dur="1000"/>
                                        <p:tgtEl>
                                          <p:spTgt spid="16"/>
                                        </p:tgtEl>
                                      </p:cBhvr>
                                    </p:animEffect>
                                  </p:childTnLst>
                                </p:cTn>
                              </p:par>
                            </p:childTnLst>
                          </p:cTn>
                        </p:par>
                        <p:par>
                          <p:cTn id="28" fill="hold">
                            <p:stCondLst>
                              <p:cond delay="5000"/>
                            </p:stCondLst>
                            <p:childTnLst>
                              <p:par>
                                <p:cTn id="29" presetID="53" presetClass="entr" presetSubtype="16" fill="hold" grpId="0" nodeType="after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p:cTn id="31" dur="1000" fill="hold"/>
                                        <p:tgtEl>
                                          <p:spTgt spid="28"/>
                                        </p:tgtEl>
                                        <p:attrNameLst>
                                          <p:attrName>ppt_w</p:attrName>
                                        </p:attrNameLst>
                                      </p:cBhvr>
                                      <p:tavLst>
                                        <p:tav tm="0">
                                          <p:val>
                                            <p:fltVal val="0"/>
                                          </p:val>
                                        </p:tav>
                                        <p:tav tm="100000">
                                          <p:val>
                                            <p:strVal val="#ppt_w"/>
                                          </p:val>
                                        </p:tav>
                                      </p:tavLst>
                                    </p:anim>
                                    <p:anim calcmode="lin" valueType="num">
                                      <p:cBhvr>
                                        <p:cTn id="32" dur="1000" fill="hold"/>
                                        <p:tgtEl>
                                          <p:spTgt spid="28"/>
                                        </p:tgtEl>
                                        <p:attrNameLst>
                                          <p:attrName>ppt_h</p:attrName>
                                        </p:attrNameLst>
                                      </p:cBhvr>
                                      <p:tavLst>
                                        <p:tav tm="0">
                                          <p:val>
                                            <p:fltVal val="0"/>
                                          </p:val>
                                        </p:tav>
                                        <p:tav tm="100000">
                                          <p:val>
                                            <p:strVal val="#ppt_h"/>
                                          </p:val>
                                        </p:tav>
                                      </p:tavLst>
                                    </p:anim>
                                    <p:animEffect transition="in" filter="fade">
                                      <p:cBhvr>
                                        <p:cTn id="33" dur="1000"/>
                                        <p:tgtEl>
                                          <p:spTgt spid="28"/>
                                        </p:tgtEl>
                                      </p:cBhvr>
                                    </p:animEffect>
                                  </p:childTnLst>
                                </p:cTn>
                              </p:par>
                            </p:childTnLst>
                          </p:cTn>
                        </p:par>
                        <p:par>
                          <p:cTn id="34" fill="hold">
                            <p:stCondLst>
                              <p:cond delay="6000"/>
                            </p:stCondLst>
                            <p:childTnLst>
                              <p:par>
                                <p:cTn id="35" presetID="53" presetClass="entr" presetSubtype="16" fill="hold" nodeType="after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p:cTn id="37" dur="1000" fill="hold"/>
                                        <p:tgtEl>
                                          <p:spTgt spid="17"/>
                                        </p:tgtEl>
                                        <p:attrNameLst>
                                          <p:attrName>ppt_w</p:attrName>
                                        </p:attrNameLst>
                                      </p:cBhvr>
                                      <p:tavLst>
                                        <p:tav tm="0">
                                          <p:val>
                                            <p:fltVal val="0"/>
                                          </p:val>
                                        </p:tav>
                                        <p:tav tm="100000">
                                          <p:val>
                                            <p:strVal val="#ppt_w"/>
                                          </p:val>
                                        </p:tav>
                                      </p:tavLst>
                                    </p:anim>
                                    <p:anim calcmode="lin" valueType="num">
                                      <p:cBhvr>
                                        <p:cTn id="38" dur="1000" fill="hold"/>
                                        <p:tgtEl>
                                          <p:spTgt spid="17"/>
                                        </p:tgtEl>
                                        <p:attrNameLst>
                                          <p:attrName>ppt_h</p:attrName>
                                        </p:attrNameLst>
                                      </p:cBhvr>
                                      <p:tavLst>
                                        <p:tav tm="0">
                                          <p:val>
                                            <p:fltVal val="0"/>
                                          </p:val>
                                        </p:tav>
                                        <p:tav tm="100000">
                                          <p:val>
                                            <p:strVal val="#ppt_h"/>
                                          </p:val>
                                        </p:tav>
                                      </p:tavLst>
                                    </p:anim>
                                    <p:animEffect transition="in" filter="fade">
                                      <p:cBhvr>
                                        <p:cTn id="39" dur="1000"/>
                                        <p:tgtEl>
                                          <p:spTgt spid="17"/>
                                        </p:tgtEl>
                                      </p:cBhvr>
                                    </p:animEffect>
                                  </p:childTnLst>
                                </p:cTn>
                              </p:par>
                            </p:childTnLst>
                          </p:cTn>
                        </p:par>
                        <p:par>
                          <p:cTn id="40" fill="hold">
                            <p:stCondLst>
                              <p:cond delay="7000"/>
                            </p:stCondLst>
                            <p:childTnLst>
                              <p:par>
                                <p:cTn id="41" presetID="53" presetClass="entr" presetSubtype="16" fill="hold" grpId="0" nodeType="afterEffect">
                                  <p:stCondLst>
                                    <p:cond delay="0"/>
                                  </p:stCondLst>
                                  <p:childTnLst>
                                    <p:set>
                                      <p:cBhvr>
                                        <p:cTn id="42" dur="1" fill="hold">
                                          <p:stCondLst>
                                            <p:cond delay="0"/>
                                          </p:stCondLst>
                                        </p:cTn>
                                        <p:tgtEl>
                                          <p:spTgt spid="29"/>
                                        </p:tgtEl>
                                        <p:attrNameLst>
                                          <p:attrName>style.visibility</p:attrName>
                                        </p:attrNameLst>
                                      </p:cBhvr>
                                      <p:to>
                                        <p:strVal val="visible"/>
                                      </p:to>
                                    </p:set>
                                    <p:anim calcmode="lin" valueType="num">
                                      <p:cBhvr>
                                        <p:cTn id="43" dur="1000" fill="hold"/>
                                        <p:tgtEl>
                                          <p:spTgt spid="29"/>
                                        </p:tgtEl>
                                        <p:attrNameLst>
                                          <p:attrName>ppt_w</p:attrName>
                                        </p:attrNameLst>
                                      </p:cBhvr>
                                      <p:tavLst>
                                        <p:tav tm="0">
                                          <p:val>
                                            <p:fltVal val="0"/>
                                          </p:val>
                                        </p:tav>
                                        <p:tav tm="100000">
                                          <p:val>
                                            <p:strVal val="#ppt_w"/>
                                          </p:val>
                                        </p:tav>
                                      </p:tavLst>
                                    </p:anim>
                                    <p:anim calcmode="lin" valueType="num">
                                      <p:cBhvr>
                                        <p:cTn id="44" dur="1000" fill="hold"/>
                                        <p:tgtEl>
                                          <p:spTgt spid="29"/>
                                        </p:tgtEl>
                                        <p:attrNameLst>
                                          <p:attrName>ppt_h</p:attrName>
                                        </p:attrNameLst>
                                      </p:cBhvr>
                                      <p:tavLst>
                                        <p:tav tm="0">
                                          <p:val>
                                            <p:fltVal val="0"/>
                                          </p:val>
                                        </p:tav>
                                        <p:tav tm="100000">
                                          <p:val>
                                            <p:strVal val="#ppt_h"/>
                                          </p:val>
                                        </p:tav>
                                      </p:tavLst>
                                    </p:anim>
                                    <p:animEffect transition="in" filter="fade">
                                      <p:cBhvr>
                                        <p:cTn id="45"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9" grpId="0"/>
      <p:bldP spid="28" grpId="0"/>
      <p:bldP spid="2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5122" name="Picture 2">
            <a:extLst>
              <a:ext uri="{FF2B5EF4-FFF2-40B4-BE49-F238E27FC236}">
                <a16:creationId xmlns:a16="http://schemas.microsoft.com/office/drawing/2014/main" id="{8701EAE5-AF08-4FEC-A9D9-FB30FBF53B46}"/>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17" b="17"/>
          <a:stretch>
            <a:fillRect/>
          </a:stretch>
        </p:blipFill>
        <p:spPr bwMode="auto">
          <a:xfrm>
            <a:off x="2013563" y="640191"/>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5123" name="Picture 3">
            <a:extLst>
              <a:ext uri="{FF2B5EF4-FFF2-40B4-BE49-F238E27FC236}">
                <a16:creationId xmlns:a16="http://schemas.microsoft.com/office/drawing/2014/main" id="{379F53FD-D00A-459E-8F0A-86DACAACD5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2" r="102"/>
          <a:stretch>
            <a:fillRect/>
          </a:stretch>
        </p:blipFill>
        <p:spPr bwMode="auto">
          <a:xfrm>
            <a:off x="673661"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722A570A-458B-4049-AAD7-FB80AD766AF9}"/>
              </a:ext>
            </a:extLst>
          </p:cNvPr>
          <p:cNvSpPr txBox="1">
            <a:spLocks noChangeArrowheads="1"/>
          </p:cNvSpPr>
          <p:nvPr/>
        </p:nvSpPr>
        <p:spPr bwMode="auto">
          <a:xfrm>
            <a:off x="2830724" y="92372"/>
            <a:ext cx="6115552" cy="3873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n-US" sz="2400" b="1" i="0" u="none" strike="noStrike" cap="none" normalizeH="0" baseline="0" dirty="0">
                <a:ln>
                  <a:noFill/>
                </a:ln>
                <a:solidFill>
                  <a:srgbClr val="000000"/>
                </a:solidFill>
                <a:effectLst/>
                <a:latin typeface="Cooper Black" panose="0208090404030B020404" pitchFamily="18" charset="0"/>
              </a:rPr>
              <a:t>EL CORAZÓN TENTADO Y DIVIDIDO</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963895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5122" name="Picture 2">
            <a:extLst>
              <a:ext uri="{FF2B5EF4-FFF2-40B4-BE49-F238E27FC236}">
                <a16:creationId xmlns:a16="http://schemas.microsoft.com/office/drawing/2014/main" id="{8701EAE5-AF08-4FEC-A9D9-FB30FBF53B46}"/>
              </a:ext>
            </a:extLst>
          </p:cNvPr>
          <p:cNvPicPr>
            <a:picLocks noChangeAspect="1" noChangeArrowheads="1"/>
          </p:cNvPicPr>
          <p:nvPr/>
        </p:nvPicPr>
        <p:blipFill>
          <a:blip r:embed="rId4">
            <a:lum bright="30000"/>
            <a:alphaModFix amt="29000"/>
            <a:extLst>
              <a:ext uri="{28A0092B-C50C-407E-A947-70E740481C1C}">
                <a14:useLocalDpi xmlns:a14="http://schemas.microsoft.com/office/drawing/2010/main" val="0"/>
              </a:ext>
            </a:extLst>
          </a:blip>
          <a:srcRect t="17" b="17"/>
          <a:stretch>
            <a:fillRect/>
          </a:stretch>
        </p:blipFill>
        <p:spPr bwMode="auto">
          <a:xfrm>
            <a:off x="2013563" y="640191"/>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5123" name="Picture 3">
            <a:extLst>
              <a:ext uri="{FF2B5EF4-FFF2-40B4-BE49-F238E27FC236}">
                <a16:creationId xmlns:a16="http://schemas.microsoft.com/office/drawing/2014/main" id="{379F53FD-D00A-459E-8F0A-86DACAACD5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02" r="102"/>
          <a:stretch>
            <a:fillRect/>
          </a:stretch>
        </p:blipFill>
        <p:spPr bwMode="auto">
          <a:xfrm>
            <a:off x="673661" y="643365"/>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722A570A-458B-4049-AAD7-FB80AD766AF9}"/>
              </a:ext>
            </a:extLst>
          </p:cNvPr>
          <p:cNvSpPr txBox="1">
            <a:spLocks noChangeArrowheads="1"/>
          </p:cNvSpPr>
          <p:nvPr/>
        </p:nvSpPr>
        <p:spPr bwMode="auto">
          <a:xfrm>
            <a:off x="2830724" y="92372"/>
            <a:ext cx="6115552" cy="38735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n-US" sz="2400" b="1" i="0" u="none" strike="noStrike" cap="none" normalizeH="0" baseline="0" dirty="0">
                <a:ln>
                  <a:noFill/>
                </a:ln>
                <a:solidFill>
                  <a:srgbClr val="000000"/>
                </a:solidFill>
                <a:effectLst/>
                <a:latin typeface="Cooper Black" panose="0208090404030B020404" pitchFamily="18" charset="0"/>
              </a:rPr>
              <a:t>EL CORAZÓN TENTADO Y DIVIDIDO</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DF7FB09C-B918-4855-B960-8738A337E6F6}"/>
              </a:ext>
            </a:extLst>
          </p:cNvPr>
          <p:cNvSpPr txBox="1"/>
          <p:nvPr/>
        </p:nvSpPr>
        <p:spPr>
          <a:xfrm>
            <a:off x="4575653" y="595751"/>
            <a:ext cx="7013026" cy="5336333"/>
          </a:xfrm>
          <a:prstGeom prst="rect">
            <a:avLst/>
          </a:prstGeom>
          <a:noFill/>
        </p:spPr>
        <p:txBody>
          <a:bodyPr wrap="square">
            <a:spAutoFit/>
          </a:bodyPr>
          <a:lstStyle/>
          <a:p>
            <a:pPr marR="3810" algn="ctr">
              <a:lnSpc>
                <a:spcPct val="119000"/>
              </a:lnSpc>
            </a:pPr>
            <a:r>
              <a:rPr lang="es-ES" b="1" kern="1400" dirty="0">
                <a:solidFill>
                  <a:srgbClr val="333333"/>
                </a:solidFill>
                <a:latin typeface="Arial Nova" panose="020B0504020202020204" pitchFamily="34" charset="0"/>
              </a:rPr>
              <a:t>Esta es la triste imagen de quien ha retrocedido.</a:t>
            </a:r>
          </a:p>
          <a:p>
            <a:pPr marR="3810" algn="ctr">
              <a:lnSpc>
                <a:spcPct val="119000"/>
              </a:lnSpc>
            </a:pPr>
            <a:r>
              <a:rPr lang="es-ES" b="1" kern="1400" dirty="0">
                <a:solidFill>
                  <a:srgbClr val="333333"/>
                </a:solidFill>
                <a:latin typeface="Arial Nova" panose="020B0504020202020204" pitchFamily="34" charset="0"/>
              </a:rPr>
              <a:t>a sus viejas costumbres.</a:t>
            </a:r>
          </a:p>
          <a:p>
            <a:pPr marR="3810" algn="ctr">
              <a:lnSpc>
                <a:spcPct val="119000"/>
              </a:lnSpc>
            </a:pPr>
            <a:r>
              <a:rPr lang="es-ES" b="1" kern="1400" dirty="0">
                <a:solidFill>
                  <a:srgbClr val="333333"/>
                </a:solidFill>
                <a:latin typeface="Arial Nova" panose="020B0504020202020204" pitchFamily="34" charset="0"/>
              </a:rPr>
              <a:t>La luz interior se ha atenuado y las imágenes en su corazón,</a:t>
            </a:r>
          </a:p>
          <a:p>
            <a:pPr marR="3810" algn="ctr">
              <a:lnSpc>
                <a:spcPct val="119000"/>
              </a:lnSpc>
            </a:pPr>
            <a:r>
              <a:rPr lang="es-ES" b="1" kern="1400" dirty="0">
                <a:solidFill>
                  <a:srgbClr val="333333"/>
                </a:solidFill>
                <a:latin typeface="Arial Nova" panose="020B0504020202020204" pitchFamily="34" charset="0"/>
              </a:rPr>
              <a:t>mostrando su disposición a sufrir con Cristo, han caído y ya no están en pie. Está rodeado de tentaciones a las que poco a poco va cediendo, en lugar de resistirlas. En lugar de escuchar la voz de Dios, ahora comienza a escuchar las astutas sugerencias y falsas promesas del diablo.</a:t>
            </a:r>
          </a:p>
          <a:p>
            <a:pPr marR="3810" algn="ctr">
              <a:lnSpc>
                <a:spcPct val="119000"/>
              </a:lnSpc>
            </a:pPr>
            <a:r>
              <a:rPr lang="es-ES" b="1" kern="1400" dirty="0">
                <a:solidFill>
                  <a:srgbClr val="333333"/>
                </a:solidFill>
                <a:latin typeface="Arial Nova" panose="020B0504020202020204" pitchFamily="34" charset="0"/>
              </a:rPr>
              <a:t>Aunque todavía vaya a la iglesia y oculte sus deseos por las cosas del mundo bajo una forma de religión,</a:t>
            </a:r>
          </a:p>
          <a:p>
            <a:pPr marR="3810" algn="ctr">
              <a:lnSpc>
                <a:spcPct val="119000"/>
              </a:lnSpc>
            </a:pPr>
            <a:r>
              <a:rPr lang="es-ES" b="1" kern="1400" dirty="0">
                <a:solidFill>
                  <a:srgbClr val="333333"/>
                </a:solidFill>
                <a:latin typeface="Arial Nova" panose="020B0504020202020204" pitchFamily="34" charset="0"/>
              </a:rPr>
              <a:t>el amor a Dios se ha enfriado en su corazón.</a:t>
            </a:r>
          </a:p>
          <a:p>
            <a:pPr marR="3810" algn="ctr">
              <a:lnSpc>
                <a:spcPct val="119000"/>
              </a:lnSpc>
            </a:pPr>
            <a:r>
              <a:rPr lang="es-ES" b="1" kern="1400" dirty="0">
                <a:solidFill>
                  <a:srgbClr val="333333"/>
                </a:solidFill>
                <a:latin typeface="Arial Nova" panose="020B0504020202020204" pitchFamily="34" charset="0"/>
              </a:rPr>
              <a:t>Obedezca las advertencias de nuestro </a:t>
            </a:r>
          </a:p>
          <a:p>
            <a:pPr marR="3810" algn="ctr">
              <a:lnSpc>
                <a:spcPct val="119000"/>
              </a:lnSpc>
            </a:pPr>
            <a:r>
              <a:rPr lang="es-ES" b="1" kern="1400" dirty="0">
                <a:solidFill>
                  <a:srgbClr val="333333"/>
                </a:solidFill>
                <a:latin typeface="Arial Nova" panose="020B0504020202020204" pitchFamily="34" charset="0"/>
              </a:rPr>
              <a:t>Señor Jesús cuando dice:</a:t>
            </a:r>
          </a:p>
          <a:p>
            <a:pPr marR="3810" algn="ctr">
              <a:lnSpc>
                <a:spcPct val="119000"/>
              </a:lnSpc>
            </a:pPr>
            <a:r>
              <a:rPr lang="es-ES" b="1" kern="1400" dirty="0">
                <a:solidFill>
                  <a:srgbClr val="333333"/>
                </a:solidFill>
                <a:latin typeface="Arial Nova" panose="020B0504020202020204" pitchFamily="34" charset="0"/>
              </a:rPr>
              <a:t>Velad y orad para que no caigáis en tentación. (Mateo 26: 41)</a:t>
            </a:r>
          </a:p>
          <a:p>
            <a:pPr marR="3810" algn="ctr">
              <a:lnSpc>
                <a:spcPct val="119000"/>
              </a:lnSpc>
            </a:pPr>
            <a:r>
              <a:rPr lang="es-ES" b="1" kern="1400" dirty="0">
                <a:solidFill>
                  <a:srgbClr val="333333"/>
                </a:solidFill>
                <a:latin typeface="Arial Nova" panose="020B0504020202020204" pitchFamily="34" charset="0"/>
              </a:rPr>
              <a:t>Quien crea que está firme, que tenga cuidado de no caer.</a:t>
            </a:r>
          </a:p>
          <a:p>
            <a:pPr marR="3810" algn="ctr">
              <a:lnSpc>
                <a:spcPct val="119000"/>
              </a:lnSpc>
            </a:pPr>
            <a:r>
              <a:rPr lang="es-ES" b="1" kern="1400" dirty="0">
                <a:solidFill>
                  <a:srgbClr val="333333"/>
                </a:solidFill>
                <a:latin typeface="Arial Nova" panose="020B0504020202020204" pitchFamily="34" charset="0"/>
              </a:rPr>
              <a:t> (1 Corintios 10:12)</a:t>
            </a:r>
            <a:r>
              <a:rPr lang="en-US" b="1" kern="1400" dirty="0">
                <a:ln>
                  <a:noFill/>
                </a:ln>
                <a:solidFill>
                  <a:srgbClr val="000000"/>
                </a:solidFill>
                <a:effectLst/>
                <a:latin typeface="Arial Nova" panose="020B0504020202020204" pitchFamily="34" charset="0"/>
              </a:rPr>
              <a:t> </a:t>
            </a:r>
          </a:p>
        </p:txBody>
      </p:sp>
      <p:pic>
        <p:nvPicPr>
          <p:cNvPr id="6" name="ST SLIDE 26">
            <a:hlinkClick r:id="" action="ppaction://media"/>
            <a:extLst>
              <a:ext uri="{FF2B5EF4-FFF2-40B4-BE49-F238E27FC236}">
                <a16:creationId xmlns:a16="http://schemas.microsoft.com/office/drawing/2014/main" id="{D16D57DD-C63B-F3B6-C67C-8D57D129C01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086394" y="5516774"/>
            <a:ext cx="487363" cy="487363"/>
          </a:xfrm>
          <a:prstGeom prst="rect">
            <a:avLst/>
          </a:prstGeom>
        </p:spPr>
      </p:pic>
    </p:spTree>
    <p:extLst>
      <p:ext uri="{BB962C8B-B14F-4D97-AF65-F5344CB8AC3E}">
        <p14:creationId xmlns:p14="http://schemas.microsoft.com/office/powerpoint/2010/main" val="2282009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5203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2" fill="hold" display="0">
                  <p:stCondLst>
                    <p:cond delay="indefinite"/>
                  </p:stCondLst>
                  <p:endCondLst>
                    <p:cond evt="onStopAudio" delay="0">
                      <p:tgtEl>
                        <p:sldTgt/>
                      </p:tgtEl>
                    </p:cond>
                  </p:endCondLst>
                </p:cTn>
                <p:tgtEl>
                  <p:spTgt spid="6"/>
                </p:tgtEl>
              </p:cMediaNode>
            </p:audio>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6146" name="Picture 2">
            <a:extLst>
              <a:ext uri="{FF2B5EF4-FFF2-40B4-BE49-F238E27FC236}">
                <a16:creationId xmlns:a16="http://schemas.microsoft.com/office/drawing/2014/main" id="{FAD9F2CC-BA7D-4A7B-9CC6-8E5DA7E983EB}"/>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20" b="20"/>
          <a:stretch>
            <a:fillRect/>
          </a:stretch>
        </p:blipFill>
        <p:spPr bwMode="auto">
          <a:xfrm>
            <a:off x="2003038" y="643365"/>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6147" name="Picture 3">
            <a:extLst>
              <a:ext uri="{FF2B5EF4-FFF2-40B4-BE49-F238E27FC236}">
                <a16:creationId xmlns:a16="http://schemas.microsoft.com/office/drawing/2014/main" id="{68991F66-81A5-4BB7-8DF1-9BBDA8C6A5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4" r="194"/>
          <a:stretch>
            <a:fillRect/>
          </a:stretch>
        </p:blipFill>
        <p:spPr bwMode="auto">
          <a:xfrm>
            <a:off x="677204" y="637013"/>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32CE923E-7429-47EC-B243-343DB507E8A5}"/>
              </a:ext>
            </a:extLst>
          </p:cNvPr>
          <p:cNvSpPr txBox="1">
            <a:spLocks noChangeArrowheads="1"/>
          </p:cNvSpPr>
          <p:nvPr/>
        </p:nvSpPr>
        <p:spPr bwMode="auto">
          <a:xfrm>
            <a:off x="2592350" y="100578"/>
            <a:ext cx="7007299" cy="369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CORAZÓN </a:t>
            </a:r>
            <a:r>
              <a:rPr kumimoji="0" lang="en-ZA" altLang="en-US" sz="2400" b="1" i="0" u="none" strike="noStrike" cap="none" normalizeH="0" baseline="0" dirty="0" err="1">
                <a:ln>
                  <a:noFill/>
                </a:ln>
                <a:solidFill>
                  <a:srgbClr val="000000"/>
                </a:solidFill>
                <a:effectLst/>
                <a:latin typeface="Cooper Black" panose="0208090404030B020404" pitchFamily="18" charset="0"/>
              </a:rPr>
              <a:t>REINCIDENTE</a:t>
            </a:r>
            <a:r>
              <a:rPr kumimoji="0" lang="en-ZA" altLang="en-US" sz="2400" b="1" i="0" u="none" strike="noStrike" cap="none" normalizeH="0" baseline="0" dirty="0">
                <a:ln>
                  <a:noFill/>
                </a:ln>
                <a:solidFill>
                  <a:srgbClr val="000000"/>
                </a:solidFill>
                <a:effectLst/>
                <a:latin typeface="Cooper Black" panose="0208090404030B020404" pitchFamily="18" charset="0"/>
              </a:rPr>
              <a:t> O </a:t>
            </a:r>
            <a:r>
              <a:rPr kumimoji="0" lang="en-ZA" altLang="en-US" sz="2400" b="1" i="0" u="none" strike="noStrike" cap="none" normalizeH="0" baseline="0" dirty="0" err="1">
                <a:ln>
                  <a:noFill/>
                </a:ln>
                <a:solidFill>
                  <a:srgbClr val="000000"/>
                </a:solidFill>
                <a:effectLst/>
                <a:latin typeface="Cooper Black" panose="0208090404030B020404" pitchFamily="18" charset="0"/>
              </a:rPr>
              <a:t>TERCO</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07259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6146" name="Picture 2">
            <a:extLst>
              <a:ext uri="{FF2B5EF4-FFF2-40B4-BE49-F238E27FC236}">
                <a16:creationId xmlns:a16="http://schemas.microsoft.com/office/drawing/2014/main" id="{FAD9F2CC-BA7D-4A7B-9CC6-8E5DA7E983EB}"/>
              </a:ext>
            </a:extLst>
          </p:cNvPr>
          <p:cNvPicPr>
            <a:picLocks noChangeAspect="1" noChangeArrowheads="1"/>
          </p:cNvPicPr>
          <p:nvPr/>
        </p:nvPicPr>
        <p:blipFill>
          <a:blip r:embed="rId4">
            <a:alphaModFix amt="24000"/>
            <a:extLst>
              <a:ext uri="{28A0092B-C50C-407E-A947-70E740481C1C}">
                <a14:useLocalDpi xmlns:a14="http://schemas.microsoft.com/office/drawing/2010/main" val="0"/>
              </a:ext>
            </a:extLst>
          </a:blip>
          <a:srcRect t="20" b="20"/>
          <a:stretch>
            <a:fillRect/>
          </a:stretch>
        </p:blipFill>
        <p:spPr bwMode="auto">
          <a:xfrm>
            <a:off x="2003038" y="643365"/>
            <a:ext cx="9666196"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6147" name="Picture 3">
            <a:extLst>
              <a:ext uri="{FF2B5EF4-FFF2-40B4-BE49-F238E27FC236}">
                <a16:creationId xmlns:a16="http://schemas.microsoft.com/office/drawing/2014/main" id="{68991F66-81A5-4BB7-8DF1-9BBDA8C6A5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94" r="194"/>
          <a:stretch>
            <a:fillRect/>
          </a:stretch>
        </p:blipFill>
        <p:spPr bwMode="auto">
          <a:xfrm>
            <a:off x="677204" y="637013"/>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32CE923E-7429-47EC-B243-343DB507E8A5}"/>
              </a:ext>
            </a:extLst>
          </p:cNvPr>
          <p:cNvSpPr txBox="1">
            <a:spLocks noChangeArrowheads="1"/>
          </p:cNvSpPr>
          <p:nvPr/>
        </p:nvSpPr>
        <p:spPr bwMode="auto">
          <a:xfrm>
            <a:off x="2592350" y="100578"/>
            <a:ext cx="7007299" cy="369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CORAZÓN </a:t>
            </a:r>
            <a:r>
              <a:rPr kumimoji="0" lang="en-ZA" altLang="en-US" sz="2400" b="1" i="0" u="none" strike="noStrike" cap="none" normalizeH="0" baseline="0" dirty="0" err="1">
                <a:ln>
                  <a:noFill/>
                </a:ln>
                <a:solidFill>
                  <a:srgbClr val="000000"/>
                </a:solidFill>
                <a:effectLst/>
                <a:latin typeface="Cooper Black" panose="0208090404030B020404" pitchFamily="18" charset="0"/>
              </a:rPr>
              <a:t>REINCIDENTE</a:t>
            </a:r>
            <a:r>
              <a:rPr kumimoji="0" lang="en-ZA" altLang="en-US" sz="2400" b="1" i="0" u="none" strike="noStrike" cap="none" normalizeH="0" baseline="0" dirty="0">
                <a:ln>
                  <a:noFill/>
                </a:ln>
                <a:solidFill>
                  <a:srgbClr val="000000"/>
                </a:solidFill>
                <a:effectLst/>
                <a:latin typeface="Cooper Black" panose="0208090404030B020404" pitchFamily="18" charset="0"/>
              </a:rPr>
              <a:t> O </a:t>
            </a:r>
            <a:r>
              <a:rPr kumimoji="0" lang="en-ZA" altLang="en-US" sz="2400" b="1" i="0" u="none" strike="noStrike" cap="none" normalizeH="0" baseline="0" dirty="0" err="1">
                <a:ln>
                  <a:noFill/>
                </a:ln>
                <a:solidFill>
                  <a:srgbClr val="000000"/>
                </a:solidFill>
                <a:effectLst/>
                <a:latin typeface="Cooper Black" panose="0208090404030B020404" pitchFamily="18" charset="0"/>
              </a:rPr>
              <a:t>TERCO</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938FD6B4-6A66-49B9-80C3-6CE54E924C78}"/>
              </a:ext>
            </a:extLst>
          </p:cNvPr>
          <p:cNvSpPr txBox="1"/>
          <p:nvPr/>
        </p:nvSpPr>
        <p:spPr>
          <a:xfrm>
            <a:off x="4654832" y="595751"/>
            <a:ext cx="6810340" cy="5463227"/>
          </a:xfrm>
          <a:prstGeom prst="rect">
            <a:avLst/>
          </a:prstGeom>
          <a:noFill/>
        </p:spPr>
        <p:txBody>
          <a:bodyPr wrap="square">
            <a:spAutoFit/>
          </a:bodyPr>
          <a:lstStyle/>
          <a:p>
            <a:pPr algn="ctr">
              <a:lnSpc>
                <a:spcPct val="125000"/>
              </a:lnSpc>
            </a:pPr>
            <a:r>
              <a:rPr lang="es-ES" b="1" kern="1400" dirty="0">
                <a:solidFill>
                  <a:srgbClr val="000000"/>
                </a:solidFill>
                <a:latin typeface="Arial Nova" panose="020B0504020202020204" pitchFamily="34" charset="0"/>
              </a:rPr>
              <a:t>Este cuadro revela la condición de la persona que ha vuelto a caer completamente en sus viejos caminos, a pesar de lo que Dios hizo por él.</a:t>
            </a:r>
          </a:p>
          <a:p>
            <a:pPr algn="ctr">
              <a:lnSpc>
                <a:spcPct val="125000"/>
              </a:lnSpc>
            </a:pPr>
            <a:r>
              <a:rPr lang="es-ES" b="1" kern="1400" dirty="0">
                <a:solidFill>
                  <a:srgbClr val="000000"/>
                </a:solidFill>
                <a:latin typeface="Arial Nova" panose="020B0504020202020204" pitchFamily="34" charset="0"/>
              </a:rPr>
              <a:t>Jesús mismo describió a esta persona cuando dijo: Cuando el espíritu maligno sale de una persona, viaja por tierra seca buscando un lugar donde descansar. Si no puede encontrar uno, se dice a sí mismo: Volveré a mi casa. Entonces regresa y encuentra la casa limpia y ordenada. Luego sale y trae otros siete espíritus aún peores que él, y vienen y moran allí. Entonces, cuando todo termine, esa persona estará en peor estado que al principio. (Lucas 11: 24 - 26)</a:t>
            </a:r>
          </a:p>
          <a:p>
            <a:pPr algn="ctr">
              <a:lnSpc>
                <a:spcPct val="125000"/>
              </a:lnSpc>
            </a:pPr>
            <a:endParaRPr lang="es-ES" sz="1100" b="1" kern="1400" dirty="0">
              <a:solidFill>
                <a:srgbClr val="000000"/>
              </a:solidFill>
              <a:latin typeface="Arial Nova" panose="020B0504020202020204" pitchFamily="34" charset="0"/>
            </a:endParaRPr>
          </a:p>
          <a:p>
            <a:pPr algn="ctr">
              <a:lnSpc>
                <a:spcPct val="125000"/>
              </a:lnSpc>
            </a:pPr>
            <a:r>
              <a:rPr lang="es-ES" b="1" kern="1400" dirty="0">
                <a:solidFill>
                  <a:srgbClr val="000000"/>
                </a:solidFill>
                <a:latin typeface="Arial Nova" panose="020B0504020202020204" pitchFamily="34" charset="0"/>
              </a:rPr>
              <a:t>Lo que les pasó demuestra que los proverbios son verdad; Un perro vuelve a lo que ha vomitado, y Un cerdo que ha sido lavado vuelve a revolcarse en el barro.</a:t>
            </a:r>
          </a:p>
          <a:p>
            <a:pPr algn="ctr">
              <a:lnSpc>
                <a:spcPct val="125000"/>
              </a:lnSpc>
            </a:pPr>
            <a:r>
              <a:rPr lang="es-ES" b="1" kern="1400" dirty="0">
                <a:solidFill>
                  <a:srgbClr val="000000"/>
                </a:solidFill>
                <a:latin typeface="Arial Nova" panose="020B0504020202020204" pitchFamily="34" charset="0"/>
              </a:rPr>
              <a:t>(2 Pedro 2: 22)</a:t>
            </a:r>
            <a:endParaRPr lang="en-US" kern="1400" dirty="0">
              <a:ln>
                <a:noFill/>
              </a:ln>
              <a:solidFill>
                <a:srgbClr val="000000"/>
              </a:solidFill>
              <a:effectLst/>
              <a:latin typeface="Arial Nova" panose="020B0504020202020204" pitchFamily="34" charset="0"/>
            </a:endParaRPr>
          </a:p>
        </p:txBody>
      </p:sp>
      <p:pic>
        <p:nvPicPr>
          <p:cNvPr id="5" name="ST SLIDE 28">
            <a:hlinkClick r:id="" action="ppaction://media"/>
            <a:extLst>
              <a:ext uri="{FF2B5EF4-FFF2-40B4-BE49-F238E27FC236}">
                <a16:creationId xmlns:a16="http://schemas.microsoft.com/office/drawing/2014/main" id="{FEF33448-E61B-6960-5452-AA6349ED302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23785" y="5505552"/>
            <a:ext cx="487363" cy="487363"/>
          </a:xfrm>
          <a:prstGeom prst="rect">
            <a:avLst/>
          </a:prstGeom>
        </p:spPr>
      </p:pic>
    </p:spTree>
    <p:extLst>
      <p:ext uri="{BB962C8B-B14F-4D97-AF65-F5344CB8AC3E}">
        <p14:creationId xmlns:p14="http://schemas.microsoft.com/office/powerpoint/2010/main" val="3130839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100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5097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2" fill="hold" display="0">
                  <p:stCondLst>
                    <p:cond delay="indefinite"/>
                  </p:stCondLst>
                  <p:endCondLst>
                    <p:cond evt="onStopAudio" delay="0">
                      <p:tgtEl>
                        <p:sldTgt/>
                      </p:tgtEl>
                    </p:cond>
                  </p:endCondLst>
                </p:cTn>
                <p:tgtEl>
                  <p:spTgt spid="5"/>
                </p:tgtEl>
              </p:cMediaNode>
            </p:audio>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6147" name="Picture 3">
            <a:extLst>
              <a:ext uri="{FF2B5EF4-FFF2-40B4-BE49-F238E27FC236}">
                <a16:creationId xmlns:a16="http://schemas.microsoft.com/office/drawing/2014/main" id="{68991F66-81A5-4BB7-8DF1-9BBDA8C6A5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4" r="194"/>
          <a:stretch>
            <a:fillRect/>
          </a:stretch>
        </p:blipFill>
        <p:spPr bwMode="auto">
          <a:xfrm>
            <a:off x="6458906" y="579673"/>
            <a:ext cx="3831652" cy="5436000"/>
          </a:xfrm>
          <a:prstGeom prst="rect">
            <a:avLst/>
          </a:prstGeom>
          <a:noFill/>
          <a:ln w="508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32CE923E-7429-47EC-B243-343DB507E8A5}"/>
              </a:ext>
            </a:extLst>
          </p:cNvPr>
          <p:cNvSpPr txBox="1">
            <a:spLocks noChangeArrowheads="1"/>
          </p:cNvSpPr>
          <p:nvPr/>
        </p:nvSpPr>
        <p:spPr bwMode="auto">
          <a:xfrm>
            <a:off x="212437" y="100578"/>
            <a:ext cx="11804072" cy="3698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lvl="0" algn="ctr" eaLnBrk="0" fontAlgn="base" hangingPunct="0">
              <a:spcBef>
                <a:spcPct val="0"/>
              </a:spcBef>
              <a:spcAft>
                <a:spcPct val="0"/>
              </a:spcAft>
            </a:pPr>
            <a:r>
              <a:rPr lang="es-ES" sz="2000" b="1" kern="1400" dirty="0">
                <a:solidFill>
                  <a:srgbClr val="000000"/>
                </a:solidFill>
                <a:latin typeface="Arial Nova" panose="020B0504020202020204" pitchFamily="34" charset="0"/>
              </a:rPr>
              <a:t>Entonces, cuando todo termine, esa persona estará en </a:t>
            </a:r>
            <a:r>
              <a:rPr lang="es-ES" sz="2000" b="1" kern="1400" dirty="0">
                <a:solidFill>
                  <a:srgbClr val="FF0000"/>
                </a:solidFill>
                <a:latin typeface="Arial Nova" panose="020B0504020202020204" pitchFamily="34" charset="0"/>
              </a:rPr>
              <a:t>peor estado </a:t>
            </a:r>
            <a:r>
              <a:rPr lang="es-ES" sz="2000" b="1" kern="1400" dirty="0">
                <a:solidFill>
                  <a:srgbClr val="000000"/>
                </a:solidFill>
                <a:latin typeface="Arial Nova" panose="020B0504020202020204" pitchFamily="34" charset="0"/>
              </a:rPr>
              <a:t>que al principio.</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pic>
        <p:nvPicPr>
          <p:cNvPr id="9" name="Picture 9">
            <a:extLst>
              <a:ext uri="{FF2B5EF4-FFF2-40B4-BE49-F238E27FC236}">
                <a16:creationId xmlns:a16="http://schemas.microsoft.com/office/drawing/2014/main" id="{A125447D-7CBF-449D-8EBF-80BBF7238A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1" r="31"/>
          <a:stretch>
            <a:fillRect/>
          </a:stretch>
        </p:blipFill>
        <p:spPr bwMode="auto">
          <a:xfrm>
            <a:off x="1910043" y="589213"/>
            <a:ext cx="3823053" cy="5426460"/>
          </a:xfrm>
          <a:prstGeom prst="rect">
            <a:avLst/>
          </a:prstGeom>
          <a:noFill/>
          <a:ln w="508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220025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ppt_x"/>
                                          </p:val>
                                        </p:tav>
                                        <p:tav tm="100000">
                                          <p:val>
                                            <p:strVal val="#ppt_x"/>
                                          </p:val>
                                        </p:tav>
                                      </p:tavLst>
                                    </p:anim>
                                    <p:anim calcmode="lin" valueType="num">
                                      <p:cBhvr additive="base">
                                        <p:cTn id="8" dur="2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8" fill="hold" nodeType="afterEffect">
                                  <p:stCondLst>
                                    <p:cond delay="170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2000" fill="hold"/>
                                        <p:tgtEl>
                                          <p:spTgt spid="9"/>
                                        </p:tgtEl>
                                        <p:attrNameLst>
                                          <p:attrName>ppt_x</p:attrName>
                                        </p:attrNameLst>
                                      </p:cBhvr>
                                      <p:tavLst>
                                        <p:tav tm="0">
                                          <p:val>
                                            <p:strVal val="0-#ppt_w/2"/>
                                          </p:val>
                                        </p:tav>
                                        <p:tav tm="100000">
                                          <p:val>
                                            <p:strVal val="#ppt_x"/>
                                          </p:val>
                                        </p:tav>
                                      </p:tavLst>
                                    </p:anim>
                                    <p:anim calcmode="lin" valueType="num">
                                      <p:cBhvr additive="base">
                                        <p:cTn id="13" dur="2000" fill="hold"/>
                                        <p:tgtEl>
                                          <p:spTgt spid="9"/>
                                        </p:tgtEl>
                                        <p:attrNameLst>
                                          <p:attrName>ppt_y</p:attrName>
                                        </p:attrNameLst>
                                      </p:cBhvr>
                                      <p:tavLst>
                                        <p:tav tm="0">
                                          <p:val>
                                            <p:strVal val="#ppt_y"/>
                                          </p:val>
                                        </p:tav>
                                        <p:tav tm="100000">
                                          <p:val>
                                            <p:strVal val="#ppt_y"/>
                                          </p:val>
                                        </p:tav>
                                      </p:tavLst>
                                    </p:anim>
                                  </p:childTnLst>
                                </p:cTn>
                              </p:par>
                            </p:childTnLst>
                          </p:cTn>
                        </p:par>
                        <p:par>
                          <p:cTn id="14" fill="hold">
                            <p:stCondLst>
                              <p:cond delay="5700"/>
                            </p:stCondLst>
                            <p:childTnLst>
                              <p:par>
                                <p:cTn id="15" presetID="2" presetClass="entr" presetSubtype="2" fill="hold" nodeType="afterEffect">
                                  <p:stCondLst>
                                    <p:cond delay="0"/>
                                  </p:stCondLst>
                                  <p:childTnLst>
                                    <p:set>
                                      <p:cBhvr>
                                        <p:cTn id="16" dur="1" fill="hold">
                                          <p:stCondLst>
                                            <p:cond delay="0"/>
                                          </p:stCondLst>
                                        </p:cTn>
                                        <p:tgtEl>
                                          <p:spTgt spid="6147"/>
                                        </p:tgtEl>
                                        <p:attrNameLst>
                                          <p:attrName>style.visibility</p:attrName>
                                        </p:attrNameLst>
                                      </p:cBhvr>
                                      <p:to>
                                        <p:strVal val="visible"/>
                                      </p:to>
                                    </p:set>
                                    <p:anim calcmode="lin" valueType="num">
                                      <p:cBhvr additive="base">
                                        <p:cTn id="17" dur="2000" fill="hold"/>
                                        <p:tgtEl>
                                          <p:spTgt spid="6147"/>
                                        </p:tgtEl>
                                        <p:attrNameLst>
                                          <p:attrName>ppt_x</p:attrName>
                                        </p:attrNameLst>
                                      </p:cBhvr>
                                      <p:tavLst>
                                        <p:tav tm="0">
                                          <p:val>
                                            <p:strVal val="1+#ppt_w/2"/>
                                          </p:val>
                                        </p:tav>
                                        <p:tav tm="100000">
                                          <p:val>
                                            <p:strVal val="#ppt_x"/>
                                          </p:val>
                                        </p:tav>
                                      </p:tavLst>
                                    </p:anim>
                                    <p:anim calcmode="lin" valueType="num">
                                      <p:cBhvr additive="base">
                                        <p:cTn id="18" dur="2000" fill="hold"/>
                                        <p:tgtEl>
                                          <p:spTgt spid="61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574C2927-8799-4725-8644-21FD53C9FEB5}"/>
              </a:ext>
            </a:extLst>
          </p:cNvPr>
          <p:cNvPicPr>
            <a:picLocks noChangeAspect="1" noChangeArrowheads="1"/>
          </p:cNvPicPr>
          <p:nvPr/>
        </p:nvPicPr>
        <p:blipFill>
          <a:blip r:embed="rId4">
            <a:alphaModFix amt="28000"/>
            <a:extLst>
              <a:ext uri="{28A0092B-C50C-407E-A947-70E740481C1C}">
                <a14:useLocalDpi xmlns:a14="http://schemas.microsoft.com/office/drawing/2010/main" val="0"/>
              </a:ext>
            </a:extLst>
          </a:blip>
          <a:srcRect l="24" r="24"/>
          <a:stretch>
            <a:fillRect/>
          </a:stretch>
        </p:blipFill>
        <p:spPr bwMode="auto">
          <a:xfrm>
            <a:off x="683490" y="601363"/>
            <a:ext cx="11036919" cy="5426460"/>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11">
            <a:extLst>
              <a:ext uri="{FF2B5EF4-FFF2-40B4-BE49-F238E27FC236}">
                <a16:creationId xmlns:a16="http://schemas.microsoft.com/office/drawing/2014/main" id="{8989E7D8-AAA2-4BC7-88E6-08F02215234B}"/>
              </a:ext>
            </a:extLst>
          </p:cNvPr>
          <p:cNvSpPr txBox="1">
            <a:spLocks noChangeArrowheads="1"/>
          </p:cNvSpPr>
          <p:nvPr/>
        </p:nvSpPr>
        <p:spPr bwMode="auto">
          <a:xfrm>
            <a:off x="4038774" y="90645"/>
            <a:ext cx="4551044" cy="379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EL CORAZÓN DEL HOMBRE</a:t>
            </a:r>
          </a:p>
        </p:txBody>
      </p:sp>
      <p:sp>
        <p:nvSpPr>
          <p:cNvPr id="5" name="Text Box 12">
            <a:extLst>
              <a:ext uri="{FF2B5EF4-FFF2-40B4-BE49-F238E27FC236}">
                <a16:creationId xmlns:a16="http://schemas.microsoft.com/office/drawing/2014/main" id="{935B1ACF-2DB8-4F42-858B-695180F1FB65}"/>
              </a:ext>
            </a:extLst>
          </p:cNvPr>
          <p:cNvSpPr txBox="1">
            <a:spLocks noChangeArrowheads="1"/>
          </p:cNvSpPr>
          <p:nvPr/>
        </p:nvSpPr>
        <p:spPr bwMode="auto">
          <a:xfrm>
            <a:off x="4207388" y="402332"/>
            <a:ext cx="7301122" cy="53701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a:lnSpc>
                <a:spcPct val="115000"/>
              </a:lnSpc>
            </a:pPr>
            <a:endParaRPr lang="en-ZA" sz="2000" b="1" dirty="0">
              <a:effectLst/>
              <a:latin typeface="Arial Nova" panose="020B0504020202020204" pitchFamily="34" charset="0"/>
              <a:ea typeface="Times New Roman" panose="02020603050405020304" pitchFamily="18" charset="0"/>
            </a:endParaRPr>
          </a:p>
          <a:p>
            <a:pPr algn="ctr">
              <a:lnSpc>
                <a:spcPct val="119000"/>
              </a:lnSpc>
              <a:spcAft>
                <a:spcPts val="600"/>
              </a:spcAft>
            </a:pPr>
            <a:r>
              <a:rPr lang="es-ES" sz="1800" b="1" dirty="0">
                <a:solidFill>
                  <a:srgbClr val="333333"/>
                </a:solidFill>
                <a:effectLst/>
                <a:latin typeface="Arial Nova" panose="020B0504020202020204" pitchFamily="34" charset="0"/>
                <a:ea typeface="Times New Roman" panose="02020603050405020304" pitchFamily="18" charset="0"/>
              </a:rPr>
              <a:t>Al leer este libro y estudiar sus imágenes, podrás ver tu propio corazón. Permite que el reflector de Dios te muestre la condición de tu corazón. Reconoce tus pecados y no niegues su existencia, porque la Palabra de Dios nos dice que,</a:t>
            </a:r>
          </a:p>
          <a:p>
            <a:pPr algn="ctr">
              <a:lnSpc>
                <a:spcPct val="119000"/>
              </a:lnSpc>
              <a:spcAft>
                <a:spcPts val="600"/>
              </a:spcAft>
            </a:pPr>
            <a:r>
              <a:rPr lang="es-ES" sz="1800" b="1" dirty="0">
                <a:solidFill>
                  <a:srgbClr val="333333"/>
                </a:solidFill>
                <a:effectLst/>
                <a:latin typeface="Arial Nova" panose="020B0504020202020204" pitchFamily="34" charset="0"/>
                <a:ea typeface="Times New Roman" panose="02020603050405020304" pitchFamily="18" charset="0"/>
              </a:rPr>
              <a:t>8. “Si decimos que no tenemos pecado, nos engañamos a nosotros mismos y no hay verdad en nosotros.</a:t>
            </a:r>
          </a:p>
          <a:p>
            <a:pPr algn="ctr">
              <a:lnSpc>
                <a:spcPct val="119000"/>
              </a:lnSpc>
              <a:spcAft>
                <a:spcPts val="600"/>
              </a:spcAft>
            </a:pPr>
            <a:r>
              <a:rPr lang="es-ES" sz="1800" b="1" dirty="0">
                <a:solidFill>
                  <a:srgbClr val="333333"/>
                </a:solidFill>
                <a:effectLst/>
                <a:latin typeface="Arial Nova" panose="020B0504020202020204" pitchFamily="34" charset="0"/>
                <a:ea typeface="Times New Roman" panose="02020603050405020304" pitchFamily="18" charset="0"/>
              </a:rPr>
              <a:t>9. Pero si confesamos nuestros pecados a Dios, Él cumplirá su promesa y hará lo correcto: nos perdonará nuestros pecados y nos purificará de todas nuestras maldades.</a:t>
            </a:r>
          </a:p>
          <a:p>
            <a:pPr algn="ctr">
              <a:lnSpc>
                <a:spcPct val="119000"/>
              </a:lnSpc>
              <a:spcAft>
                <a:spcPts val="600"/>
              </a:spcAft>
            </a:pPr>
            <a:r>
              <a:rPr lang="es-ES" sz="1800" b="1" dirty="0">
                <a:solidFill>
                  <a:srgbClr val="333333"/>
                </a:solidFill>
                <a:effectLst/>
                <a:latin typeface="Arial Nova" panose="020B0504020202020204" pitchFamily="34" charset="0"/>
                <a:ea typeface="Times New Roman" panose="02020603050405020304" pitchFamily="18" charset="0"/>
              </a:rPr>
              <a:t>7. “…y la sangre de Jesús, su Hijo, nos purifica de todo pecado”.</a:t>
            </a:r>
          </a:p>
          <a:p>
            <a:pPr algn="ctr">
              <a:lnSpc>
                <a:spcPct val="119000"/>
              </a:lnSpc>
              <a:spcAft>
                <a:spcPts val="600"/>
              </a:spcAft>
            </a:pPr>
            <a:r>
              <a:rPr lang="es-ES" sz="1800" b="1" dirty="0">
                <a:solidFill>
                  <a:srgbClr val="333333"/>
                </a:solidFill>
                <a:effectLst/>
                <a:latin typeface="Arial Nova" panose="020B0504020202020204" pitchFamily="34" charset="0"/>
                <a:ea typeface="Times New Roman" panose="02020603050405020304" pitchFamily="18" charset="0"/>
              </a:rPr>
              <a:t>(lea 1 Juan 1: 1 - 10).</a:t>
            </a:r>
          </a:p>
          <a:p>
            <a:pPr algn="ctr">
              <a:lnSpc>
                <a:spcPct val="119000"/>
              </a:lnSpc>
              <a:spcAft>
                <a:spcPts val="600"/>
              </a:spcAft>
            </a:pPr>
            <a:r>
              <a:rPr lang="es-ES" sz="1800" b="1" dirty="0">
                <a:solidFill>
                  <a:srgbClr val="FF0000"/>
                </a:solidFill>
                <a:effectLst/>
                <a:latin typeface="Arial Nova" panose="020B0504020202020204" pitchFamily="34" charset="0"/>
                <a:ea typeface="Times New Roman" panose="02020603050405020304" pitchFamily="18" charset="0"/>
              </a:rPr>
              <a:t>Estás gobernado por Satanás o por Dios.</a:t>
            </a:r>
          </a:p>
          <a:p>
            <a:pPr algn="ctr">
              <a:lnSpc>
                <a:spcPct val="119000"/>
              </a:lnSpc>
              <a:spcAft>
                <a:spcPts val="600"/>
              </a:spcAft>
            </a:pPr>
            <a:r>
              <a:rPr lang="es-ES" sz="1800" b="1" dirty="0">
                <a:solidFill>
                  <a:srgbClr val="FF0000"/>
                </a:solidFill>
                <a:effectLst/>
                <a:latin typeface="Arial Nova" panose="020B0504020202020204" pitchFamily="34" charset="0"/>
                <a:ea typeface="Times New Roman" panose="02020603050405020304" pitchFamily="18" charset="0"/>
              </a:rPr>
              <a:t>Eres esclavo del pecado o siervo de Dios.</a:t>
            </a:r>
          </a:p>
          <a:p>
            <a:pPr algn="ctr">
              <a:lnSpc>
                <a:spcPct val="119000"/>
              </a:lnSpc>
              <a:spcAft>
                <a:spcPts val="600"/>
              </a:spcAft>
            </a:pPr>
            <a:r>
              <a:rPr lang="es-ES" sz="1800" b="1" dirty="0">
                <a:solidFill>
                  <a:srgbClr val="FF0000"/>
                </a:solidFill>
                <a:effectLst/>
                <a:latin typeface="Arial Nova" panose="020B0504020202020204" pitchFamily="34" charset="0"/>
                <a:ea typeface="Times New Roman" panose="02020603050405020304" pitchFamily="18" charset="0"/>
              </a:rPr>
              <a:t>Si el pecado controla tu vida, no lo niegues, sino clama a Dios</a:t>
            </a:r>
            <a:r>
              <a:rPr lang="es-ES" sz="1800" b="1" dirty="0">
                <a:solidFill>
                  <a:srgbClr val="333333"/>
                </a:solidFill>
                <a:effectLst/>
                <a:latin typeface="Arial Nova" panose="020B0504020202020204" pitchFamily="34" charset="0"/>
                <a:ea typeface="Times New Roman" panose="02020603050405020304" pitchFamily="18" charset="0"/>
              </a:rPr>
              <a:t>.</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C6AB7F1A-6C3A-48B3-80AE-E382AD02BDEE}"/>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E3421C14-6FDC-43E6-9F4E-F8E13701707E}"/>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8" name="Picture 7" descr="A picture containing text&#10;&#10;Description automatically generated">
            <a:extLst>
              <a:ext uri="{FF2B5EF4-FFF2-40B4-BE49-F238E27FC236}">
                <a16:creationId xmlns:a16="http://schemas.microsoft.com/office/drawing/2014/main" id="{7B0636DA-4CA1-4A3D-98EE-B6999FCE51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2104" y="2455785"/>
            <a:ext cx="3186670" cy="3395459"/>
          </a:xfrm>
          <a:prstGeom prst="rect">
            <a:avLst/>
          </a:prstGeom>
          <a:ln w="12700">
            <a:solidFill>
              <a:srgbClr val="000000"/>
            </a:solidFill>
          </a:ln>
        </p:spPr>
      </p:pic>
      <p:pic>
        <p:nvPicPr>
          <p:cNvPr id="3" name="ST SLIDE 3">
            <a:hlinkClick r:id="" action="ppaction://media"/>
            <a:extLst>
              <a:ext uri="{FF2B5EF4-FFF2-40B4-BE49-F238E27FC236}">
                <a16:creationId xmlns:a16="http://schemas.microsoft.com/office/drawing/2014/main" id="{66DE1BF6-A8E6-9AED-0236-DA764DFAAB7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88464" y="5554610"/>
            <a:ext cx="487363" cy="487363"/>
          </a:xfrm>
          <a:prstGeom prst="rect">
            <a:avLst/>
          </a:prstGeom>
        </p:spPr>
      </p:pic>
    </p:spTree>
    <p:extLst>
      <p:ext uri="{BB962C8B-B14F-4D97-AF65-F5344CB8AC3E}">
        <p14:creationId xmlns:p14="http://schemas.microsoft.com/office/powerpoint/2010/main" val="3560262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67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3"/>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7170" name="Picture 2">
            <a:extLst>
              <a:ext uri="{FF2B5EF4-FFF2-40B4-BE49-F238E27FC236}">
                <a16:creationId xmlns:a16="http://schemas.microsoft.com/office/drawing/2014/main" id="{DBFF2BA8-E823-466A-B966-A7DB14075955}"/>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l="3561" r="3561"/>
          <a:stretch>
            <a:fillRect/>
          </a:stretch>
        </p:blipFill>
        <p:spPr bwMode="auto">
          <a:xfrm>
            <a:off x="2702336" y="637013"/>
            <a:ext cx="8971869"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171" name="Picture 3">
            <a:extLst>
              <a:ext uri="{FF2B5EF4-FFF2-40B4-BE49-F238E27FC236}">
                <a16:creationId xmlns:a16="http://schemas.microsoft.com/office/drawing/2014/main" id="{81B6811E-C1D0-4A5F-B9AF-E1385A99D9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1" b="121"/>
          <a:stretch>
            <a:fillRect/>
          </a:stretch>
        </p:blipFill>
        <p:spPr bwMode="auto">
          <a:xfrm>
            <a:off x="677204" y="643365"/>
            <a:ext cx="3831653"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 name="Text Box 4">
            <a:extLst>
              <a:ext uri="{FF2B5EF4-FFF2-40B4-BE49-F238E27FC236}">
                <a16:creationId xmlns:a16="http://schemas.microsoft.com/office/drawing/2014/main" id="{C3957121-BFCB-4691-BBE3-BD820B05FCA8}"/>
              </a:ext>
            </a:extLst>
          </p:cNvPr>
          <p:cNvSpPr txBox="1">
            <a:spLocks noChangeArrowheads="1"/>
          </p:cNvSpPr>
          <p:nvPr/>
        </p:nvSpPr>
        <p:spPr bwMode="auto">
          <a:xfrm>
            <a:off x="3988594" y="125565"/>
            <a:ext cx="4803714" cy="4016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EL </a:t>
            </a:r>
            <a:r>
              <a:rPr kumimoji="0" lang="en-ZA" altLang="en-US" sz="2400" b="1" i="0" u="none" strike="noStrike" cap="none" normalizeH="0" baseline="0" dirty="0" err="1">
                <a:ln>
                  <a:noFill/>
                </a:ln>
                <a:solidFill>
                  <a:srgbClr val="000000"/>
                </a:solidFill>
                <a:effectLst/>
                <a:latin typeface="Cooper Black" panose="0208090404030B020404" pitchFamily="18" charset="0"/>
              </a:rPr>
              <a:t>JUICIO</a:t>
            </a:r>
            <a:r>
              <a:rPr kumimoji="0" lang="en-ZA" altLang="en-US" sz="2400" b="1" i="0" u="none" strike="noStrike" cap="none" normalizeH="0" baseline="0" dirty="0">
                <a:ln>
                  <a:noFill/>
                </a:ln>
                <a:solidFill>
                  <a:srgbClr val="000000"/>
                </a:solidFill>
                <a:effectLst/>
                <a:latin typeface="Cooper Black" panose="0208090404030B020404" pitchFamily="18" charset="0"/>
              </a:rPr>
              <a:t> DEL </a:t>
            </a:r>
            <a:r>
              <a:rPr kumimoji="0" lang="en-ZA" altLang="en-US" sz="2400" b="1" i="0" u="none" strike="noStrike" cap="none" normalizeH="0" baseline="0" dirty="0" err="1">
                <a:ln>
                  <a:noFill/>
                </a:ln>
                <a:solidFill>
                  <a:srgbClr val="000000"/>
                </a:solidFill>
                <a:effectLst/>
                <a:latin typeface="Cooper Black" panose="0208090404030B020404" pitchFamily="18" charset="0"/>
              </a:rPr>
              <a:t>PECADOR</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930048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7170" name="Picture 2">
            <a:extLst>
              <a:ext uri="{FF2B5EF4-FFF2-40B4-BE49-F238E27FC236}">
                <a16:creationId xmlns:a16="http://schemas.microsoft.com/office/drawing/2014/main" id="{DBFF2BA8-E823-466A-B966-A7DB14075955}"/>
              </a:ext>
            </a:extLst>
          </p:cNvPr>
          <p:cNvPicPr>
            <a:picLocks noChangeAspect="1" noChangeArrowheads="1"/>
          </p:cNvPicPr>
          <p:nvPr/>
        </p:nvPicPr>
        <p:blipFill>
          <a:blip r:embed="rId4">
            <a:alphaModFix amt="33000"/>
            <a:extLst>
              <a:ext uri="{28A0092B-C50C-407E-A947-70E740481C1C}">
                <a14:useLocalDpi xmlns:a14="http://schemas.microsoft.com/office/drawing/2010/main" val="0"/>
              </a:ext>
            </a:extLst>
          </a:blip>
          <a:srcRect l="3561" r="3561"/>
          <a:stretch>
            <a:fillRect/>
          </a:stretch>
        </p:blipFill>
        <p:spPr bwMode="auto">
          <a:xfrm>
            <a:off x="2702336" y="637013"/>
            <a:ext cx="8971869"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7171" name="Picture 3">
            <a:extLst>
              <a:ext uri="{FF2B5EF4-FFF2-40B4-BE49-F238E27FC236}">
                <a16:creationId xmlns:a16="http://schemas.microsoft.com/office/drawing/2014/main" id="{81B6811E-C1D0-4A5F-B9AF-E1385A99D9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21" b="121"/>
          <a:stretch>
            <a:fillRect/>
          </a:stretch>
        </p:blipFill>
        <p:spPr bwMode="auto">
          <a:xfrm>
            <a:off x="677204" y="643365"/>
            <a:ext cx="3831653"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7" name="TextBox 6">
            <a:extLst>
              <a:ext uri="{FF2B5EF4-FFF2-40B4-BE49-F238E27FC236}">
                <a16:creationId xmlns:a16="http://schemas.microsoft.com/office/drawing/2014/main" id="{E7D52066-588E-4D5B-91B3-1692A258565F}"/>
              </a:ext>
            </a:extLst>
          </p:cNvPr>
          <p:cNvSpPr txBox="1"/>
          <p:nvPr/>
        </p:nvSpPr>
        <p:spPr>
          <a:xfrm>
            <a:off x="4621401" y="784987"/>
            <a:ext cx="6914660" cy="4986109"/>
          </a:xfrm>
          <a:prstGeom prst="rect">
            <a:avLst/>
          </a:prstGeom>
          <a:noFill/>
        </p:spPr>
        <p:txBody>
          <a:bodyPr wrap="square">
            <a:spAutoFit/>
          </a:bodyPr>
          <a:lstStyle/>
          <a:p>
            <a:pPr marR="5080" algn="ctr">
              <a:lnSpc>
                <a:spcPct val="125000"/>
              </a:lnSpc>
            </a:pPr>
            <a:r>
              <a:rPr lang="es-ES" sz="1600" b="1" kern="1400" dirty="0">
                <a:solidFill>
                  <a:srgbClr val="000000"/>
                </a:solidFill>
                <a:latin typeface="Arial Nova" panose="020B0504020202020204" pitchFamily="34" charset="0"/>
              </a:rPr>
              <a:t>Aquí encontramos al pecador testarudo que no quiso volver a abrir su corazón a Dios.</a:t>
            </a:r>
          </a:p>
          <a:p>
            <a:pPr marR="5080" algn="ctr">
              <a:lnSpc>
                <a:spcPct val="125000"/>
              </a:lnSpc>
            </a:pPr>
            <a:endParaRPr lang="es-ES" sz="1600" b="1" kern="1400" dirty="0">
              <a:solidFill>
                <a:srgbClr val="000000"/>
              </a:solidFill>
              <a:latin typeface="Arial Nova" panose="020B0504020202020204" pitchFamily="34" charset="0"/>
            </a:endParaRPr>
          </a:p>
          <a:p>
            <a:pPr marR="5080" algn="ctr">
              <a:lnSpc>
                <a:spcPct val="125000"/>
              </a:lnSpc>
            </a:pPr>
            <a:r>
              <a:rPr lang="es-ES" sz="1600" b="1" kern="1400" dirty="0">
                <a:solidFill>
                  <a:srgbClr val="000000"/>
                </a:solidFill>
                <a:latin typeface="Arial Nova" panose="020B0504020202020204" pitchFamily="34" charset="0"/>
              </a:rPr>
              <a:t>Los falsos placeres del pecado han desaparecido, y ahora debemos afrontar la terrible realidad del alto y terrible costo del pecado.</a:t>
            </a:r>
          </a:p>
          <a:p>
            <a:pPr marR="5080" algn="ctr">
              <a:lnSpc>
                <a:spcPct val="125000"/>
              </a:lnSpc>
            </a:pPr>
            <a:r>
              <a:rPr lang="es-ES" sz="1600" b="1" kern="1400" dirty="0">
                <a:solidFill>
                  <a:srgbClr val="000000"/>
                </a:solidFill>
                <a:latin typeface="Arial Nova" panose="020B0504020202020204" pitchFamily="34" charset="0"/>
              </a:rPr>
              <a:t>Sus amigos tienen miedo de estar junto a su cama y sus vacías palabras de consuelo no pueden ayudarlo ahora. Sus riquezas no pueden alargar su vida, ni salvar su alma, ni reducir la agonía de su alma.</a:t>
            </a:r>
          </a:p>
          <a:p>
            <a:pPr marR="5080" algn="ctr">
              <a:lnSpc>
                <a:spcPct val="125000"/>
              </a:lnSpc>
            </a:pPr>
            <a:endParaRPr lang="es-ES" sz="1600" b="1" kern="1400" dirty="0">
              <a:solidFill>
                <a:srgbClr val="000000"/>
              </a:solidFill>
              <a:latin typeface="Arial Nova" panose="020B0504020202020204" pitchFamily="34" charset="0"/>
            </a:endParaRPr>
          </a:p>
          <a:p>
            <a:pPr marR="5080" algn="ctr">
              <a:lnSpc>
                <a:spcPct val="125000"/>
              </a:lnSpc>
            </a:pPr>
            <a:r>
              <a:rPr lang="es-ES" sz="1600" b="1" kern="1400" dirty="0">
                <a:solidFill>
                  <a:srgbClr val="000000"/>
                </a:solidFill>
                <a:latin typeface="Arial Nova" panose="020B0504020202020204" pitchFamily="34" charset="0"/>
              </a:rPr>
              <a:t>Este pecador moribundo que rechazó el perdón y el amor de Dios durante su vida ahora debe escuchar la voz de su Juez, el Salvador a quien rechazó, diciendo:</a:t>
            </a:r>
          </a:p>
          <a:p>
            <a:pPr marR="5080" algn="ctr">
              <a:lnSpc>
                <a:spcPct val="125000"/>
              </a:lnSpc>
            </a:pPr>
            <a:endParaRPr lang="es-ES" sz="1600" b="1" kern="1400" dirty="0">
              <a:solidFill>
                <a:srgbClr val="000000"/>
              </a:solidFill>
              <a:latin typeface="Arial Nova" panose="020B0504020202020204" pitchFamily="34" charset="0"/>
            </a:endParaRPr>
          </a:p>
          <a:p>
            <a:pPr marR="5080" algn="ctr">
              <a:lnSpc>
                <a:spcPct val="125000"/>
              </a:lnSpc>
            </a:pPr>
            <a:r>
              <a:rPr lang="es-ES" sz="1600" b="1" kern="1400" dirty="0">
                <a:solidFill>
                  <a:srgbClr val="000000"/>
                </a:solidFill>
                <a:latin typeface="Arial Nova" panose="020B0504020202020204" pitchFamily="34" charset="0"/>
              </a:rPr>
              <a:t>¡Aléjense de mí, ustedes que están bajo la maldición de Dios! ¡Fuera al fuego eterno preparado para el diablo y sus ángeles! (Mateo 25: 41)</a:t>
            </a:r>
            <a:endParaRPr lang="en-US" sz="1600" kern="1400" dirty="0">
              <a:ln>
                <a:noFill/>
              </a:ln>
              <a:solidFill>
                <a:srgbClr val="000000"/>
              </a:solidFill>
              <a:effectLst/>
              <a:latin typeface="Arial Nova" panose="020B0504020202020204" pitchFamily="34" charset="0"/>
            </a:endParaRPr>
          </a:p>
        </p:txBody>
      </p:sp>
      <p:sp>
        <p:nvSpPr>
          <p:cNvPr id="5" name="Text Box 4">
            <a:extLst>
              <a:ext uri="{FF2B5EF4-FFF2-40B4-BE49-F238E27FC236}">
                <a16:creationId xmlns:a16="http://schemas.microsoft.com/office/drawing/2014/main" id="{C3957121-BFCB-4691-BBE3-BD820B05FCA8}"/>
              </a:ext>
            </a:extLst>
          </p:cNvPr>
          <p:cNvSpPr txBox="1">
            <a:spLocks noChangeArrowheads="1"/>
          </p:cNvSpPr>
          <p:nvPr/>
        </p:nvSpPr>
        <p:spPr bwMode="auto">
          <a:xfrm>
            <a:off x="3988594" y="125565"/>
            <a:ext cx="4803714" cy="4016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EL </a:t>
            </a:r>
            <a:r>
              <a:rPr kumimoji="0" lang="en-ZA" altLang="en-US" sz="2400" b="1" i="0" u="none" strike="noStrike" cap="none" normalizeH="0" baseline="0" dirty="0" err="1">
                <a:ln>
                  <a:noFill/>
                </a:ln>
                <a:solidFill>
                  <a:srgbClr val="000000"/>
                </a:solidFill>
                <a:effectLst/>
                <a:latin typeface="Cooper Black" panose="0208090404030B020404" pitchFamily="18" charset="0"/>
              </a:rPr>
              <a:t>JUICIO</a:t>
            </a:r>
            <a:r>
              <a:rPr kumimoji="0" lang="en-ZA" altLang="en-US" sz="2400" b="1" i="0" u="none" strike="noStrike" cap="none" normalizeH="0" baseline="0" dirty="0">
                <a:ln>
                  <a:noFill/>
                </a:ln>
                <a:solidFill>
                  <a:srgbClr val="000000"/>
                </a:solidFill>
                <a:effectLst/>
                <a:latin typeface="Cooper Black" panose="0208090404030B020404" pitchFamily="18" charset="0"/>
              </a:rPr>
              <a:t> DEL </a:t>
            </a:r>
            <a:r>
              <a:rPr kumimoji="0" lang="en-ZA" altLang="en-US" sz="2400" b="1" i="0" u="none" strike="noStrike" cap="none" normalizeH="0" baseline="0" dirty="0" err="1">
                <a:ln>
                  <a:noFill/>
                </a:ln>
                <a:solidFill>
                  <a:srgbClr val="000000"/>
                </a:solidFill>
                <a:effectLst/>
                <a:latin typeface="Cooper Black" panose="0208090404030B020404" pitchFamily="18" charset="0"/>
              </a:rPr>
              <a:t>PECADOR</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pic>
        <p:nvPicPr>
          <p:cNvPr id="6" name="ST SLIDE 31">
            <a:hlinkClick r:id="" action="ppaction://media"/>
            <a:extLst>
              <a:ext uri="{FF2B5EF4-FFF2-40B4-BE49-F238E27FC236}">
                <a16:creationId xmlns:a16="http://schemas.microsoft.com/office/drawing/2014/main" id="{BBEBC4DE-C0C7-A8C8-3ABC-2B3D68AC734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86842" y="5585650"/>
            <a:ext cx="487363" cy="487363"/>
          </a:xfrm>
          <a:prstGeom prst="rect">
            <a:avLst/>
          </a:prstGeom>
        </p:spPr>
      </p:pic>
    </p:spTree>
    <p:extLst>
      <p:ext uri="{BB962C8B-B14F-4D97-AF65-F5344CB8AC3E}">
        <p14:creationId xmlns:p14="http://schemas.microsoft.com/office/powerpoint/2010/main" val="927016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4464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2" fill="hold" display="0">
                  <p:stCondLst>
                    <p:cond delay="indefinite"/>
                  </p:stCondLst>
                  <p:endCondLst>
                    <p:cond evt="onStopAudio" delay="0">
                      <p:tgtEl>
                        <p:sldTgt/>
                      </p:tgtEl>
                    </p:cond>
                  </p:endCondLst>
                </p:cTn>
                <p:tgtEl>
                  <p:spTgt spid="6"/>
                </p:tgtEl>
              </p:cMediaNode>
            </p:audio>
          </p:childTnLst>
        </p:cTn>
      </p:par>
    </p:tnLst>
    <p:bldLst>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2FFFE06-B0E9-439C-AED9-F5232040A00A}"/>
              </a:ext>
            </a:extLst>
          </p:cNvPr>
          <p:cNvSpPr/>
          <p:nvPr/>
        </p:nvSpPr>
        <p:spPr>
          <a:xfrm>
            <a:off x="6981441" y="2965716"/>
            <a:ext cx="5079387" cy="3075987"/>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TextBox 1">
            <a:extLst>
              <a:ext uri="{FF2B5EF4-FFF2-40B4-BE49-F238E27FC236}">
                <a16:creationId xmlns:a16="http://schemas.microsoft.com/office/drawing/2014/main" id="{3B352BFC-42A6-465E-9C22-8D6296D28BD1}"/>
              </a:ext>
            </a:extLst>
          </p:cNvPr>
          <p:cNvSpPr txBox="1"/>
          <p:nvPr/>
        </p:nvSpPr>
        <p:spPr>
          <a:xfrm>
            <a:off x="7581658" y="6272049"/>
            <a:ext cx="4506878"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8869696" y="5986285"/>
            <a:ext cx="2254106" cy="400110"/>
          </a:xfrm>
          <a:prstGeom prst="rect">
            <a:avLst/>
          </a:prstGeom>
          <a:noFill/>
        </p:spPr>
        <p:txBody>
          <a:bodyPr wrap="square" rtlCol="0">
            <a:spAutoFit/>
          </a:bodyPr>
          <a:lstStyle/>
          <a:p>
            <a:r>
              <a:rPr lang="en-ZA" sz="2000" u="sng">
                <a:solidFill>
                  <a:srgbClr val="0070C0"/>
                </a:solidFill>
              </a:rPr>
              <a:t>www.angp-hb.co.za</a:t>
            </a:r>
          </a:p>
        </p:txBody>
      </p:sp>
      <p:pic>
        <p:nvPicPr>
          <p:cNvPr id="5" name="Picture 4" descr="A picture containing text&#10;&#10;Description automatically generated">
            <a:extLst>
              <a:ext uri="{FF2B5EF4-FFF2-40B4-BE49-F238E27FC236}">
                <a16:creationId xmlns:a16="http://schemas.microsoft.com/office/drawing/2014/main" id="{AE9F726E-E05E-4C4C-8EDD-EF4F170AE0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698" y="755720"/>
            <a:ext cx="1522708" cy="2160000"/>
          </a:xfrm>
          <a:prstGeom prst="rect">
            <a:avLst/>
          </a:prstGeom>
        </p:spPr>
      </p:pic>
      <p:pic>
        <p:nvPicPr>
          <p:cNvPr id="7" name="Picture 6" descr="A picture containing text, book&#10;&#10;Description automatically generated">
            <a:extLst>
              <a:ext uri="{FF2B5EF4-FFF2-40B4-BE49-F238E27FC236}">
                <a16:creationId xmlns:a16="http://schemas.microsoft.com/office/drawing/2014/main" id="{FAAFDE1F-06C0-4176-8208-EFE633941F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3253" y="742072"/>
            <a:ext cx="1512260" cy="2160000"/>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4E48DBEF-878E-421D-AB88-BFC003BBA4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6263" y="742072"/>
            <a:ext cx="1524014" cy="2160000"/>
          </a:xfrm>
          <a:prstGeom prst="rect">
            <a:avLst/>
          </a:prstGeom>
        </p:spPr>
      </p:pic>
      <p:pic>
        <p:nvPicPr>
          <p:cNvPr id="11" name="Picture 10" descr="A picture containing text, colorful&#10;&#10;Description automatically generated">
            <a:extLst>
              <a:ext uri="{FF2B5EF4-FFF2-40B4-BE49-F238E27FC236}">
                <a16:creationId xmlns:a16="http://schemas.microsoft.com/office/drawing/2014/main" id="{1D778B84-6899-460C-B74D-8465C53871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1028" y="742072"/>
            <a:ext cx="1524936" cy="2160000"/>
          </a:xfrm>
          <a:prstGeom prst="rect">
            <a:avLst/>
          </a:prstGeom>
        </p:spPr>
      </p:pic>
      <p:pic>
        <p:nvPicPr>
          <p:cNvPr id="13" name="Picture 12" descr="A person holding a flag&#10;&#10;Description automatically generated with low confidence">
            <a:extLst>
              <a:ext uri="{FF2B5EF4-FFF2-40B4-BE49-F238E27FC236}">
                <a16:creationId xmlns:a16="http://schemas.microsoft.com/office/drawing/2014/main" id="{A689F8FC-379D-4F8B-B588-14FD52728C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67872" y="768772"/>
            <a:ext cx="1538044" cy="2160000"/>
          </a:xfrm>
          <a:prstGeom prst="rect">
            <a:avLst/>
          </a:prstGeom>
        </p:spPr>
      </p:pic>
      <p:pic>
        <p:nvPicPr>
          <p:cNvPr id="15" name="Picture 14" descr="A picture containing text, book&#10;&#10;Description automatically generated">
            <a:extLst>
              <a:ext uri="{FF2B5EF4-FFF2-40B4-BE49-F238E27FC236}">
                <a16:creationId xmlns:a16="http://schemas.microsoft.com/office/drawing/2014/main" id="{6E3CB561-8AD1-4493-BB1E-704536D5A15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80980" y="3044667"/>
            <a:ext cx="1524936" cy="2160000"/>
          </a:xfrm>
          <a:prstGeom prst="rect">
            <a:avLst/>
          </a:prstGeom>
        </p:spPr>
      </p:pic>
      <p:pic>
        <p:nvPicPr>
          <p:cNvPr id="17" name="Picture 16" descr="A picture containing text, colorful, bright, painted&#10;&#10;Description automatically generated">
            <a:extLst>
              <a:ext uri="{FF2B5EF4-FFF2-40B4-BE49-F238E27FC236}">
                <a16:creationId xmlns:a16="http://schemas.microsoft.com/office/drawing/2014/main" id="{685A73CE-2F7D-4EF9-8369-0CD9E038E4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51059" y="3292245"/>
            <a:ext cx="1527708" cy="2160000"/>
          </a:xfrm>
          <a:prstGeom prst="rect">
            <a:avLst/>
          </a:prstGeom>
        </p:spPr>
      </p:pic>
      <p:pic>
        <p:nvPicPr>
          <p:cNvPr id="19" name="Picture 18" descr="A picture containing text&#10;&#10;Description automatically generated">
            <a:extLst>
              <a:ext uri="{FF2B5EF4-FFF2-40B4-BE49-F238E27FC236}">
                <a16:creationId xmlns:a16="http://schemas.microsoft.com/office/drawing/2014/main" id="{083CBFB0-7E3A-4AFD-B822-3C01B71C679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58364" y="3526942"/>
            <a:ext cx="1518120" cy="2160000"/>
          </a:xfrm>
          <a:prstGeom prst="rect">
            <a:avLst/>
          </a:prstGeom>
        </p:spPr>
      </p:pic>
      <p:pic>
        <p:nvPicPr>
          <p:cNvPr id="21" name="Picture 20" descr="A poster of a person&#10;&#10;Description automatically generated with low confidence">
            <a:extLst>
              <a:ext uri="{FF2B5EF4-FFF2-40B4-BE49-F238E27FC236}">
                <a16:creationId xmlns:a16="http://schemas.microsoft.com/office/drawing/2014/main" id="{ADB290C0-10E7-48A0-85D5-E7BFEB6799B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56979" y="768772"/>
            <a:ext cx="1521788" cy="2160000"/>
          </a:xfrm>
          <a:prstGeom prst="rect">
            <a:avLst/>
          </a:prstGeom>
        </p:spPr>
      </p:pic>
      <p:pic>
        <p:nvPicPr>
          <p:cNvPr id="23" name="Picture 22" descr="Background pattern&#10;&#10;Description automatically generated">
            <a:extLst>
              <a:ext uri="{FF2B5EF4-FFF2-40B4-BE49-F238E27FC236}">
                <a16:creationId xmlns:a16="http://schemas.microsoft.com/office/drawing/2014/main" id="{49E4CAB8-3175-40BF-A201-B9D0ED8FC1A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458364" y="760544"/>
            <a:ext cx="1518120" cy="2160000"/>
          </a:xfrm>
          <a:prstGeom prst="rect">
            <a:avLst/>
          </a:prstGeom>
        </p:spPr>
      </p:pic>
      <p:sp>
        <p:nvSpPr>
          <p:cNvPr id="4" name="TextBox 3">
            <a:extLst>
              <a:ext uri="{FF2B5EF4-FFF2-40B4-BE49-F238E27FC236}">
                <a16:creationId xmlns:a16="http://schemas.microsoft.com/office/drawing/2014/main" id="{BB23EB8F-A12C-435C-8929-3A3DDDF78CCA}"/>
              </a:ext>
            </a:extLst>
          </p:cNvPr>
          <p:cNvSpPr txBox="1"/>
          <p:nvPr/>
        </p:nvSpPr>
        <p:spPr>
          <a:xfrm>
            <a:off x="3864718" y="47815"/>
            <a:ext cx="4643206" cy="461665"/>
          </a:xfrm>
          <a:prstGeom prst="rect">
            <a:avLst/>
          </a:prstGeom>
          <a:noFill/>
        </p:spPr>
        <p:txBody>
          <a:bodyPr wrap="square" rtlCol="0">
            <a:spAutoFit/>
          </a:bodyPr>
          <a:lstStyle/>
          <a:p>
            <a:pPr algn="ctr"/>
            <a:r>
              <a:rPr lang="en-ZA" sz="2400" dirty="0">
                <a:latin typeface="Cooper Black" panose="0208090404030B020404" pitchFamily="18" charset="0"/>
              </a:rPr>
              <a:t>EL CORAZÓN DEL HOMBRE</a:t>
            </a:r>
          </a:p>
        </p:txBody>
      </p:sp>
      <p:sp>
        <p:nvSpPr>
          <p:cNvPr id="16" name="TextBox 15">
            <a:extLst>
              <a:ext uri="{FF2B5EF4-FFF2-40B4-BE49-F238E27FC236}">
                <a16:creationId xmlns:a16="http://schemas.microsoft.com/office/drawing/2014/main" id="{95A2DBC6-2AC9-42DC-84FA-7A0D66FC7ACE}"/>
              </a:ext>
            </a:extLst>
          </p:cNvPr>
          <p:cNvSpPr txBox="1"/>
          <p:nvPr/>
        </p:nvSpPr>
        <p:spPr>
          <a:xfrm>
            <a:off x="199025" y="3053217"/>
            <a:ext cx="6651266" cy="4905382"/>
          </a:xfrm>
          <a:prstGeom prst="rect">
            <a:avLst/>
          </a:prstGeom>
          <a:noFill/>
        </p:spPr>
        <p:txBody>
          <a:bodyPr wrap="square">
            <a:spAutoFit/>
          </a:bodyPr>
          <a:lstStyle/>
          <a:p>
            <a:pPr marL="9525" marR="5080" indent="0" algn="ctr">
              <a:lnSpc>
                <a:spcPct val="125000"/>
              </a:lnSpc>
              <a:spcBef>
                <a:spcPts val="0"/>
              </a:spcBef>
              <a:spcAft>
                <a:spcPts val="0"/>
              </a:spcAft>
            </a:pPr>
            <a:r>
              <a:rPr lang="en-US" b="1" kern="1400" dirty="0">
                <a:ln>
                  <a:noFill/>
                </a:ln>
                <a:solidFill>
                  <a:schemeClr val="accent2">
                    <a:lumMod val="60000"/>
                    <a:lumOff val="40000"/>
                  </a:schemeClr>
                </a:solidFill>
                <a:effectLst/>
                <a:latin typeface="Arial Nova" panose="020B0504020202020204" pitchFamily="34" charset="0"/>
              </a:rPr>
              <a:t>“</a:t>
            </a:r>
            <a:r>
              <a:rPr lang="es-ES" b="1" kern="1400" dirty="0">
                <a:solidFill>
                  <a:schemeClr val="accent2">
                    <a:lumMod val="60000"/>
                    <a:lumOff val="40000"/>
                  </a:schemeClr>
                </a:solidFill>
                <a:latin typeface="Arial Nova" panose="020B0504020202020204" pitchFamily="34" charset="0"/>
              </a:rPr>
              <a:t>Quien crea que está firme, que tenga cuidado de no caer. (1 Corintios 10:12)</a:t>
            </a:r>
          </a:p>
          <a:p>
            <a:pPr marL="9525" marR="5080" indent="0" algn="ctr">
              <a:lnSpc>
                <a:spcPct val="125000"/>
              </a:lnSpc>
              <a:spcBef>
                <a:spcPts val="0"/>
              </a:spcBef>
              <a:spcAft>
                <a:spcPts val="0"/>
              </a:spcAft>
            </a:pPr>
            <a:endParaRPr lang="es-ES" sz="1100" b="1" kern="1400" dirty="0">
              <a:solidFill>
                <a:schemeClr val="accent2">
                  <a:lumMod val="60000"/>
                  <a:lumOff val="40000"/>
                </a:schemeClr>
              </a:solidFill>
              <a:latin typeface="Arial Nova" panose="020B0504020202020204" pitchFamily="34" charset="0"/>
            </a:endParaRPr>
          </a:p>
          <a:p>
            <a:pPr marL="9525" marR="5080" indent="0" algn="ctr">
              <a:lnSpc>
                <a:spcPct val="125000"/>
              </a:lnSpc>
              <a:spcBef>
                <a:spcPts val="0"/>
              </a:spcBef>
              <a:spcAft>
                <a:spcPts val="0"/>
              </a:spcAft>
            </a:pPr>
            <a:r>
              <a:rPr lang="es-ES" b="1" kern="1400" dirty="0">
                <a:solidFill>
                  <a:schemeClr val="accent2">
                    <a:lumMod val="75000"/>
                  </a:schemeClr>
                </a:solidFill>
                <a:latin typeface="Arial Nova" panose="020B0504020202020204" pitchFamily="34" charset="0"/>
              </a:rPr>
              <a:t>…….. Luego sale y trae otros siete espíritus aún peores que él, y vienen a vivir allí. Entonces, cuando todo termine, esa persona estará en peor estado que al principio.</a:t>
            </a:r>
          </a:p>
          <a:p>
            <a:pPr marL="9525" marR="5080" indent="0" algn="ctr">
              <a:lnSpc>
                <a:spcPct val="125000"/>
              </a:lnSpc>
              <a:spcBef>
                <a:spcPts val="0"/>
              </a:spcBef>
              <a:spcAft>
                <a:spcPts val="0"/>
              </a:spcAft>
            </a:pPr>
            <a:r>
              <a:rPr lang="es-ES" b="1" kern="1400" dirty="0">
                <a:solidFill>
                  <a:schemeClr val="accent2">
                    <a:lumMod val="75000"/>
                  </a:schemeClr>
                </a:solidFill>
                <a:latin typeface="Arial Nova" panose="020B0504020202020204" pitchFamily="34" charset="0"/>
              </a:rPr>
              <a:t> (Lucas 11: 24 - 26)</a:t>
            </a:r>
          </a:p>
          <a:p>
            <a:pPr marL="9525" marR="5080" indent="0" algn="ctr">
              <a:lnSpc>
                <a:spcPct val="125000"/>
              </a:lnSpc>
              <a:spcBef>
                <a:spcPts val="0"/>
              </a:spcBef>
              <a:spcAft>
                <a:spcPts val="0"/>
              </a:spcAft>
            </a:pPr>
            <a:r>
              <a:rPr lang="es-ES" b="1" kern="1400" dirty="0">
                <a:solidFill>
                  <a:schemeClr val="accent2">
                    <a:lumMod val="60000"/>
                    <a:lumOff val="40000"/>
                  </a:schemeClr>
                </a:solidFill>
                <a:latin typeface="Arial Nova" panose="020B0504020202020204" pitchFamily="34" charset="0"/>
              </a:rPr>
              <a:t>----------------------------------------------------------------------------- </a:t>
            </a:r>
            <a:r>
              <a:rPr lang="es-ES" b="1" kern="1400" dirty="0">
                <a:solidFill>
                  <a:srgbClr val="FF0000"/>
                </a:solidFill>
                <a:latin typeface="Arial Nova" panose="020B0504020202020204" pitchFamily="34" charset="0"/>
              </a:rPr>
              <a:t>¡Aléjense de mí, ustedes que están bajo la maldición de Dios! ¡Fuera al fuego eterno preparado para el diablo y sus ángeles! (Mateo 25: 41)</a:t>
            </a:r>
          </a:p>
          <a:p>
            <a:pPr marL="0" marR="0" indent="0" algn="ctr">
              <a:lnSpc>
                <a:spcPct val="125000"/>
              </a:lnSpc>
              <a:spcBef>
                <a:spcPts val="0"/>
              </a:spcBef>
              <a:spcAft>
                <a:spcPts val="0"/>
              </a:spcAft>
            </a:pPr>
            <a:endParaRPr lang="en-US" b="1" kern="1400" dirty="0">
              <a:ln>
                <a:noFill/>
              </a:ln>
              <a:solidFill>
                <a:srgbClr val="000000"/>
              </a:solidFill>
              <a:effectLst/>
              <a:latin typeface="Arial Nova" panose="020B0504020202020204" pitchFamily="34" charset="0"/>
            </a:endParaRPr>
          </a:p>
          <a:p>
            <a:pPr marL="0" marR="0" indent="0" algn="ctr">
              <a:lnSpc>
                <a:spcPct val="125000"/>
              </a:lnSpc>
              <a:spcBef>
                <a:spcPts val="0"/>
              </a:spcBef>
              <a:spcAft>
                <a:spcPts val="0"/>
              </a:spcAft>
            </a:pPr>
            <a:endParaRPr lang="en-US" kern="1400" dirty="0">
              <a:ln>
                <a:noFill/>
              </a:ln>
              <a:solidFill>
                <a:srgbClr val="000000"/>
              </a:solidFill>
              <a:effectLst/>
              <a:latin typeface="Arial Nova" panose="020B0504020202020204" pitchFamily="34" charset="0"/>
            </a:endParaRPr>
          </a:p>
          <a:p>
            <a:pPr marL="9525" marR="5080" indent="0" algn="ctr">
              <a:lnSpc>
                <a:spcPct val="125000"/>
              </a:lnSpc>
              <a:spcBef>
                <a:spcPts val="0"/>
              </a:spcBef>
              <a:spcAft>
                <a:spcPts val="0"/>
              </a:spcAft>
            </a:pPr>
            <a:endParaRPr lang="en-US" b="1" kern="1400" dirty="0">
              <a:ln>
                <a:noFill/>
              </a:ln>
              <a:solidFill>
                <a:srgbClr val="000000"/>
              </a:solidFill>
              <a:effectLst/>
              <a:latin typeface="Arial Nova" panose="020B0504020202020204" pitchFamily="34" charset="0"/>
            </a:endParaRPr>
          </a:p>
        </p:txBody>
      </p:sp>
      <p:sp>
        <p:nvSpPr>
          <p:cNvPr id="6" name="TextBox 5">
            <a:extLst>
              <a:ext uri="{FF2B5EF4-FFF2-40B4-BE49-F238E27FC236}">
                <a16:creationId xmlns:a16="http://schemas.microsoft.com/office/drawing/2014/main" id="{FB763EB5-7994-4B0C-BCDE-6754B35D0C74}"/>
              </a:ext>
            </a:extLst>
          </p:cNvPr>
          <p:cNvSpPr txBox="1"/>
          <p:nvPr/>
        </p:nvSpPr>
        <p:spPr>
          <a:xfrm>
            <a:off x="147452" y="512727"/>
            <a:ext cx="1650868" cy="246221"/>
          </a:xfrm>
          <a:prstGeom prst="rect">
            <a:avLst/>
          </a:prstGeom>
          <a:noFill/>
        </p:spPr>
        <p:txBody>
          <a:bodyPr wrap="square" rtlCol="0">
            <a:spAutoFit/>
          </a:bodyPr>
          <a:lstStyle/>
          <a:p>
            <a:r>
              <a:rPr lang="en-US" sz="1000" b="1" dirty="0"/>
              <a:t>EL CORAZÓN DEL </a:t>
            </a:r>
            <a:r>
              <a:rPr lang="en-US" sz="1000" b="1" dirty="0" err="1"/>
              <a:t>PECADOR</a:t>
            </a:r>
            <a:endParaRPr lang="en-US" sz="1000" b="1" dirty="0"/>
          </a:p>
        </p:txBody>
      </p:sp>
      <p:sp>
        <p:nvSpPr>
          <p:cNvPr id="18" name="TextBox 17">
            <a:extLst>
              <a:ext uri="{FF2B5EF4-FFF2-40B4-BE49-F238E27FC236}">
                <a16:creationId xmlns:a16="http://schemas.microsoft.com/office/drawing/2014/main" id="{D5369064-EFEE-4770-9E45-A177476260D4}"/>
              </a:ext>
            </a:extLst>
          </p:cNvPr>
          <p:cNvSpPr txBox="1"/>
          <p:nvPr/>
        </p:nvSpPr>
        <p:spPr>
          <a:xfrm>
            <a:off x="1798320" y="505033"/>
            <a:ext cx="1993731" cy="215444"/>
          </a:xfrm>
          <a:prstGeom prst="rect">
            <a:avLst/>
          </a:prstGeom>
          <a:noFill/>
        </p:spPr>
        <p:txBody>
          <a:bodyPr wrap="square" rtlCol="0">
            <a:spAutoFit/>
          </a:bodyPr>
          <a:lstStyle/>
          <a:p>
            <a:r>
              <a:rPr lang="es-ES" sz="800" b="1" dirty="0"/>
              <a:t>EL CORAZÓN CONVENCIDO DEL PECADO</a:t>
            </a:r>
          </a:p>
        </p:txBody>
      </p:sp>
      <p:sp>
        <p:nvSpPr>
          <p:cNvPr id="20" name="TextBox 19">
            <a:extLst>
              <a:ext uri="{FF2B5EF4-FFF2-40B4-BE49-F238E27FC236}">
                <a16:creationId xmlns:a16="http://schemas.microsoft.com/office/drawing/2014/main" id="{EEDB8932-0B69-4B37-9473-9529B204F59C}"/>
              </a:ext>
            </a:extLst>
          </p:cNvPr>
          <p:cNvSpPr txBox="1"/>
          <p:nvPr/>
        </p:nvSpPr>
        <p:spPr>
          <a:xfrm>
            <a:off x="3615820" y="505033"/>
            <a:ext cx="1908814" cy="261610"/>
          </a:xfrm>
          <a:prstGeom prst="rect">
            <a:avLst/>
          </a:prstGeom>
          <a:noFill/>
        </p:spPr>
        <p:txBody>
          <a:bodyPr wrap="square" rtlCol="0">
            <a:spAutoFit/>
          </a:bodyPr>
          <a:lstStyle/>
          <a:p>
            <a:r>
              <a:rPr lang="en-US" sz="1100" b="1" dirty="0"/>
              <a:t>EL CORAZÓN </a:t>
            </a:r>
            <a:r>
              <a:rPr lang="en-US" sz="1100" b="1" dirty="0" err="1"/>
              <a:t>ARREPENTIDO</a:t>
            </a:r>
            <a:endParaRPr lang="en-US" sz="1100" b="1" dirty="0"/>
          </a:p>
        </p:txBody>
      </p:sp>
      <p:sp>
        <p:nvSpPr>
          <p:cNvPr id="22" name="TextBox 21">
            <a:extLst>
              <a:ext uri="{FF2B5EF4-FFF2-40B4-BE49-F238E27FC236}">
                <a16:creationId xmlns:a16="http://schemas.microsoft.com/office/drawing/2014/main" id="{8EB2C647-EFA3-4D82-8689-AE3FF68D360A}"/>
              </a:ext>
            </a:extLst>
          </p:cNvPr>
          <p:cNvSpPr txBox="1"/>
          <p:nvPr/>
        </p:nvSpPr>
        <p:spPr>
          <a:xfrm>
            <a:off x="5486441" y="505033"/>
            <a:ext cx="1522708" cy="261610"/>
          </a:xfrm>
          <a:prstGeom prst="rect">
            <a:avLst/>
          </a:prstGeom>
          <a:noFill/>
        </p:spPr>
        <p:txBody>
          <a:bodyPr wrap="square" rtlCol="0">
            <a:spAutoFit/>
          </a:bodyPr>
          <a:lstStyle/>
          <a:p>
            <a:r>
              <a:rPr lang="en-US" sz="1100" b="1" dirty="0" err="1"/>
              <a:t>MORIR</a:t>
            </a:r>
            <a:r>
              <a:rPr lang="en-US" sz="1100" b="1" dirty="0"/>
              <a:t> CON CRISTO</a:t>
            </a:r>
          </a:p>
        </p:txBody>
      </p:sp>
      <p:sp>
        <p:nvSpPr>
          <p:cNvPr id="24" name="TextBox 23">
            <a:extLst>
              <a:ext uri="{FF2B5EF4-FFF2-40B4-BE49-F238E27FC236}">
                <a16:creationId xmlns:a16="http://schemas.microsoft.com/office/drawing/2014/main" id="{A560BBDF-49E5-470B-BFF7-9361EB3A6691}"/>
              </a:ext>
            </a:extLst>
          </p:cNvPr>
          <p:cNvSpPr txBox="1"/>
          <p:nvPr/>
        </p:nvSpPr>
        <p:spPr>
          <a:xfrm>
            <a:off x="7188893" y="515160"/>
            <a:ext cx="1522708" cy="261610"/>
          </a:xfrm>
          <a:prstGeom prst="rect">
            <a:avLst/>
          </a:prstGeom>
          <a:noFill/>
        </p:spPr>
        <p:txBody>
          <a:bodyPr wrap="square" rtlCol="0">
            <a:spAutoFit/>
          </a:bodyPr>
          <a:lstStyle/>
          <a:p>
            <a:r>
              <a:rPr lang="en-US" sz="1100" b="1" dirty="0"/>
              <a:t>EL TEMPLO DE DIOS</a:t>
            </a:r>
          </a:p>
        </p:txBody>
      </p:sp>
      <p:sp>
        <p:nvSpPr>
          <p:cNvPr id="25" name="TextBox 24">
            <a:extLst>
              <a:ext uri="{FF2B5EF4-FFF2-40B4-BE49-F238E27FC236}">
                <a16:creationId xmlns:a16="http://schemas.microsoft.com/office/drawing/2014/main" id="{904F450F-86CB-4557-8D49-4ACB79407E01}"/>
              </a:ext>
            </a:extLst>
          </p:cNvPr>
          <p:cNvSpPr txBox="1"/>
          <p:nvPr/>
        </p:nvSpPr>
        <p:spPr>
          <a:xfrm>
            <a:off x="8566647" y="506932"/>
            <a:ext cx="2044861" cy="230832"/>
          </a:xfrm>
          <a:prstGeom prst="rect">
            <a:avLst/>
          </a:prstGeom>
          <a:noFill/>
        </p:spPr>
        <p:txBody>
          <a:bodyPr wrap="square" rtlCol="0">
            <a:spAutoFit/>
          </a:bodyPr>
          <a:lstStyle/>
          <a:p>
            <a:r>
              <a:rPr lang="en-US" sz="900" b="1" dirty="0" err="1"/>
              <a:t>HEARTEL</a:t>
            </a:r>
            <a:r>
              <a:rPr lang="en-US" sz="900" b="1" dirty="0"/>
              <a:t> CORAZÓN </a:t>
            </a:r>
            <a:r>
              <a:rPr lang="en-US" sz="900" b="1" dirty="0" err="1"/>
              <a:t>VICTORIOSO</a:t>
            </a:r>
            <a:endParaRPr lang="en-US" sz="900" b="1" dirty="0"/>
          </a:p>
        </p:txBody>
      </p:sp>
      <p:sp>
        <p:nvSpPr>
          <p:cNvPr id="26" name="TextBox 25">
            <a:extLst>
              <a:ext uri="{FF2B5EF4-FFF2-40B4-BE49-F238E27FC236}">
                <a16:creationId xmlns:a16="http://schemas.microsoft.com/office/drawing/2014/main" id="{D9255D46-3CCD-4EE3-93E6-1F185891E732}"/>
              </a:ext>
            </a:extLst>
          </p:cNvPr>
          <p:cNvSpPr txBox="1"/>
          <p:nvPr/>
        </p:nvSpPr>
        <p:spPr>
          <a:xfrm>
            <a:off x="10319079" y="522320"/>
            <a:ext cx="1946772" cy="246221"/>
          </a:xfrm>
          <a:prstGeom prst="rect">
            <a:avLst/>
          </a:prstGeom>
          <a:noFill/>
        </p:spPr>
        <p:txBody>
          <a:bodyPr wrap="square" rtlCol="0">
            <a:spAutoFit/>
          </a:bodyPr>
          <a:lstStyle/>
          <a:p>
            <a:r>
              <a:rPr lang="es-ES" sz="1000" b="1" dirty="0"/>
              <a:t>EL GLORIOSO REGRESO A CASA</a:t>
            </a:r>
          </a:p>
        </p:txBody>
      </p:sp>
      <p:sp>
        <p:nvSpPr>
          <p:cNvPr id="27" name="TextBox 26">
            <a:extLst>
              <a:ext uri="{FF2B5EF4-FFF2-40B4-BE49-F238E27FC236}">
                <a16:creationId xmlns:a16="http://schemas.microsoft.com/office/drawing/2014/main" id="{C7BEB57D-0FC1-4FE1-BA5A-F46B4C675A12}"/>
              </a:ext>
            </a:extLst>
          </p:cNvPr>
          <p:cNvSpPr txBox="1"/>
          <p:nvPr/>
        </p:nvSpPr>
        <p:spPr>
          <a:xfrm>
            <a:off x="7138553" y="5195431"/>
            <a:ext cx="1522708" cy="430887"/>
          </a:xfrm>
          <a:prstGeom prst="rect">
            <a:avLst/>
          </a:prstGeom>
          <a:noFill/>
        </p:spPr>
        <p:txBody>
          <a:bodyPr wrap="square" rtlCol="0">
            <a:spAutoFit/>
          </a:bodyPr>
          <a:lstStyle/>
          <a:p>
            <a:pPr algn="ctr"/>
            <a:r>
              <a:rPr lang="es-ES" sz="1100" b="1" dirty="0"/>
              <a:t>EL CORAZÓN TENTADO Y DIVIDIDO</a:t>
            </a:r>
          </a:p>
        </p:txBody>
      </p:sp>
      <p:sp>
        <p:nvSpPr>
          <p:cNvPr id="28" name="TextBox 27">
            <a:extLst>
              <a:ext uri="{FF2B5EF4-FFF2-40B4-BE49-F238E27FC236}">
                <a16:creationId xmlns:a16="http://schemas.microsoft.com/office/drawing/2014/main" id="{FC72C32A-D875-456C-ACF6-5D910B2E8CF1}"/>
              </a:ext>
            </a:extLst>
          </p:cNvPr>
          <p:cNvSpPr txBox="1"/>
          <p:nvPr/>
        </p:nvSpPr>
        <p:spPr>
          <a:xfrm>
            <a:off x="8661261" y="5450050"/>
            <a:ext cx="1657818" cy="400110"/>
          </a:xfrm>
          <a:prstGeom prst="rect">
            <a:avLst/>
          </a:prstGeom>
          <a:noFill/>
        </p:spPr>
        <p:txBody>
          <a:bodyPr wrap="square" rtlCol="0">
            <a:spAutoFit/>
          </a:bodyPr>
          <a:lstStyle/>
          <a:p>
            <a:pPr algn="ctr"/>
            <a:r>
              <a:rPr lang="es-ES" sz="1000" b="1" dirty="0"/>
              <a:t>EL CORAZÓN </a:t>
            </a:r>
            <a:r>
              <a:rPr lang="es-ES" sz="1000" b="1" dirty="0" err="1"/>
              <a:t>REVISIONADO</a:t>
            </a:r>
            <a:r>
              <a:rPr lang="es-ES" sz="1000" b="1" dirty="0"/>
              <a:t> O TORCIDO</a:t>
            </a:r>
          </a:p>
        </p:txBody>
      </p:sp>
      <p:sp>
        <p:nvSpPr>
          <p:cNvPr id="29" name="TextBox 28">
            <a:extLst>
              <a:ext uri="{FF2B5EF4-FFF2-40B4-BE49-F238E27FC236}">
                <a16:creationId xmlns:a16="http://schemas.microsoft.com/office/drawing/2014/main" id="{FA0947AE-BC80-4C98-89C9-788272633E71}"/>
              </a:ext>
            </a:extLst>
          </p:cNvPr>
          <p:cNvSpPr txBox="1"/>
          <p:nvPr/>
        </p:nvSpPr>
        <p:spPr>
          <a:xfrm>
            <a:off x="10320712" y="5679839"/>
            <a:ext cx="1809769" cy="430887"/>
          </a:xfrm>
          <a:prstGeom prst="rect">
            <a:avLst/>
          </a:prstGeom>
          <a:noFill/>
        </p:spPr>
        <p:txBody>
          <a:bodyPr wrap="square" rtlCol="0">
            <a:spAutoFit/>
          </a:bodyPr>
          <a:lstStyle/>
          <a:p>
            <a:pPr algn="ctr"/>
            <a:r>
              <a:rPr lang="en-US" sz="1100" b="1" dirty="0"/>
              <a:t>EL </a:t>
            </a:r>
            <a:r>
              <a:rPr lang="en-US" sz="1100" b="1" dirty="0" err="1"/>
              <a:t>JUICIO</a:t>
            </a:r>
            <a:r>
              <a:rPr lang="en-US" sz="1100" b="1" dirty="0"/>
              <a:t> DEL </a:t>
            </a:r>
            <a:r>
              <a:rPr lang="en-US" sz="1100" b="1" dirty="0" err="1"/>
              <a:t>PECADOR</a:t>
            </a:r>
            <a:endParaRPr lang="en-US" sz="1100" b="1" dirty="0"/>
          </a:p>
          <a:p>
            <a:pPr algn="ctr"/>
            <a:endParaRPr lang="en-US" sz="1100" b="1" dirty="0"/>
          </a:p>
        </p:txBody>
      </p:sp>
      <p:cxnSp>
        <p:nvCxnSpPr>
          <p:cNvPr id="12" name="Straight Connector 11">
            <a:extLst>
              <a:ext uri="{FF2B5EF4-FFF2-40B4-BE49-F238E27FC236}">
                <a16:creationId xmlns:a16="http://schemas.microsoft.com/office/drawing/2014/main" id="{59178EBD-F8DC-4048-90B4-23F7D13F7B3E}"/>
              </a:ext>
            </a:extLst>
          </p:cNvPr>
          <p:cNvCxnSpPr>
            <a:cxnSpLocks/>
          </p:cNvCxnSpPr>
          <p:nvPr/>
        </p:nvCxnSpPr>
        <p:spPr>
          <a:xfrm flipH="1">
            <a:off x="6905707" y="2974952"/>
            <a:ext cx="5182830" cy="3104032"/>
          </a:xfrm>
          <a:prstGeom prst="line">
            <a:avLst/>
          </a:prstGeom>
          <a:ln w="1524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A7BBA4D-96ED-429C-BF75-F253F3BAA305}"/>
              </a:ext>
            </a:extLst>
          </p:cNvPr>
          <p:cNvCxnSpPr>
            <a:cxnSpLocks/>
          </p:cNvCxnSpPr>
          <p:nvPr/>
        </p:nvCxnSpPr>
        <p:spPr>
          <a:xfrm flipH="1" flipV="1">
            <a:off x="6905707" y="2928436"/>
            <a:ext cx="5182829" cy="3113267"/>
          </a:xfrm>
          <a:prstGeom prst="line">
            <a:avLst/>
          </a:prstGeom>
          <a:ln w="152400">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01ADD248-1B50-433F-9FD3-E23C8FB741A7}"/>
              </a:ext>
            </a:extLst>
          </p:cNvPr>
          <p:cNvSpPr txBox="1"/>
          <p:nvPr/>
        </p:nvSpPr>
        <p:spPr>
          <a:xfrm>
            <a:off x="798014" y="3216296"/>
            <a:ext cx="5453288" cy="3170099"/>
          </a:xfrm>
          <a:prstGeom prst="rect">
            <a:avLst/>
          </a:prstGeom>
          <a:solidFill>
            <a:schemeClr val="bg1">
              <a:alpha val="74000"/>
            </a:schemeClr>
          </a:solidFill>
          <a:ln w="25400">
            <a:solidFill>
              <a:schemeClr val="tx1"/>
            </a:solidFill>
            <a:prstDash val="sysDash"/>
            <a:bevel/>
          </a:ln>
        </p:spPr>
        <p:txBody>
          <a:bodyPr wrap="square" rtlCol="0">
            <a:spAutoFit/>
          </a:bodyPr>
          <a:lstStyle/>
          <a:p>
            <a:pPr algn="ctr"/>
            <a:r>
              <a:rPr lang="es-ES" sz="4000" dirty="0"/>
              <a:t>AUNQUE NO TENEMOS QUE SER PARTE DE ESTO, TODAVÍA NECESITAMOS ESTAR CONSCIENTES DEL PELIGRO DEL PECADO.</a:t>
            </a:r>
            <a:endParaRPr lang="en-ZA" sz="4000" dirty="0"/>
          </a:p>
        </p:txBody>
      </p:sp>
    </p:spTree>
    <p:extLst>
      <p:ext uri="{BB962C8B-B14F-4D97-AF65-F5344CB8AC3E}">
        <p14:creationId xmlns:p14="http://schemas.microsoft.com/office/powerpoint/2010/main" val="3088135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1"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1000"/>
                                        <p:tgtEl>
                                          <p:spTgt spid="10"/>
                                        </p:tgtEl>
                                      </p:cBhvr>
                                    </p:animEffect>
                                  </p:childTnLst>
                                </p:cTn>
                              </p:par>
                            </p:childTnLst>
                          </p:cTn>
                        </p:par>
                        <p:par>
                          <p:cTn id="8" fill="hold">
                            <p:stCondLst>
                              <p:cond delay="1000"/>
                            </p:stCondLst>
                            <p:childTnLst>
                              <p:par>
                                <p:cTn id="9" presetID="6" presetClass="entr" presetSubtype="16"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circle(in)">
                                      <p:cBhvr>
                                        <p:cTn id="11" dur="1000"/>
                                        <p:tgtEl>
                                          <p:spTgt spid="15"/>
                                        </p:tgtEl>
                                      </p:cBhvr>
                                    </p:animEffect>
                                  </p:childTnLst>
                                </p:cTn>
                              </p:par>
                            </p:childTnLst>
                          </p:cTn>
                        </p:par>
                        <p:par>
                          <p:cTn id="12" fill="hold">
                            <p:stCondLst>
                              <p:cond delay="2000"/>
                            </p:stCondLst>
                            <p:childTnLst>
                              <p:par>
                                <p:cTn id="13" presetID="6" presetClass="entr" presetSubtype="16"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circle(in)">
                                      <p:cBhvr>
                                        <p:cTn id="15" dur="1000"/>
                                        <p:tgtEl>
                                          <p:spTgt spid="17"/>
                                        </p:tgtEl>
                                      </p:cBhvr>
                                    </p:animEffect>
                                  </p:childTnLst>
                                </p:cTn>
                              </p:par>
                            </p:childTnLst>
                          </p:cTn>
                        </p:par>
                        <p:par>
                          <p:cTn id="16" fill="hold">
                            <p:stCondLst>
                              <p:cond delay="3000"/>
                            </p:stCondLst>
                            <p:childTnLst>
                              <p:par>
                                <p:cTn id="17" presetID="6" presetClass="entr" presetSubtype="16"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circle(in)">
                                      <p:cBhvr>
                                        <p:cTn id="19" dur="1000"/>
                                        <p:tgtEl>
                                          <p:spTgt spid="19"/>
                                        </p:tgtEl>
                                      </p:cBhvr>
                                    </p:animEffect>
                                  </p:childTnLst>
                                </p:cTn>
                              </p:par>
                            </p:childTnLst>
                          </p:cTn>
                        </p:par>
                        <p:par>
                          <p:cTn id="20" fill="hold">
                            <p:stCondLst>
                              <p:cond delay="4000"/>
                            </p:stCondLst>
                            <p:childTnLst>
                              <p:par>
                                <p:cTn id="21" presetID="6" presetClass="entr" presetSubtype="16" fill="hold" grpId="1" nodeType="after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circle(in)">
                                      <p:cBhvr>
                                        <p:cTn id="23" dur="1000"/>
                                        <p:tgtEl>
                                          <p:spTgt spid="27"/>
                                        </p:tgtEl>
                                      </p:cBhvr>
                                    </p:animEffect>
                                  </p:childTnLst>
                                </p:cTn>
                              </p:par>
                            </p:childTnLst>
                          </p:cTn>
                        </p:par>
                        <p:par>
                          <p:cTn id="24" fill="hold">
                            <p:stCondLst>
                              <p:cond delay="5000"/>
                            </p:stCondLst>
                            <p:childTnLst>
                              <p:par>
                                <p:cTn id="25" presetID="6" presetClass="entr" presetSubtype="16" fill="hold" grpId="1" nodeType="after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circle(in)">
                                      <p:cBhvr>
                                        <p:cTn id="27" dur="1000"/>
                                        <p:tgtEl>
                                          <p:spTgt spid="28"/>
                                        </p:tgtEl>
                                      </p:cBhvr>
                                    </p:animEffect>
                                  </p:childTnLst>
                                </p:cTn>
                              </p:par>
                            </p:childTnLst>
                          </p:cTn>
                        </p:par>
                        <p:par>
                          <p:cTn id="28" fill="hold">
                            <p:stCondLst>
                              <p:cond delay="6000"/>
                            </p:stCondLst>
                            <p:childTnLst>
                              <p:par>
                                <p:cTn id="29" presetID="6" presetClass="entr" presetSubtype="16" fill="hold" grpId="1" nodeType="after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circle(in)">
                                      <p:cBhvr>
                                        <p:cTn id="31" dur="1000"/>
                                        <p:tgtEl>
                                          <p:spTgt spid="29"/>
                                        </p:tgtEl>
                                      </p:cBhvr>
                                    </p:animEffect>
                                  </p:childTnLst>
                                </p:cTn>
                              </p:par>
                            </p:childTnLst>
                          </p:cTn>
                        </p:par>
                        <p:par>
                          <p:cTn id="32" fill="hold">
                            <p:stCondLst>
                              <p:cond delay="7000"/>
                            </p:stCondLst>
                            <p:childTnLst>
                              <p:par>
                                <p:cTn id="33" presetID="53" presetClass="entr" presetSubtype="16"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animEffect transition="in" filter="fade">
                                      <p:cBhvr>
                                        <p:cTn id="37" dur="500"/>
                                        <p:tgtEl>
                                          <p:spTgt spid="12"/>
                                        </p:tgtEl>
                                      </p:cBhvr>
                                    </p:animEffect>
                                  </p:childTnLst>
                                </p:cTn>
                              </p:par>
                            </p:childTnLst>
                          </p:cTn>
                        </p:par>
                        <p:par>
                          <p:cTn id="38" fill="hold">
                            <p:stCondLst>
                              <p:cond delay="7500"/>
                            </p:stCondLst>
                            <p:childTnLst>
                              <p:par>
                                <p:cTn id="39" presetID="53" presetClass="entr" presetSubtype="16" fill="hold" nodeType="afterEffect">
                                  <p:stCondLst>
                                    <p:cond delay="0"/>
                                  </p:stCondLst>
                                  <p:childTnLst>
                                    <p:set>
                                      <p:cBhvr>
                                        <p:cTn id="40" dur="1" fill="hold">
                                          <p:stCondLst>
                                            <p:cond delay="0"/>
                                          </p:stCondLst>
                                        </p:cTn>
                                        <p:tgtEl>
                                          <p:spTgt spid="30"/>
                                        </p:tgtEl>
                                        <p:attrNameLst>
                                          <p:attrName>style.visibility</p:attrName>
                                        </p:attrNameLst>
                                      </p:cBhvr>
                                      <p:to>
                                        <p:strVal val="visible"/>
                                      </p:to>
                                    </p:set>
                                    <p:anim calcmode="lin" valueType="num">
                                      <p:cBhvr>
                                        <p:cTn id="41" dur="500" fill="hold"/>
                                        <p:tgtEl>
                                          <p:spTgt spid="30"/>
                                        </p:tgtEl>
                                        <p:attrNameLst>
                                          <p:attrName>ppt_w</p:attrName>
                                        </p:attrNameLst>
                                      </p:cBhvr>
                                      <p:tavLst>
                                        <p:tav tm="0">
                                          <p:val>
                                            <p:fltVal val="0"/>
                                          </p:val>
                                        </p:tav>
                                        <p:tav tm="100000">
                                          <p:val>
                                            <p:strVal val="#ppt_w"/>
                                          </p:val>
                                        </p:tav>
                                      </p:tavLst>
                                    </p:anim>
                                    <p:anim calcmode="lin" valueType="num">
                                      <p:cBhvr>
                                        <p:cTn id="42" dur="500" fill="hold"/>
                                        <p:tgtEl>
                                          <p:spTgt spid="30"/>
                                        </p:tgtEl>
                                        <p:attrNameLst>
                                          <p:attrName>ppt_h</p:attrName>
                                        </p:attrNameLst>
                                      </p:cBhvr>
                                      <p:tavLst>
                                        <p:tav tm="0">
                                          <p:val>
                                            <p:fltVal val="0"/>
                                          </p:val>
                                        </p:tav>
                                        <p:tav tm="100000">
                                          <p:val>
                                            <p:strVal val="#ppt_h"/>
                                          </p:val>
                                        </p:tav>
                                      </p:tavLst>
                                    </p:anim>
                                    <p:animEffect transition="in" filter="fade">
                                      <p:cBhvr>
                                        <p:cTn id="43" dur="500"/>
                                        <p:tgtEl>
                                          <p:spTgt spid="30"/>
                                        </p:tgtEl>
                                      </p:cBhvr>
                                    </p:animEffect>
                                  </p:childTnLst>
                                </p:cTn>
                              </p:par>
                            </p:childTnLst>
                          </p:cTn>
                        </p:par>
                        <p:par>
                          <p:cTn id="44" fill="hold">
                            <p:stCondLst>
                              <p:cond delay="8000"/>
                            </p:stCondLst>
                            <p:childTnLst>
                              <p:par>
                                <p:cTn id="45" presetID="53" presetClass="entr" presetSubtype="16" fill="hold" grpId="1" nodeType="after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p:cTn id="47" dur="500" fill="hold"/>
                                        <p:tgtEl>
                                          <p:spTgt spid="16"/>
                                        </p:tgtEl>
                                        <p:attrNameLst>
                                          <p:attrName>ppt_w</p:attrName>
                                        </p:attrNameLst>
                                      </p:cBhvr>
                                      <p:tavLst>
                                        <p:tav tm="0">
                                          <p:val>
                                            <p:fltVal val="0"/>
                                          </p:val>
                                        </p:tav>
                                        <p:tav tm="100000">
                                          <p:val>
                                            <p:strVal val="#ppt_w"/>
                                          </p:val>
                                        </p:tav>
                                      </p:tavLst>
                                    </p:anim>
                                    <p:anim calcmode="lin" valueType="num">
                                      <p:cBhvr>
                                        <p:cTn id="48" dur="500" fill="hold"/>
                                        <p:tgtEl>
                                          <p:spTgt spid="16"/>
                                        </p:tgtEl>
                                        <p:attrNameLst>
                                          <p:attrName>ppt_h</p:attrName>
                                        </p:attrNameLst>
                                      </p:cBhvr>
                                      <p:tavLst>
                                        <p:tav tm="0">
                                          <p:val>
                                            <p:fltVal val="0"/>
                                          </p:val>
                                        </p:tav>
                                        <p:tav tm="100000">
                                          <p:val>
                                            <p:strVal val="#ppt_h"/>
                                          </p:val>
                                        </p:tav>
                                      </p:tavLst>
                                    </p:anim>
                                    <p:animEffect transition="in" filter="fade">
                                      <p:cBhvr>
                                        <p:cTn id="49" dur="500"/>
                                        <p:tgtEl>
                                          <p:spTgt spid="16"/>
                                        </p:tgtEl>
                                      </p:cBhvr>
                                    </p:animEffect>
                                  </p:childTnLst>
                                </p:cTn>
                              </p:par>
                            </p:childTnLst>
                          </p:cTn>
                        </p:par>
                        <p:par>
                          <p:cTn id="50" fill="hold">
                            <p:stCondLst>
                              <p:cond delay="8500"/>
                            </p:stCondLst>
                            <p:childTnLst>
                              <p:par>
                                <p:cTn id="51" presetID="53" presetClass="entr" presetSubtype="16" fill="hold" grpId="0" nodeType="afterEffect">
                                  <p:stCondLst>
                                    <p:cond delay="0"/>
                                  </p:stCondLst>
                                  <p:childTnLst>
                                    <p:set>
                                      <p:cBhvr>
                                        <p:cTn id="52" dur="1" fill="hold">
                                          <p:stCondLst>
                                            <p:cond delay="0"/>
                                          </p:stCondLst>
                                        </p:cTn>
                                        <p:tgtEl>
                                          <p:spTgt spid="36"/>
                                        </p:tgtEl>
                                        <p:attrNameLst>
                                          <p:attrName>style.visibility</p:attrName>
                                        </p:attrNameLst>
                                      </p:cBhvr>
                                      <p:to>
                                        <p:strVal val="visible"/>
                                      </p:to>
                                    </p:set>
                                    <p:anim calcmode="lin" valueType="num">
                                      <p:cBhvr>
                                        <p:cTn id="53" dur="500" fill="hold"/>
                                        <p:tgtEl>
                                          <p:spTgt spid="36"/>
                                        </p:tgtEl>
                                        <p:attrNameLst>
                                          <p:attrName>ppt_w</p:attrName>
                                        </p:attrNameLst>
                                      </p:cBhvr>
                                      <p:tavLst>
                                        <p:tav tm="0">
                                          <p:val>
                                            <p:fltVal val="0"/>
                                          </p:val>
                                        </p:tav>
                                        <p:tav tm="100000">
                                          <p:val>
                                            <p:strVal val="#ppt_w"/>
                                          </p:val>
                                        </p:tav>
                                      </p:tavLst>
                                    </p:anim>
                                    <p:anim calcmode="lin" valueType="num">
                                      <p:cBhvr>
                                        <p:cTn id="54" dur="500" fill="hold"/>
                                        <p:tgtEl>
                                          <p:spTgt spid="36"/>
                                        </p:tgtEl>
                                        <p:attrNameLst>
                                          <p:attrName>ppt_h</p:attrName>
                                        </p:attrNameLst>
                                      </p:cBhvr>
                                      <p:tavLst>
                                        <p:tav tm="0">
                                          <p:val>
                                            <p:fltVal val="0"/>
                                          </p:val>
                                        </p:tav>
                                        <p:tav tm="100000">
                                          <p:val>
                                            <p:strVal val="#ppt_h"/>
                                          </p:val>
                                        </p:tav>
                                      </p:tavLst>
                                    </p:anim>
                                    <p:animEffect transition="in" filter="fade">
                                      <p:cBhvr>
                                        <p:cTn id="55" dur="500"/>
                                        <p:tgtEl>
                                          <p:spTgt spid="36"/>
                                        </p:tgtEl>
                                      </p:cBhvr>
                                    </p:animEffect>
                                  </p:childTnLst>
                                </p:cTn>
                              </p:par>
                            </p:childTnLst>
                          </p:cTn>
                        </p:par>
                      </p:childTnLst>
                    </p:cTn>
                  </p:par>
                  <p:par>
                    <p:cTn id="56" fill="hold">
                      <p:stCondLst>
                        <p:cond delay="indefinite"/>
                      </p:stCondLst>
                      <p:childTnLst>
                        <p:par>
                          <p:cTn id="57" fill="hold">
                            <p:stCondLst>
                              <p:cond delay="0"/>
                            </p:stCondLst>
                            <p:childTnLst>
                              <p:par>
                                <p:cTn id="58" presetID="6" presetClass="exit" presetSubtype="32" fill="hold" grpId="0" nodeType="clickEffect">
                                  <p:stCondLst>
                                    <p:cond delay="0"/>
                                  </p:stCondLst>
                                  <p:childTnLst>
                                    <p:animEffect transition="out" filter="circle(out)">
                                      <p:cBhvr>
                                        <p:cTn id="59" dur="2000"/>
                                        <p:tgtEl>
                                          <p:spTgt spid="16"/>
                                        </p:tgtEl>
                                      </p:cBhvr>
                                    </p:animEffect>
                                    <p:set>
                                      <p:cBhvr>
                                        <p:cTn id="60" dur="1" fill="hold">
                                          <p:stCondLst>
                                            <p:cond delay="1999"/>
                                          </p:stCondLst>
                                        </p:cTn>
                                        <p:tgtEl>
                                          <p:spTgt spid="16"/>
                                        </p:tgtEl>
                                        <p:attrNameLst>
                                          <p:attrName>style.visibility</p:attrName>
                                        </p:attrNameLst>
                                      </p:cBhvr>
                                      <p:to>
                                        <p:strVal val="hidden"/>
                                      </p:to>
                                    </p:set>
                                  </p:childTnLst>
                                </p:cTn>
                              </p:par>
                            </p:childTnLst>
                          </p:cTn>
                        </p:par>
                        <p:par>
                          <p:cTn id="61" fill="hold">
                            <p:stCondLst>
                              <p:cond delay="2000"/>
                            </p:stCondLst>
                            <p:childTnLst>
                              <p:par>
                                <p:cTn id="62" presetID="1" presetClass="exit" presetSubtype="0" fill="hold" grpId="0" nodeType="afterEffect">
                                  <p:stCondLst>
                                    <p:cond delay="0"/>
                                  </p:stCondLst>
                                  <p:childTnLst>
                                    <p:set>
                                      <p:cBhvr>
                                        <p:cTn id="63" dur="1" fill="hold">
                                          <p:stCondLst>
                                            <p:cond delay="0"/>
                                          </p:stCondLst>
                                        </p:cTn>
                                        <p:tgtEl>
                                          <p:spTgt spid="10"/>
                                        </p:tgtEl>
                                        <p:attrNameLst>
                                          <p:attrName>style.visibility</p:attrName>
                                        </p:attrNameLst>
                                      </p:cBhvr>
                                      <p:to>
                                        <p:strVal val="hidden"/>
                                      </p:to>
                                    </p:set>
                                  </p:childTnLst>
                                </p:cTn>
                              </p:par>
                            </p:childTnLst>
                          </p:cTn>
                        </p:par>
                        <p:par>
                          <p:cTn id="64" fill="hold">
                            <p:stCondLst>
                              <p:cond delay="2000"/>
                            </p:stCondLst>
                            <p:childTnLst>
                              <p:par>
                                <p:cTn id="65" presetID="1" presetClass="exit" presetSubtype="0" fill="hold" nodeType="afterEffect">
                                  <p:stCondLst>
                                    <p:cond delay="0"/>
                                  </p:stCondLst>
                                  <p:childTnLst>
                                    <p:set>
                                      <p:cBhvr>
                                        <p:cTn id="66" dur="1" fill="hold">
                                          <p:stCondLst>
                                            <p:cond delay="0"/>
                                          </p:stCondLst>
                                        </p:cTn>
                                        <p:tgtEl>
                                          <p:spTgt spid="12"/>
                                        </p:tgtEl>
                                        <p:attrNameLst>
                                          <p:attrName>style.visibility</p:attrName>
                                        </p:attrNameLst>
                                      </p:cBhvr>
                                      <p:to>
                                        <p:strVal val="hidden"/>
                                      </p:to>
                                    </p:set>
                                  </p:childTnLst>
                                </p:cTn>
                              </p:par>
                            </p:childTnLst>
                          </p:cTn>
                        </p:par>
                        <p:par>
                          <p:cTn id="67" fill="hold">
                            <p:stCondLst>
                              <p:cond delay="2000"/>
                            </p:stCondLst>
                            <p:childTnLst>
                              <p:par>
                                <p:cTn id="68" presetID="1" presetClass="exit" presetSubtype="0" fill="hold" nodeType="afterEffect">
                                  <p:stCondLst>
                                    <p:cond delay="0"/>
                                  </p:stCondLst>
                                  <p:childTnLst>
                                    <p:set>
                                      <p:cBhvr>
                                        <p:cTn id="69" dur="1" fill="hold">
                                          <p:stCondLst>
                                            <p:cond delay="0"/>
                                          </p:stCondLst>
                                        </p:cTn>
                                        <p:tgtEl>
                                          <p:spTgt spid="30"/>
                                        </p:tgtEl>
                                        <p:attrNameLst>
                                          <p:attrName>style.visibility</p:attrName>
                                        </p:attrNameLst>
                                      </p:cBhvr>
                                      <p:to>
                                        <p:strVal val="hidden"/>
                                      </p:to>
                                    </p:set>
                                  </p:childTnLst>
                                </p:cTn>
                              </p:par>
                            </p:childTnLst>
                          </p:cTn>
                        </p:par>
                        <p:par>
                          <p:cTn id="70" fill="hold">
                            <p:stCondLst>
                              <p:cond delay="2000"/>
                            </p:stCondLst>
                            <p:childTnLst>
                              <p:par>
                                <p:cTn id="71" presetID="2" presetClass="exit" presetSubtype="4" fill="hold" grpId="0" nodeType="afterEffect">
                                  <p:stCondLst>
                                    <p:cond delay="0"/>
                                  </p:stCondLst>
                                  <p:childTnLst>
                                    <p:anim calcmode="lin" valueType="num">
                                      <p:cBhvr additive="base">
                                        <p:cTn id="72" dur="500"/>
                                        <p:tgtEl>
                                          <p:spTgt spid="27"/>
                                        </p:tgtEl>
                                        <p:attrNameLst>
                                          <p:attrName>ppt_x</p:attrName>
                                        </p:attrNameLst>
                                      </p:cBhvr>
                                      <p:tavLst>
                                        <p:tav tm="0">
                                          <p:val>
                                            <p:strVal val="ppt_x"/>
                                          </p:val>
                                        </p:tav>
                                        <p:tav tm="100000">
                                          <p:val>
                                            <p:strVal val="ppt_x"/>
                                          </p:val>
                                        </p:tav>
                                      </p:tavLst>
                                    </p:anim>
                                    <p:anim calcmode="lin" valueType="num">
                                      <p:cBhvr additive="base">
                                        <p:cTn id="73" dur="500"/>
                                        <p:tgtEl>
                                          <p:spTgt spid="27"/>
                                        </p:tgtEl>
                                        <p:attrNameLst>
                                          <p:attrName>ppt_y</p:attrName>
                                        </p:attrNameLst>
                                      </p:cBhvr>
                                      <p:tavLst>
                                        <p:tav tm="0">
                                          <p:val>
                                            <p:strVal val="ppt_y"/>
                                          </p:val>
                                        </p:tav>
                                        <p:tav tm="100000">
                                          <p:val>
                                            <p:strVal val="1+ppt_h/2"/>
                                          </p:val>
                                        </p:tav>
                                      </p:tavLst>
                                    </p:anim>
                                    <p:set>
                                      <p:cBhvr>
                                        <p:cTn id="74" dur="1" fill="hold">
                                          <p:stCondLst>
                                            <p:cond delay="499"/>
                                          </p:stCondLst>
                                        </p:cTn>
                                        <p:tgtEl>
                                          <p:spTgt spid="27"/>
                                        </p:tgtEl>
                                        <p:attrNameLst>
                                          <p:attrName>style.visibility</p:attrName>
                                        </p:attrNameLst>
                                      </p:cBhvr>
                                      <p:to>
                                        <p:strVal val="hidden"/>
                                      </p:to>
                                    </p:set>
                                  </p:childTnLst>
                                </p:cTn>
                              </p:par>
                            </p:childTnLst>
                          </p:cTn>
                        </p:par>
                        <p:par>
                          <p:cTn id="75" fill="hold">
                            <p:stCondLst>
                              <p:cond delay="2500"/>
                            </p:stCondLst>
                            <p:childTnLst>
                              <p:par>
                                <p:cTn id="76" presetID="2" presetClass="exit" presetSubtype="4" fill="hold" grpId="0" nodeType="afterEffect">
                                  <p:stCondLst>
                                    <p:cond delay="0"/>
                                  </p:stCondLst>
                                  <p:childTnLst>
                                    <p:anim calcmode="lin" valueType="num">
                                      <p:cBhvr additive="base">
                                        <p:cTn id="77" dur="500"/>
                                        <p:tgtEl>
                                          <p:spTgt spid="28"/>
                                        </p:tgtEl>
                                        <p:attrNameLst>
                                          <p:attrName>ppt_x</p:attrName>
                                        </p:attrNameLst>
                                      </p:cBhvr>
                                      <p:tavLst>
                                        <p:tav tm="0">
                                          <p:val>
                                            <p:strVal val="ppt_x"/>
                                          </p:val>
                                        </p:tav>
                                        <p:tav tm="100000">
                                          <p:val>
                                            <p:strVal val="ppt_x"/>
                                          </p:val>
                                        </p:tav>
                                      </p:tavLst>
                                    </p:anim>
                                    <p:anim calcmode="lin" valueType="num">
                                      <p:cBhvr additive="base">
                                        <p:cTn id="78" dur="500"/>
                                        <p:tgtEl>
                                          <p:spTgt spid="28"/>
                                        </p:tgtEl>
                                        <p:attrNameLst>
                                          <p:attrName>ppt_y</p:attrName>
                                        </p:attrNameLst>
                                      </p:cBhvr>
                                      <p:tavLst>
                                        <p:tav tm="0">
                                          <p:val>
                                            <p:strVal val="ppt_y"/>
                                          </p:val>
                                        </p:tav>
                                        <p:tav tm="100000">
                                          <p:val>
                                            <p:strVal val="1+ppt_h/2"/>
                                          </p:val>
                                        </p:tav>
                                      </p:tavLst>
                                    </p:anim>
                                    <p:set>
                                      <p:cBhvr>
                                        <p:cTn id="79" dur="1" fill="hold">
                                          <p:stCondLst>
                                            <p:cond delay="499"/>
                                          </p:stCondLst>
                                        </p:cTn>
                                        <p:tgtEl>
                                          <p:spTgt spid="28"/>
                                        </p:tgtEl>
                                        <p:attrNameLst>
                                          <p:attrName>style.visibility</p:attrName>
                                        </p:attrNameLst>
                                      </p:cBhvr>
                                      <p:to>
                                        <p:strVal val="hidden"/>
                                      </p:to>
                                    </p:set>
                                  </p:childTnLst>
                                </p:cTn>
                              </p:par>
                            </p:childTnLst>
                          </p:cTn>
                        </p:par>
                        <p:par>
                          <p:cTn id="80" fill="hold">
                            <p:stCondLst>
                              <p:cond delay="3000"/>
                            </p:stCondLst>
                            <p:childTnLst>
                              <p:par>
                                <p:cTn id="81" presetID="2" presetClass="exit" presetSubtype="4" fill="hold" grpId="0" nodeType="afterEffect">
                                  <p:stCondLst>
                                    <p:cond delay="0"/>
                                  </p:stCondLst>
                                  <p:childTnLst>
                                    <p:anim calcmode="lin" valueType="num">
                                      <p:cBhvr additive="base">
                                        <p:cTn id="82" dur="500"/>
                                        <p:tgtEl>
                                          <p:spTgt spid="29"/>
                                        </p:tgtEl>
                                        <p:attrNameLst>
                                          <p:attrName>ppt_x</p:attrName>
                                        </p:attrNameLst>
                                      </p:cBhvr>
                                      <p:tavLst>
                                        <p:tav tm="0">
                                          <p:val>
                                            <p:strVal val="ppt_x"/>
                                          </p:val>
                                        </p:tav>
                                        <p:tav tm="100000">
                                          <p:val>
                                            <p:strVal val="ppt_x"/>
                                          </p:val>
                                        </p:tav>
                                      </p:tavLst>
                                    </p:anim>
                                    <p:anim calcmode="lin" valueType="num">
                                      <p:cBhvr additive="base">
                                        <p:cTn id="83" dur="500"/>
                                        <p:tgtEl>
                                          <p:spTgt spid="29"/>
                                        </p:tgtEl>
                                        <p:attrNameLst>
                                          <p:attrName>ppt_y</p:attrName>
                                        </p:attrNameLst>
                                      </p:cBhvr>
                                      <p:tavLst>
                                        <p:tav tm="0">
                                          <p:val>
                                            <p:strVal val="ppt_y"/>
                                          </p:val>
                                        </p:tav>
                                        <p:tav tm="100000">
                                          <p:val>
                                            <p:strVal val="1+ppt_h/2"/>
                                          </p:val>
                                        </p:tav>
                                      </p:tavLst>
                                    </p:anim>
                                    <p:set>
                                      <p:cBhvr>
                                        <p:cTn id="84" dur="1" fill="hold">
                                          <p:stCondLst>
                                            <p:cond delay="499"/>
                                          </p:stCondLst>
                                        </p:cTn>
                                        <p:tgtEl>
                                          <p:spTgt spid="29"/>
                                        </p:tgtEl>
                                        <p:attrNameLst>
                                          <p:attrName>style.visibility</p:attrName>
                                        </p:attrNameLst>
                                      </p:cBhvr>
                                      <p:to>
                                        <p:strVal val="hidden"/>
                                      </p:to>
                                    </p:set>
                                  </p:childTnLst>
                                </p:cTn>
                              </p:par>
                            </p:childTnLst>
                          </p:cTn>
                        </p:par>
                        <p:par>
                          <p:cTn id="85" fill="hold">
                            <p:stCondLst>
                              <p:cond delay="3500"/>
                            </p:stCondLst>
                            <p:childTnLst>
                              <p:par>
                                <p:cTn id="86" presetID="2" presetClass="exit" presetSubtype="4" fill="hold" nodeType="afterEffect">
                                  <p:stCondLst>
                                    <p:cond delay="0"/>
                                  </p:stCondLst>
                                  <p:childTnLst>
                                    <p:anim calcmode="lin" valueType="num">
                                      <p:cBhvr additive="base">
                                        <p:cTn id="87" dur="500"/>
                                        <p:tgtEl>
                                          <p:spTgt spid="15"/>
                                        </p:tgtEl>
                                        <p:attrNameLst>
                                          <p:attrName>ppt_x</p:attrName>
                                        </p:attrNameLst>
                                      </p:cBhvr>
                                      <p:tavLst>
                                        <p:tav tm="0">
                                          <p:val>
                                            <p:strVal val="ppt_x"/>
                                          </p:val>
                                        </p:tav>
                                        <p:tav tm="100000">
                                          <p:val>
                                            <p:strVal val="ppt_x"/>
                                          </p:val>
                                        </p:tav>
                                      </p:tavLst>
                                    </p:anim>
                                    <p:anim calcmode="lin" valueType="num">
                                      <p:cBhvr additive="base">
                                        <p:cTn id="88" dur="500"/>
                                        <p:tgtEl>
                                          <p:spTgt spid="15"/>
                                        </p:tgtEl>
                                        <p:attrNameLst>
                                          <p:attrName>ppt_y</p:attrName>
                                        </p:attrNameLst>
                                      </p:cBhvr>
                                      <p:tavLst>
                                        <p:tav tm="0">
                                          <p:val>
                                            <p:strVal val="ppt_y"/>
                                          </p:val>
                                        </p:tav>
                                        <p:tav tm="100000">
                                          <p:val>
                                            <p:strVal val="1+ppt_h/2"/>
                                          </p:val>
                                        </p:tav>
                                      </p:tavLst>
                                    </p:anim>
                                    <p:set>
                                      <p:cBhvr>
                                        <p:cTn id="89" dur="1" fill="hold">
                                          <p:stCondLst>
                                            <p:cond delay="499"/>
                                          </p:stCondLst>
                                        </p:cTn>
                                        <p:tgtEl>
                                          <p:spTgt spid="15"/>
                                        </p:tgtEl>
                                        <p:attrNameLst>
                                          <p:attrName>style.visibility</p:attrName>
                                        </p:attrNameLst>
                                      </p:cBhvr>
                                      <p:to>
                                        <p:strVal val="hidden"/>
                                      </p:to>
                                    </p:set>
                                  </p:childTnLst>
                                </p:cTn>
                              </p:par>
                            </p:childTnLst>
                          </p:cTn>
                        </p:par>
                        <p:par>
                          <p:cTn id="90" fill="hold">
                            <p:stCondLst>
                              <p:cond delay="4000"/>
                            </p:stCondLst>
                            <p:childTnLst>
                              <p:par>
                                <p:cTn id="91" presetID="2" presetClass="exit" presetSubtype="4" fill="hold" nodeType="afterEffect">
                                  <p:stCondLst>
                                    <p:cond delay="0"/>
                                  </p:stCondLst>
                                  <p:childTnLst>
                                    <p:anim calcmode="lin" valueType="num">
                                      <p:cBhvr additive="base">
                                        <p:cTn id="92" dur="500"/>
                                        <p:tgtEl>
                                          <p:spTgt spid="17"/>
                                        </p:tgtEl>
                                        <p:attrNameLst>
                                          <p:attrName>ppt_x</p:attrName>
                                        </p:attrNameLst>
                                      </p:cBhvr>
                                      <p:tavLst>
                                        <p:tav tm="0">
                                          <p:val>
                                            <p:strVal val="ppt_x"/>
                                          </p:val>
                                        </p:tav>
                                        <p:tav tm="100000">
                                          <p:val>
                                            <p:strVal val="ppt_x"/>
                                          </p:val>
                                        </p:tav>
                                      </p:tavLst>
                                    </p:anim>
                                    <p:anim calcmode="lin" valueType="num">
                                      <p:cBhvr additive="base">
                                        <p:cTn id="93" dur="500"/>
                                        <p:tgtEl>
                                          <p:spTgt spid="17"/>
                                        </p:tgtEl>
                                        <p:attrNameLst>
                                          <p:attrName>ppt_y</p:attrName>
                                        </p:attrNameLst>
                                      </p:cBhvr>
                                      <p:tavLst>
                                        <p:tav tm="0">
                                          <p:val>
                                            <p:strVal val="ppt_y"/>
                                          </p:val>
                                        </p:tav>
                                        <p:tav tm="100000">
                                          <p:val>
                                            <p:strVal val="1+ppt_h/2"/>
                                          </p:val>
                                        </p:tav>
                                      </p:tavLst>
                                    </p:anim>
                                    <p:set>
                                      <p:cBhvr>
                                        <p:cTn id="94" dur="1" fill="hold">
                                          <p:stCondLst>
                                            <p:cond delay="499"/>
                                          </p:stCondLst>
                                        </p:cTn>
                                        <p:tgtEl>
                                          <p:spTgt spid="17"/>
                                        </p:tgtEl>
                                        <p:attrNameLst>
                                          <p:attrName>style.visibility</p:attrName>
                                        </p:attrNameLst>
                                      </p:cBhvr>
                                      <p:to>
                                        <p:strVal val="hidden"/>
                                      </p:to>
                                    </p:set>
                                  </p:childTnLst>
                                </p:cTn>
                              </p:par>
                            </p:childTnLst>
                          </p:cTn>
                        </p:par>
                        <p:par>
                          <p:cTn id="95" fill="hold">
                            <p:stCondLst>
                              <p:cond delay="4500"/>
                            </p:stCondLst>
                            <p:childTnLst>
                              <p:par>
                                <p:cTn id="96" presetID="2" presetClass="exit" presetSubtype="4" fill="hold" nodeType="afterEffect">
                                  <p:stCondLst>
                                    <p:cond delay="0"/>
                                  </p:stCondLst>
                                  <p:childTnLst>
                                    <p:anim calcmode="lin" valueType="num">
                                      <p:cBhvr additive="base">
                                        <p:cTn id="97" dur="500"/>
                                        <p:tgtEl>
                                          <p:spTgt spid="19"/>
                                        </p:tgtEl>
                                        <p:attrNameLst>
                                          <p:attrName>ppt_x</p:attrName>
                                        </p:attrNameLst>
                                      </p:cBhvr>
                                      <p:tavLst>
                                        <p:tav tm="0">
                                          <p:val>
                                            <p:strVal val="ppt_x"/>
                                          </p:val>
                                        </p:tav>
                                        <p:tav tm="100000">
                                          <p:val>
                                            <p:strVal val="ppt_x"/>
                                          </p:val>
                                        </p:tav>
                                      </p:tavLst>
                                    </p:anim>
                                    <p:anim calcmode="lin" valueType="num">
                                      <p:cBhvr additive="base">
                                        <p:cTn id="98" dur="500"/>
                                        <p:tgtEl>
                                          <p:spTgt spid="19"/>
                                        </p:tgtEl>
                                        <p:attrNameLst>
                                          <p:attrName>ppt_y</p:attrName>
                                        </p:attrNameLst>
                                      </p:cBhvr>
                                      <p:tavLst>
                                        <p:tav tm="0">
                                          <p:val>
                                            <p:strVal val="ppt_y"/>
                                          </p:val>
                                        </p:tav>
                                        <p:tav tm="100000">
                                          <p:val>
                                            <p:strVal val="1+ppt_h/2"/>
                                          </p:val>
                                        </p:tav>
                                      </p:tavLst>
                                    </p:anim>
                                    <p:set>
                                      <p:cBhvr>
                                        <p:cTn id="99" dur="1" fill="hold">
                                          <p:stCondLst>
                                            <p:cond delay="499"/>
                                          </p:stCondLst>
                                        </p:cTn>
                                        <p:tgtEl>
                                          <p:spTgt spid="19"/>
                                        </p:tgtEl>
                                        <p:attrNameLst>
                                          <p:attrName>style.visibility</p:attrName>
                                        </p:attrNameLst>
                                      </p:cBhvr>
                                      <p:to>
                                        <p:strVal val="hidden"/>
                                      </p:to>
                                    </p:set>
                                  </p:childTnLst>
                                </p:cTn>
                              </p:par>
                            </p:childTnLst>
                          </p:cTn>
                        </p:par>
                        <p:par>
                          <p:cTn id="100" fill="hold">
                            <p:stCondLst>
                              <p:cond delay="5000"/>
                            </p:stCondLst>
                            <p:childTnLst>
                              <p:par>
                                <p:cTn id="101" presetID="26" presetClass="exit" presetSubtype="0" fill="hold" grpId="1" nodeType="afterEffect">
                                  <p:stCondLst>
                                    <p:cond delay="0"/>
                                  </p:stCondLst>
                                  <p:childTnLst>
                                    <p:animEffect transition="out" filter="wipe(down)">
                                      <p:cBhvr>
                                        <p:cTn id="102" dur="180" accel="50000">
                                          <p:stCondLst>
                                            <p:cond delay="1820"/>
                                          </p:stCondLst>
                                        </p:cTn>
                                        <p:tgtEl>
                                          <p:spTgt spid="36"/>
                                        </p:tgtEl>
                                      </p:cBhvr>
                                    </p:animEffect>
                                    <p:anim calcmode="lin" valueType="num">
                                      <p:cBhvr>
                                        <p:cTn id="103" dur="1822" tmFilter="0,0; 0.14,0.31; 0.43,0.73; 0.71,0.91; 1.0,1.0">
                                          <p:stCondLst>
                                            <p:cond delay="0"/>
                                          </p:stCondLst>
                                        </p:cTn>
                                        <p:tgtEl>
                                          <p:spTgt spid="36"/>
                                        </p:tgtEl>
                                        <p:attrNameLst>
                                          <p:attrName>ppt_x</p:attrName>
                                        </p:attrNameLst>
                                      </p:cBhvr>
                                      <p:tavLst>
                                        <p:tav tm="0">
                                          <p:val>
                                            <p:strVal val="ppt_x"/>
                                          </p:val>
                                        </p:tav>
                                        <p:tav tm="100000">
                                          <p:val>
                                            <p:strVal val="#ppt_x+0.25"/>
                                          </p:val>
                                        </p:tav>
                                      </p:tavLst>
                                    </p:anim>
                                    <p:anim calcmode="lin" valueType="num">
                                      <p:cBhvr>
                                        <p:cTn id="104" dur="178">
                                          <p:stCondLst>
                                            <p:cond delay="1822"/>
                                          </p:stCondLst>
                                        </p:cTn>
                                        <p:tgtEl>
                                          <p:spTgt spid="36"/>
                                        </p:tgtEl>
                                        <p:attrNameLst>
                                          <p:attrName>ppt_x</p:attrName>
                                        </p:attrNameLst>
                                      </p:cBhvr>
                                      <p:tavLst>
                                        <p:tav tm="0">
                                          <p:val>
                                            <p:strVal val="ppt_x"/>
                                          </p:val>
                                        </p:tav>
                                        <p:tav tm="100000">
                                          <p:val>
                                            <p:strVal val="ppt_x"/>
                                          </p:val>
                                        </p:tav>
                                      </p:tavLst>
                                    </p:anim>
                                    <p:anim calcmode="lin" valueType="num">
                                      <p:cBhvr>
                                        <p:cTn id="105" dur="664" tmFilter="0.0,0.0;0.25,0.07;0.50,0.2;0.75,0.467;1.0,1.0">
                                          <p:stCondLst>
                                            <p:cond delay="0"/>
                                          </p:stCondLst>
                                        </p:cTn>
                                        <p:tgtEl>
                                          <p:spTgt spid="36"/>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06" dur="664" tmFilter="0, 0; 0.125,0.2665; 0.25,0.4; 0.375,0.465; 0.5,0.5;  0.625,0.535; 0.75,0.6; 0.875,0.7335; 1,1">
                                          <p:stCondLst>
                                            <p:cond delay="664"/>
                                          </p:stCondLst>
                                        </p:cTn>
                                        <p:tgtEl>
                                          <p:spTgt spid="36"/>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07" dur="332" tmFilter="0, 0; 0.125,0.2665; 0.25,0.4; 0.375,0.465; 0.5,0.5;  0.625,0.535; 0.75,0.6; 0.875,0.7335; 1,1">
                                          <p:stCondLst>
                                            <p:cond delay="1324"/>
                                          </p:stCondLst>
                                        </p:cTn>
                                        <p:tgtEl>
                                          <p:spTgt spid="36"/>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08" dur="164" tmFilter="0, 0; 0.125,0.2665; 0.25,0.4; 0.375,0.465; 0.5,0.5;  0.625,0.535; 0.75,0.6; 0.875,0.7335; 1,1">
                                          <p:stCondLst>
                                            <p:cond delay="1656"/>
                                          </p:stCondLst>
                                        </p:cTn>
                                        <p:tgtEl>
                                          <p:spTgt spid="36"/>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09" dur="180" accel="50000">
                                          <p:stCondLst>
                                            <p:cond delay="1820"/>
                                          </p:stCondLst>
                                        </p:cTn>
                                        <p:tgtEl>
                                          <p:spTgt spid="36"/>
                                        </p:tgtEl>
                                        <p:attrNameLst>
                                          <p:attrName>ppt_y</p:attrName>
                                        </p:attrNameLst>
                                      </p:cBhvr>
                                      <p:tavLst>
                                        <p:tav tm="0">
                                          <p:val>
                                            <p:strVal val="ppt_y"/>
                                          </p:val>
                                        </p:tav>
                                        <p:tav tm="100000">
                                          <p:val>
                                            <p:strVal val="ppt_y+ppt_h"/>
                                          </p:val>
                                        </p:tav>
                                      </p:tavLst>
                                    </p:anim>
                                    <p:animScale>
                                      <p:cBhvr>
                                        <p:cTn id="110" dur="26">
                                          <p:stCondLst>
                                            <p:cond delay="620"/>
                                          </p:stCondLst>
                                        </p:cTn>
                                        <p:tgtEl>
                                          <p:spTgt spid="36"/>
                                        </p:tgtEl>
                                      </p:cBhvr>
                                      <p:to x="100000" y="60000"/>
                                    </p:animScale>
                                    <p:animScale>
                                      <p:cBhvr>
                                        <p:cTn id="111" dur="166" decel="50000">
                                          <p:stCondLst>
                                            <p:cond delay="646"/>
                                          </p:stCondLst>
                                        </p:cTn>
                                        <p:tgtEl>
                                          <p:spTgt spid="36"/>
                                        </p:tgtEl>
                                      </p:cBhvr>
                                      <p:to x="100000" y="100000"/>
                                    </p:animScale>
                                    <p:animScale>
                                      <p:cBhvr>
                                        <p:cTn id="112" dur="26">
                                          <p:stCondLst>
                                            <p:cond delay="1312"/>
                                          </p:stCondLst>
                                        </p:cTn>
                                        <p:tgtEl>
                                          <p:spTgt spid="36"/>
                                        </p:tgtEl>
                                      </p:cBhvr>
                                      <p:to x="100000" y="80000"/>
                                    </p:animScale>
                                    <p:animScale>
                                      <p:cBhvr>
                                        <p:cTn id="113" dur="166" decel="50000">
                                          <p:stCondLst>
                                            <p:cond delay="1338"/>
                                          </p:stCondLst>
                                        </p:cTn>
                                        <p:tgtEl>
                                          <p:spTgt spid="36"/>
                                        </p:tgtEl>
                                      </p:cBhvr>
                                      <p:to x="100000" y="100000"/>
                                    </p:animScale>
                                    <p:animScale>
                                      <p:cBhvr>
                                        <p:cTn id="114" dur="26">
                                          <p:stCondLst>
                                            <p:cond delay="1642"/>
                                          </p:stCondLst>
                                        </p:cTn>
                                        <p:tgtEl>
                                          <p:spTgt spid="36"/>
                                        </p:tgtEl>
                                      </p:cBhvr>
                                      <p:to x="100000" y="90000"/>
                                    </p:animScale>
                                    <p:animScale>
                                      <p:cBhvr>
                                        <p:cTn id="115" dur="166" decel="50000">
                                          <p:stCondLst>
                                            <p:cond delay="1668"/>
                                          </p:stCondLst>
                                        </p:cTn>
                                        <p:tgtEl>
                                          <p:spTgt spid="36"/>
                                        </p:tgtEl>
                                      </p:cBhvr>
                                      <p:to x="100000" y="100000"/>
                                    </p:animScale>
                                    <p:animScale>
                                      <p:cBhvr>
                                        <p:cTn id="116" dur="26">
                                          <p:stCondLst>
                                            <p:cond delay="1808"/>
                                          </p:stCondLst>
                                        </p:cTn>
                                        <p:tgtEl>
                                          <p:spTgt spid="36"/>
                                        </p:tgtEl>
                                      </p:cBhvr>
                                      <p:to x="100000" y="95000"/>
                                    </p:animScale>
                                    <p:animScale>
                                      <p:cBhvr>
                                        <p:cTn id="117" dur="166" decel="50000">
                                          <p:stCondLst>
                                            <p:cond delay="1834"/>
                                          </p:stCondLst>
                                        </p:cTn>
                                        <p:tgtEl>
                                          <p:spTgt spid="36"/>
                                        </p:tgtEl>
                                      </p:cBhvr>
                                      <p:to x="100000" y="100000"/>
                                    </p:animScale>
                                    <p:set>
                                      <p:cBhvr>
                                        <p:cTn id="118" dur="1" fill="hold">
                                          <p:stCondLst>
                                            <p:cond delay="19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6" grpId="0"/>
      <p:bldP spid="16" grpId="1"/>
      <p:bldP spid="27" grpId="0"/>
      <p:bldP spid="27" grpId="1"/>
      <p:bldP spid="28" grpId="0"/>
      <p:bldP spid="28" grpId="1"/>
      <p:bldP spid="29" grpId="0"/>
      <p:bldP spid="29" grpId="1"/>
      <p:bldP spid="36" grpId="0" animBg="1"/>
      <p:bldP spid="36"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ext&#10;&#10;Description automatically generated">
            <a:extLst>
              <a:ext uri="{FF2B5EF4-FFF2-40B4-BE49-F238E27FC236}">
                <a16:creationId xmlns:a16="http://schemas.microsoft.com/office/drawing/2014/main" id="{8116183A-746D-4D2B-8999-1DD9CB98F5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0" y="-49590"/>
            <a:ext cx="4888046" cy="6933818"/>
          </a:xfrm>
          <a:prstGeom prst="rect">
            <a:avLst/>
          </a:prstGeom>
        </p:spPr>
      </p:pic>
      <p:pic>
        <p:nvPicPr>
          <p:cNvPr id="3" name="Picture 2" descr="A picture containing text, book&#10;&#10;Description automatically generated">
            <a:extLst>
              <a:ext uri="{FF2B5EF4-FFF2-40B4-BE49-F238E27FC236}">
                <a16:creationId xmlns:a16="http://schemas.microsoft.com/office/drawing/2014/main" id="{D6CB019C-42DC-4D84-B4B6-CD72F0B7DC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9930" y="-19560"/>
            <a:ext cx="4829997" cy="6898810"/>
          </a:xfrm>
          <a:prstGeom prst="rect">
            <a:avLst/>
          </a:prstGeom>
        </p:spPr>
      </p:pic>
      <p:pic>
        <p:nvPicPr>
          <p:cNvPr id="4" name="Picture 3" descr="A picture containing text&#10;&#10;Description automatically generated">
            <a:extLst>
              <a:ext uri="{FF2B5EF4-FFF2-40B4-BE49-F238E27FC236}">
                <a16:creationId xmlns:a16="http://schemas.microsoft.com/office/drawing/2014/main" id="{1324F313-BBCD-4798-94DA-34BD3F6CC4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4676" y="-49590"/>
            <a:ext cx="4870820" cy="6903460"/>
          </a:xfrm>
          <a:prstGeom prst="rect">
            <a:avLst/>
          </a:prstGeom>
        </p:spPr>
      </p:pic>
      <p:pic>
        <p:nvPicPr>
          <p:cNvPr id="5" name="Picture 4" descr="A picture containing text, colorful&#10;&#10;Description automatically generated">
            <a:extLst>
              <a:ext uri="{FF2B5EF4-FFF2-40B4-BE49-F238E27FC236}">
                <a16:creationId xmlns:a16="http://schemas.microsoft.com/office/drawing/2014/main" id="{9D78A65A-B238-4CC9-8966-CC3E09945A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07693" y="11150"/>
            <a:ext cx="4829997" cy="6841463"/>
          </a:xfrm>
          <a:prstGeom prst="rect">
            <a:avLst/>
          </a:prstGeom>
        </p:spPr>
      </p:pic>
      <p:pic>
        <p:nvPicPr>
          <p:cNvPr id="6" name="Picture 5" descr="A person holding a flag&#10;&#10;Description automatically generated with low confidence">
            <a:extLst>
              <a:ext uri="{FF2B5EF4-FFF2-40B4-BE49-F238E27FC236}">
                <a16:creationId xmlns:a16="http://schemas.microsoft.com/office/drawing/2014/main" id="{AF00FB5D-4A49-413F-9013-EB52EE0B19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65231" y="-35204"/>
            <a:ext cx="4893387" cy="6872180"/>
          </a:xfrm>
          <a:prstGeom prst="rect">
            <a:avLst/>
          </a:prstGeom>
        </p:spPr>
      </p:pic>
      <p:pic>
        <p:nvPicPr>
          <p:cNvPr id="7" name="Picture 6" descr="A poster of a person&#10;&#10;Description automatically generated with low confidence">
            <a:extLst>
              <a:ext uri="{FF2B5EF4-FFF2-40B4-BE49-F238E27FC236}">
                <a16:creationId xmlns:a16="http://schemas.microsoft.com/office/drawing/2014/main" id="{65596493-97B6-4143-A5FA-619077394B2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72016" y="1176"/>
            <a:ext cx="4829997" cy="6855615"/>
          </a:xfrm>
          <a:prstGeom prst="rect">
            <a:avLst/>
          </a:prstGeom>
        </p:spPr>
      </p:pic>
      <p:pic>
        <p:nvPicPr>
          <p:cNvPr id="8" name="Picture 7" descr="Background pattern&#10;&#10;Description automatically generated">
            <a:extLst>
              <a:ext uri="{FF2B5EF4-FFF2-40B4-BE49-F238E27FC236}">
                <a16:creationId xmlns:a16="http://schemas.microsoft.com/office/drawing/2014/main" id="{87B3B993-4916-4565-B700-21DD8C7C5AC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49587" y="-14180"/>
            <a:ext cx="4829997" cy="6872180"/>
          </a:xfrm>
          <a:prstGeom prst="rect">
            <a:avLst/>
          </a:prstGeom>
        </p:spPr>
      </p:pic>
      <p:sp>
        <p:nvSpPr>
          <p:cNvPr id="9" name="Rectangle 8">
            <a:extLst>
              <a:ext uri="{FF2B5EF4-FFF2-40B4-BE49-F238E27FC236}">
                <a16:creationId xmlns:a16="http://schemas.microsoft.com/office/drawing/2014/main" id="{8D45FCA5-DADA-4A86-B5B4-8237E5DBA210}"/>
              </a:ext>
            </a:extLst>
          </p:cNvPr>
          <p:cNvSpPr/>
          <p:nvPr/>
        </p:nvSpPr>
        <p:spPr>
          <a:xfrm>
            <a:off x="0" y="-49590"/>
            <a:ext cx="7349587" cy="69338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ZA"/>
          </a:p>
        </p:txBody>
      </p:sp>
      <p:sp>
        <p:nvSpPr>
          <p:cNvPr id="10" name="TextBox 9">
            <a:extLst>
              <a:ext uri="{FF2B5EF4-FFF2-40B4-BE49-F238E27FC236}">
                <a16:creationId xmlns:a16="http://schemas.microsoft.com/office/drawing/2014/main" id="{3EEB5413-A856-4F56-B612-F2BFD11D95F1}"/>
              </a:ext>
            </a:extLst>
          </p:cNvPr>
          <p:cNvSpPr txBox="1"/>
          <p:nvPr/>
        </p:nvSpPr>
        <p:spPr>
          <a:xfrm>
            <a:off x="195423" y="2355743"/>
            <a:ext cx="6958739" cy="2246769"/>
          </a:xfrm>
          <a:prstGeom prst="rect">
            <a:avLst/>
          </a:prstGeom>
          <a:noFill/>
        </p:spPr>
        <p:txBody>
          <a:bodyPr wrap="square" rtlCol="0">
            <a:spAutoFit/>
          </a:bodyPr>
          <a:lstStyle/>
          <a:p>
            <a:pPr algn="ctr"/>
            <a:r>
              <a:rPr lang="es-ES" sz="3200" dirty="0"/>
              <a:t>ESTE DÍA LLEGARA PARA TODOS NOSOTROS.</a:t>
            </a:r>
          </a:p>
          <a:p>
            <a:pPr algn="ctr"/>
            <a:endParaRPr lang="es-ES" sz="3200" dirty="0"/>
          </a:p>
          <a:p>
            <a:pPr algn="ctr"/>
            <a:r>
              <a:rPr lang="es-ES" sz="4400" b="1" dirty="0"/>
              <a:t>¿ESTÁS LISTO?</a:t>
            </a:r>
            <a:endParaRPr lang="en-ZA" sz="4400" b="1" dirty="0"/>
          </a:p>
        </p:txBody>
      </p:sp>
    </p:spTree>
    <p:extLst>
      <p:ext uri="{BB962C8B-B14F-4D97-AF65-F5344CB8AC3E}">
        <p14:creationId xmlns:p14="http://schemas.microsoft.com/office/powerpoint/2010/main" val="4249050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10" presetClass="entr" presetSubtype="0" fill="hold" nodeType="afterEffect">
                                  <p:stCondLst>
                                    <p:cond delay="20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childTnLst>
                                </p:cTn>
                              </p:par>
                            </p:childTnLst>
                          </p:cTn>
                        </p:par>
                        <p:par>
                          <p:cTn id="12" fill="hold">
                            <p:stCondLst>
                              <p:cond delay="4000"/>
                            </p:stCondLst>
                            <p:childTnLst>
                              <p:par>
                                <p:cTn id="13" presetID="10" presetClass="entr" presetSubtype="0" fill="hold" nodeType="afterEffect">
                                  <p:stCondLst>
                                    <p:cond delay="200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childTnLst>
                                </p:cTn>
                              </p:par>
                            </p:childTnLst>
                          </p:cTn>
                        </p:par>
                        <p:par>
                          <p:cTn id="16" fill="hold">
                            <p:stCondLst>
                              <p:cond delay="7000"/>
                            </p:stCondLst>
                            <p:childTnLst>
                              <p:par>
                                <p:cTn id="17" presetID="10" presetClass="entr" presetSubtype="0" fill="hold" nodeType="afterEffect">
                                  <p:stCondLst>
                                    <p:cond delay="200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childTnLst>
                                </p:cTn>
                              </p:par>
                            </p:childTnLst>
                          </p:cTn>
                        </p:par>
                        <p:par>
                          <p:cTn id="20" fill="hold">
                            <p:stCondLst>
                              <p:cond delay="10000"/>
                            </p:stCondLst>
                            <p:childTnLst>
                              <p:par>
                                <p:cTn id="21" presetID="10" presetClass="entr" presetSubtype="0" fill="hold" nodeType="afterEffect">
                                  <p:stCondLst>
                                    <p:cond delay="200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childTnLst>
                                </p:cTn>
                              </p:par>
                            </p:childTnLst>
                          </p:cTn>
                        </p:par>
                        <p:par>
                          <p:cTn id="24" fill="hold">
                            <p:stCondLst>
                              <p:cond delay="13000"/>
                            </p:stCondLst>
                            <p:childTnLst>
                              <p:par>
                                <p:cTn id="25" presetID="10" presetClass="entr" presetSubtype="0" fill="hold" nodeType="afterEffect">
                                  <p:stCondLst>
                                    <p:cond delay="200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childTnLst>
                                </p:cTn>
                              </p:par>
                            </p:childTnLst>
                          </p:cTn>
                        </p:par>
                        <p:par>
                          <p:cTn id="28" fill="hold">
                            <p:stCondLst>
                              <p:cond delay="16000"/>
                            </p:stCondLst>
                            <p:childTnLst>
                              <p:par>
                                <p:cTn id="29" presetID="10" presetClass="entr" presetSubtype="0" fill="hold" nodeType="afterEffect">
                                  <p:stCondLst>
                                    <p:cond delay="200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childTnLst>
                                </p:cTn>
                              </p:par>
                            </p:childTnLst>
                          </p:cTn>
                        </p:par>
                        <p:par>
                          <p:cTn id="32" fill="hold">
                            <p:stCondLst>
                              <p:cond delay="19000"/>
                            </p:stCondLst>
                            <p:childTnLst>
                              <p:par>
                                <p:cTn id="33" presetID="53" presetClass="entr" presetSubtype="16" fill="hold" grpId="0" nodeType="afterEffect">
                                  <p:stCondLst>
                                    <p:cond delay="2000"/>
                                  </p:stCondLst>
                                  <p:childTnLst>
                                    <p:set>
                                      <p:cBhvr>
                                        <p:cTn id="34" dur="1" fill="hold">
                                          <p:stCondLst>
                                            <p:cond delay="0"/>
                                          </p:stCondLst>
                                        </p:cTn>
                                        <p:tgtEl>
                                          <p:spTgt spid="9"/>
                                        </p:tgtEl>
                                        <p:attrNameLst>
                                          <p:attrName>style.visibility</p:attrName>
                                        </p:attrNameLst>
                                      </p:cBhvr>
                                      <p:to>
                                        <p:strVal val="visible"/>
                                      </p:to>
                                    </p:set>
                                    <p:anim calcmode="lin" valueType="num">
                                      <p:cBhvr>
                                        <p:cTn id="35" dur="3000" fill="hold"/>
                                        <p:tgtEl>
                                          <p:spTgt spid="9"/>
                                        </p:tgtEl>
                                        <p:attrNameLst>
                                          <p:attrName>ppt_w</p:attrName>
                                        </p:attrNameLst>
                                      </p:cBhvr>
                                      <p:tavLst>
                                        <p:tav tm="0">
                                          <p:val>
                                            <p:fltVal val="0"/>
                                          </p:val>
                                        </p:tav>
                                        <p:tav tm="100000">
                                          <p:val>
                                            <p:strVal val="#ppt_w"/>
                                          </p:val>
                                        </p:tav>
                                      </p:tavLst>
                                    </p:anim>
                                    <p:anim calcmode="lin" valueType="num">
                                      <p:cBhvr>
                                        <p:cTn id="36" dur="3000" fill="hold"/>
                                        <p:tgtEl>
                                          <p:spTgt spid="9"/>
                                        </p:tgtEl>
                                        <p:attrNameLst>
                                          <p:attrName>ppt_h</p:attrName>
                                        </p:attrNameLst>
                                      </p:cBhvr>
                                      <p:tavLst>
                                        <p:tav tm="0">
                                          <p:val>
                                            <p:fltVal val="0"/>
                                          </p:val>
                                        </p:tav>
                                        <p:tav tm="100000">
                                          <p:val>
                                            <p:strVal val="#ppt_h"/>
                                          </p:val>
                                        </p:tav>
                                      </p:tavLst>
                                    </p:anim>
                                    <p:animEffect transition="in" filter="fade">
                                      <p:cBhvr>
                                        <p:cTn id="37" dur="3000"/>
                                        <p:tgtEl>
                                          <p:spTgt spid="9"/>
                                        </p:tgtEl>
                                      </p:cBhvr>
                                    </p:animEffect>
                                  </p:childTnLst>
                                </p:cTn>
                              </p:par>
                            </p:childTnLst>
                          </p:cTn>
                        </p:par>
                        <p:par>
                          <p:cTn id="38" fill="hold">
                            <p:stCondLst>
                              <p:cond delay="24000"/>
                            </p:stCondLst>
                            <p:childTnLst>
                              <p:par>
                                <p:cTn id="39" presetID="53" presetClass="entr" presetSubtype="16" fill="hold" grpId="0" nodeType="after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p:cTn id="41" dur="3000" fill="hold"/>
                                        <p:tgtEl>
                                          <p:spTgt spid="10"/>
                                        </p:tgtEl>
                                        <p:attrNameLst>
                                          <p:attrName>ppt_w</p:attrName>
                                        </p:attrNameLst>
                                      </p:cBhvr>
                                      <p:tavLst>
                                        <p:tav tm="0">
                                          <p:val>
                                            <p:fltVal val="0"/>
                                          </p:val>
                                        </p:tav>
                                        <p:tav tm="100000">
                                          <p:val>
                                            <p:strVal val="#ppt_w"/>
                                          </p:val>
                                        </p:tav>
                                      </p:tavLst>
                                    </p:anim>
                                    <p:anim calcmode="lin" valueType="num">
                                      <p:cBhvr>
                                        <p:cTn id="42" dur="3000" fill="hold"/>
                                        <p:tgtEl>
                                          <p:spTgt spid="10"/>
                                        </p:tgtEl>
                                        <p:attrNameLst>
                                          <p:attrName>ppt_h</p:attrName>
                                        </p:attrNameLst>
                                      </p:cBhvr>
                                      <p:tavLst>
                                        <p:tav tm="0">
                                          <p:val>
                                            <p:fltVal val="0"/>
                                          </p:val>
                                        </p:tav>
                                        <p:tav tm="100000">
                                          <p:val>
                                            <p:strVal val="#ppt_h"/>
                                          </p:val>
                                        </p:tav>
                                      </p:tavLst>
                                    </p:anim>
                                    <p:animEffect transition="in" filter="fade">
                                      <p:cBhvr>
                                        <p:cTn id="43" dur="3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1026" name="Picture 2">
            <a:extLst>
              <a:ext uri="{FF2B5EF4-FFF2-40B4-BE49-F238E27FC236}">
                <a16:creationId xmlns:a16="http://schemas.microsoft.com/office/drawing/2014/main" id="{77E1267C-38EF-4F50-B253-E83DFC6FFCC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1172702" y="312214"/>
            <a:ext cx="10261600" cy="5773559"/>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8" name="TextBox 7">
            <a:extLst>
              <a:ext uri="{FF2B5EF4-FFF2-40B4-BE49-F238E27FC236}">
                <a16:creationId xmlns:a16="http://schemas.microsoft.com/office/drawing/2014/main" id="{8847B528-6562-413D-B080-42545097883D}"/>
              </a:ext>
            </a:extLst>
          </p:cNvPr>
          <p:cNvSpPr txBox="1"/>
          <p:nvPr/>
        </p:nvSpPr>
        <p:spPr>
          <a:xfrm>
            <a:off x="1399002" y="492864"/>
            <a:ext cx="5435918" cy="1789144"/>
          </a:xfrm>
          <a:prstGeom prst="rect">
            <a:avLst/>
          </a:prstGeom>
          <a:solidFill>
            <a:schemeClr val="tx1">
              <a:alpha val="50000"/>
            </a:schemeClr>
          </a:solidFill>
          <a:ln w="12700">
            <a:solidFill>
              <a:srgbClr val="000000"/>
            </a:solidFill>
          </a:ln>
        </p:spPr>
        <p:txBody>
          <a:bodyPr wrap="square" rtlCol="0">
            <a:spAutoFit/>
          </a:bodyPr>
          <a:lstStyle/>
          <a:p>
            <a:pPr algn="ctr">
              <a:lnSpc>
                <a:spcPct val="125000"/>
              </a:lnSpc>
            </a:pPr>
            <a:r>
              <a:rPr lang="es-ES" b="1" kern="1400" dirty="0">
                <a:solidFill>
                  <a:schemeClr val="bg1"/>
                </a:solidFill>
                <a:latin typeface="Arial Nova" panose="020B0504020202020204" pitchFamily="34" charset="0"/>
              </a:rPr>
              <a:t>Querido amigo, que Dios te ayude a entregar tu corazón a Aquel que te ama,</a:t>
            </a:r>
          </a:p>
          <a:p>
            <a:pPr algn="ctr">
              <a:lnSpc>
                <a:spcPct val="125000"/>
              </a:lnSpc>
            </a:pPr>
            <a:r>
              <a:rPr lang="es-ES" b="1" kern="1400" dirty="0">
                <a:solidFill>
                  <a:schemeClr val="bg1"/>
                </a:solidFill>
                <a:latin typeface="Arial Nova" panose="020B0504020202020204" pitchFamily="34" charset="0"/>
              </a:rPr>
              <a:t>porque Él os está hablando ahora diciendo:</a:t>
            </a:r>
          </a:p>
          <a:p>
            <a:pPr algn="ctr">
              <a:lnSpc>
                <a:spcPct val="125000"/>
              </a:lnSpc>
            </a:pPr>
            <a:r>
              <a:rPr lang="es-ES" b="1" kern="1400" dirty="0">
                <a:solidFill>
                  <a:schemeClr val="bg1"/>
                </a:solidFill>
                <a:latin typeface="Arial Nova" panose="020B0504020202020204" pitchFamily="34" charset="0"/>
              </a:rPr>
              <a:t>Volveos a Mí con todo vuestro corazón.</a:t>
            </a:r>
          </a:p>
          <a:p>
            <a:pPr algn="ctr">
              <a:lnSpc>
                <a:spcPct val="125000"/>
              </a:lnSpc>
            </a:pPr>
            <a:r>
              <a:rPr lang="es-ES" b="1" kern="1400" dirty="0">
                <a:solidFill>
                  <a:schemeClr val="bg1"/>
                </a:solidFill>
                <a:latin typeface="Arial Nova" panose="020B0504020202020204" pitchFamily="34" charset="0"/>
              </a:rPr>
              <a:t>Deuteronomio 30:2</a:t>
            </a:r>
            <a:r>
              <a:rPr lang="en-US" sz="1200" kern="1400" dirty="0">
                <a:ln>
                  <a:noFill/>
                </a:ln>
                <a:solidFill>
                  <a:srgbClr val="000000"/>
                </a:solidFill>
                <a:effectLst/>
                <a:latin typeface="Calibri" panose="020F0502020204030204" pitchFamily="34" charset="0"/>
              </a:rPr>
              <a:t> </a:t>
            </a:r>
          </a:p>
        </p:txBody>
      </p:sp>
      <p:sp>
        <p:nvSpPr>
          <p:cNvPr id="6" name="TextBox 5">
            <a:extLst>
              <a:ext uri="{FF2B5EF4-FFF2-40B4-BE49-F238E27FC236}">
                <a16:creationId xmlns:a16="http://schemas.microsoft.com/office/drawing/2014/main" id="{C4F01FBE-D4E1-4388-BEBE-D383B10CA13B}"/>
              </a:ext>
            </a:extLst>
          </p:cNvPr>
          <p:cNvSpPr txBox="1"/>
          <p:nvPr/>
        </p:nvSpPr>
        <p:spPr>
          <a:xfrm>
            <a:off x="1376835" y="393391"/>
            <a:ext cx="5435918" cy="2135393"/>
          </a:xfrm>
          <a:prstGeom prst="rect">
            <a:avLst/>
          </a:prstGeom>
          <a:solidFill>
            <a:schemeClr val="bg1">
              <a:alpha val="75000"/>
            </a:schemeClr>
          </a:solidFill>
          <a:ln w="12700">
            <a:solidFill>
              <a:srgbClr val="000000"/>
            </a:solidFill>
          </a:ln>
        </p:spPr>
        <p:txBody>
          <a:bodyPr wrap="square" rtlCol="0">
            <a:spAutoFit/>
          </a:bodyPr>
          <a:lstStyle/>
          <a:p>
            <a:pPr algn="ctr">
              <a:lnSpc>
                <a:spcPct val="125000"/>
              </a:lnSpc>
            </a:pPr>
            <a:r>
              <a:rPr lang="es-ES" b="1" kern="1400" dirty="0">
                <a:latin typeface="Arial Nova" panose="020B0504020202020204" pitchFamily="34" charset="0"/>
              </a:rPr>
              <a:t>Y tú que has entregado tu vida a Dios,</a:t>
            </a:r>
          </a:p>
          <a:p>
            <a:pPr algn="ctr">
              <a:lnSpc>
                <a:spcPct val="125000"/>
              </a:lnSpc>
            </a:pPr>
            <a:r>
              <a:rPr lang="es-ES" b="1" kern="1400" dirty="0">
                <a:latin typeface="Arial Nova" panose="020B0504020202020204" pitchFamily="34" charset="0"/>
              </a:rPr>
              <a:t>Aferraos a las palabras verdaderas que os enseñé, como ejemplo a seguir,</a:t>
            </a:r>
          </a:p>
          <a:p>
            <a:pPr algn="ctr">
              <a:lnSpc>
                <a:spcPct val="125000"/>
              </a:lnSpc>
            </a:pPr>
            <a:r>
              <a:rPr lang="es-ES" b="1" kern="1400" dirty="0">
                <a:latin typeface="Arial Nova" panose="020B0504020202020204" pitchFamily="34" charset="0"/>
              </a:rPr>
              <a:t>y permanecer en la fe y el amor que son nuestros en unión con Cristo Jesús.</a:t>
            </a:r>
          </a:p>
          <a:p>
            <a:pPr algn="ctr">
              <a:lnSpc>
                <a:spcPct val="125000"/>
              </a:lnSpc>
            </a:pPr>
            <a:r>
              <a:rPr lang="es-ES" b="1" kern="1400" dirty="0">
                <a:latin typeface="Arial Nova" panose="020B0504020202020204" pitchFamily="34" charset="0"/>
              </a:rPr>
              <a:t>2 Timoteo 1: 13</a:t>
            </a:r>
            <a:endParaRPr lang="en-US" sz="1800" b="1" kern="1400" dirty="0">
              <a:ln>
                <a:noFill/>
              </a:ln>
              <a:effectLst/>
              <a:latin typeface="Arial Nova" panose="020B0504020202020204" pitchFamily="34" charset="0"/>
            </a:endParaRPr>
          </a:p>
        </p:txBody>
      </p:sp>
      <p:sp>
        <p:nvSpPr>
          <p:cNvPr id="7" name="TextBox 6">
            <a:extLst>
              <a:ext uri="{FF2B5EF4-FFF2-40B4-BE49-F238E27FC236}">
                <a16:creationId xmlns:a16="http://schemas.microsoft.com/office/drawing/2014/main" id="{113D7136-2840-4C1A-9BB9-488207E3209B}"/>
              </a:ext>
            </a:extLst>
          </p:cNvPr>
          <p:cNvSpPr txBox="1"/>
          <p:nvPr/>
        </p:nvSpPr>
        <p:spPr>
          <a:xfrm>
            <a:off x="1278929" y="373333"/>
            <a:ext cx="8770235" cy="2362763"/>
          </a:xfrm>
          <a:prstGeom prst="rect">
            <a:avLst/>
          </a:prstGeom>
          <a:solidFill>
            <a:schemeClr val="accent4">
              <a:alpha val="80000"/>
            </a:schemeClr>
          </a:solidFill>
          <a:ln w="12700">
            <a:solidFill>
              <a:schemeClr val="tx1"/>
            </a:solidFill>
          </a:ln>
        </p:spPr>
        <p:txBody>
          <a:bodyPr wrap="square" rtlCol="0">
            <a:spAutoFit/>
          </a:bodyPr>
          <a:lstStyle/>
          <a:p>
            <a:pPr algn="ctr">
              <a:lnSpc>
                <a:spcPct val="125000"/>
              </a:lnSpc>
            </a:pPr>
            <a:r>
              <a:rPr lang="es-ES" sz="2000" b="1" kern="1400" dirty="0">
                <a:solidFill>
                  <a:srgbClr val="000000"/>
                </a:solidFill>
                <a:latin typeface="Arial Nova" panose="020B0504020202020204" pitchFamily="34" charset="0"/>
              </a:rPr>
              <a:t>A Aquel que es capaz de guardaros sin caída y de llevaros irreprochables y gozosos ante su gloriosa presencia.</a:t>
            </a:r>
          </a:p>
          <a:p>
            <a:pPr algn="ctr">
              <a:lnSpc>
                <a:spcPct val="125000"/>
              </a:lnSpc>
            </a:pPr>
            <a:r>
              <a:rPr lang="es-ES" sz="2000" b="1" kern="1400" dirty="0">
                <a:solidFill>
                  <a:srgbClr val="000000"/>
                </a:solidFill>
                <a:latin typeface="Arial Nova" panose="020B0504020202020204" pitchFamily="34" charset="0"/>
              </a:rPr>
              <a:t>al único Dios nuestro Salvador, por Jesucristo nuestro Señor, sea gloria, majestad, poder y autoridad, ¡del pasado de todas las épocas, y ahora, y por los siglos de los siglos! Amén</a:t>
            </a:r>
          </a:p>
          <a:p>
            <a:pPr algn="ctr">
              <a:lnSpc>
                <a:spcPct val="125000"/>
              </a:lnSpc>
            </a:pPr>
            <a:r>
              <a:rPr lang="es-ES" sz="2000" b="1" kern="1400" dirty="0">
                <a:solidFill>
                  <a:srgbClr val="000000"/>
                </a:solidFill>
                <a:latin typeface="Arial Nova" panose="020B0504020202020204" pitchFamily="34" charset="0"/>
              </a:rPr>
              <a:t>Judas 24 - 25</a:t>
            </a:r>
            <a:endParaRPr lang="en-US" sz="1200" i="1" kern="1400" dirty="0">
              <a:ln>
                <a:noFill/>
              </a:ln>
              <a:solidFill>
                <a:srgbClr val="000000"/>
              </a:solidFill>
              <a:effectLst/>
              <a:latin typeface="Arial" panose="020B0604020202020204" pitchFamily="34" charset="0"/>
            </a:endParaRPr>
          </a:p>
        </p:txBody>
      </p:sp>
      <p:pic>
        <p:nvPicPr>
          <p:cNvPr id="9" name="Picture 3">
            <a:extLst>
              <a:ext uri="{FF2B5EF4-FFF2-40B4-BE49-F238E27FC236}">
                <a16:creationId xmlns:a16="http://schemas.microsoft.com/office/drawing/2014/main" id="{A4689A9E-FEBE-4473-B843-131DA1EE24D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204960" y="3000178"/>
            <a:ext cx="2089554" cy="2964470"/>
          </a:xfrm>
          <a:prstGeom prst="rect">
            <a:avLst/>
          </a:prstGeom>
          <a:noFill/>
          <a:ln w="1270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2" name="ST SLIDE 34.1">
            <a:hlinkClick r:id="" action="ppaction://media"/>
            <a:extLst>
              <a:ext uri="{FF2B5EF4-FFF2-40B4-BE49-F238E27FC236}">
                <a16:creationId xmlns:a16="http://schemas.microsoft.com/office/drawing/2014/main" id="{1D375301-359E-529E-FA1A-BC40541A10C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399002" y="5598410"/>
            <a:ext cx="487363" cy="487363"/>
          </a:xfrm>
          <a:prstGeom prst="rect">
            <a:avLst/>
          </a:prstGeom>
        </p:spPr>
      </p:pic>
      <p:pic>
        <p:nvPicPr>
          <p:cNvPr id="13" name="ST SLIDE 34.2">
            <a:hlinkClick r:id="" action="ppaction://media"/>
            <a:extLst>
              <a:ext uri="{FF2B5EF4-FFF2-40B4-BE49-F238E27FC236}">
                <a16:creationId xmlns:a16="http://schemas.microsoft.com/office/drawing/2014/main" id="{659FEC71-EC4E-3510-9DB2-D28178DEE0D5}"/>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2250725" y="5581773"/>
            <a:ext cx="487363" cy="487363"/>
          </a:xfrm>
          <a:prstGeom prst="rect">
            <a:avLst/>
          </a:prstGeom>
        </p:spPr>
      </p:pic>
      <p:pic>
        <p:nvPicPr>
          <p:cNvPr id="14" name="ST SLIDE 34.3">
            <a:hlinkClick r:id="" action="ppaction://media"/>
            <a:extLst>
              <a:ext uri="{FF2B5EF4-FFF2-40B4-BE49-F238E27FC236}">
                <a16:creationId xmlns:a16="http://schemas.microsoft.com/office/drawing/2014/main" id="{01D776ED-96B9-346A-C967-029705A58B02}"/>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2964388" y="5581772"/>
            <a:ext cx="487363" cy="487363"/>
          </a:xfrm>
          <a:prstGeom prst="rect">
            <a:avLst/>
          </a:prstGeom>
        </p:spPr>
      </p:pic>
    </p:spTree>
    <p:extLst>
      <p:ext uri="{BB962C8B-B14F-4D97-AF65-F5344CB8AC3E}">
        <p14:creationId xmlns:p14="http://schemas.microsoft.com/office/powerpoint/2010/main" val="86676669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44000" decel="44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3000" fill="hold"/>
                                        <p:tgtEl>
                                          <p:spTgt spid="9"/>
                                        </p:tgtEl>
                                        <p:attrNameLst>
                                          <p:attrName>ppt_x</p:attrName>
                                        </p:attrNameLst>
                                      </p:cBhvr>
                                      <p:tavLst>
                                        <p:tav tm="0">
                                          <p:val>
                                            <p:strVal val="0-#ppt_w/2"/>
                                          </p:val>
                                        </p:tav>
                                        <p:tav tm="100000">
                                          <p:val>
                                            <p:strVal val="#ppt_x"/>
                                          </p:val>
                                        </p:tav>
                                      </p:tavLst>
                                    </p:anim>
                                    <p:anim calcmode="lin" valueType="num">
                                      <p:cBhvr additive="base">
                                        <p:cTn id="8" dur="3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mediacall" presetSubtype="0" fill="hold" nodeType="clickEffect">
                                  <p:stCondLst>
                                    <p:cond delay="0"/>
                                  </p:stCondLst>
                                  <p:childTnLst>
                                    <p:cmd type="call" cmd="playFrom(0.0)">
                                      <p:cBhvr>
                                        <p:cTn id="20" dur="12024" fill="hold"/>
                                        <p:tgtEl>
                                          <p:spTgt spid="12"/>
                                        </p:tgtEl>
                                      </p:cBhvr>
                                    </p:cmd>
                                  </p:childTnLst>
                                </p:cTn>
                              </p:par>
                            </p:childTnLst>
                          </p:cTn>
                        </p:par>
                        <p:par>
                          <p:cTn id="21" fill="hold">
                            <p:stCondLst>
                              <p:cond delay="12024"/>
                            </p:stCondLst>
                            <p:childTnLst>
                              <p:par>
                                <p:cTn id="22" presetID="42" presetClass="exit" presetSubtype="0" fill="hold" grpId="1" nodeType="afterEffect">
                                  <p:stCondLst>
                                    <p:cond delay="0"/>
                                  </p:stCondLst>
                                  <p:childTnLst>
                                    <p:animEffect transition="out" filter="fade">
                                      <p:cBhvr>
                                        <p:cTn id="23" dur="1000"/>
                                        <p:tgtEl>
                                          <p:spTgt spid="8"/>
                                        </p:tgtEl>
                                      </p:cBhvr>
                                    </p:animEffect>
                                    <p:anim calcmode="lin" valueType="num">
                                      <p:cBhvr>
                                        <p:cTn id="24" dur="1000"/>
                                        <p:tgtEl>
                                          <p:spTgt spid="8"/>
                                        </p:tgtEl>
                                        <p:attrNameLst>
                                          <p:attrName>ppt_x</p:attrName>
                                        </p:attrNameLst>
                                      </p:cBhvr>
                                      <p:tavLst>
                                        <p:tav tm="0">
                                          <p:val>
                                            <p:strVal val="ppt_x"/>
                                          </p:val>
                                        </p:tav>
                                        <p:tav tm="100000">
                                          <p:val>
                                            <p:strVal val="ppt_x"/>
                                          </p:val>
                                        </p:tav>
                                      </p:tavLst>
                                    </p:anim>
                                    <p:anim calcmode="lin" valueType="num">
                                      <p:cBhvr>
                                        <p:cTn id="25" dur="1000"/>
                                        <p:tgtEl>
                                          <p:spTgt spid="8"/>
                                        </p:tgtEl>
                                        <p:attrNameLst>
                                          <p:attrName>ppt_y</p:attrName>
                                        </p:attrNameLst>
                                      </p:cBhvr>
                                      <p:tavLst>
                                        <p:tav tm="0">
                                          <p:val>
                                            <p:strVal val="ppt_y"/>
                                          </p:val>
                                        </p:tav>
                                        <p:tav tm="100000">
                                          <p:val>
                                            <p:strVal val="ppt_y+.1"/>
                                          </p:val>
                                        </p:tav>
                                      </p:tavLst>
                                    </p:anim>
                                    <p:set>
                                      <p:cBhvr>
                                        <p:cTn id="26" dur="1" fill="hold">
                                          <p:stCondLst>
                                            <p:cond delay="999"/>
                                          </p:stCondLst>
                                        </p:cTn>
                                        <p:tgtEl>
                                          <p:spTgt spid="8"/>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1"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1000" fill="hold"/>
                                        <p:tgtEl>
                                          <p:spTgt spid="6"/>
                                        </p:tgtEl>
                                        <p:attrNameLst>
                                          <p:attrName>ppt_w</p:attrName>
                                        </p:attrNameLst>
                                      </p:cBhvr>
                                      <p:tavLst>
                                        <p:tav tm="0">
                                          <p:val>
                                            <p:fltVal val="0"/>
                                          </p:val>
                                        </p:tav>
                                        <p:tav tm="100000">
                                          <p:val>
                                            <p:strVal val="#ppt_w"/>
                                          </p:val>
                                        </p:tav>
                                      </p:tavLst>
                                    </p:anim>
                                    <p:anim calcmode="lin" valueType="num">
                                      <p:cBhvr>
                                        <p:cTn id="32" dur="1000" fill="hold"/>
                                        <p:tgtEl>
                                          <p:spTgt spid="6"/>
                                        </p:tgtEl>
                                        <p:attrNameLst>
                                          <p:attrName>ppt_h</p:attrName>
                                        </p:attrNameLst>
                                      </p:cBhvr>
                                      <p:tavLst>
                                        <p:tav tm="0">
                                          <p:val>
                                            <p:fltVal val="0"/>
                                          </p:val>
                                        </p:tav>
                                        <p:tav tm="100000">
                                          <p:val>
                                            <p:strVal val="#ppt_h"/>
                                          </p:val>
                                        </p:tav>
                                      </p:tavLst>
                                    </p:anim>
                                    <p:anim calcmode="lin" valueType="num">
                                      <p:cBhvr>
                                        <p:cTn id="33" dur="1000" fill="hold"/>
                                        <p:tgtEl>
                                          <p:spTgt spid="6"/>
                                        </p:tgtEl>
                                        <p:attrNameLst>
                                          <p:attrName>style.rotation</p:attrName>
                                        </p:attrNameLst>
                                      </p:cBhvr>
                                      <p:tavLst>
                                        <p:tav tm="0">
                                          <p:val>
                                            <p:fltVal val="90"/>
                                          </p:val>
                                        </p:tav>
                                        <p:tav tm="100000">
                                          <p:val>
                                            <p:fltVal val="0"/>
                                          </p:val>
                                        </p:tav>
                                      </p:tavLst>
                                    </p:anim>
                                    <p:animEffect transition="in" filter="fade">
                                      <p:cBhvr>
                                        <p:cTn id="34" dur="10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mediacall" presetSubtype="0" fill="hold" nodeType="clickEffect">
                                  <p:stCondLst>
                                    <p:cond delay="0"/>
                                  </p:stCondLst>
                                  <p:childTnLst>
                                    <p:cmd type="call" cmd="playFrom(0.0)">
                                      <p:cBhvr>
                                        <p:cTn id="38" dur="13632" fill="hold"/>
                                        <p:tgtEl>
                                          <p:spTgt spid="13"/>
                                        </p:tgtEl>
                                      </p:cBhvr>
                                    </p:cmd>
                                  </p:childTnLst>
                                </p:cTn>
                              </p:par>
                            </p:childTnLst>
                          </p:cTn>
                        </p:par>
                        <p:par>
                          <p:cTn id="39" fill="hold">
                            <p:stCondLst>
                              <p:cond delay="13632"/>
                            </p:stCondLst>
                            <p:childTnLst>
                              <p:par>
                                <p:cTn id="40" presetID="42" presetClass="exit" presetSubtype="0" fill="hold" grpId="0" nodeType="afterEffect">
                                  <p:stCondLst>
                                    <p:cond delay="0"/>
                                  </p:stCondLst>
                                  <p:childTnLst>
                                    <p:animEffect transition="out" filter="fade">
                                      <p:cBhvr>
                                        <p:cTn id="41" dur="1000"/>
                                        <p:tgtEl>
                                          <p:spTgt spid="6"/>
                                        </p:tgtEl>
                                      </p:cBhvr>
                                    </p:animEffect>
                                    <p:anim calcmode="lin" valueType="num">
                                      <p:cBhvr>
                                        <p:cTn id="42" dur="1000"/>
                                        <p:tgtEl>
                                          <p:spTgt spid="6"/>
                                        </p:tgtEl>
                                        <p:attrNameLst>
                                          <p:attrName>ppt_x</p:attrName>
                                        </p:attrNameLst>
                                      </p:cBhvr>
                                      <p:tavLst>
                                        <p:tav tm="0">
                                          <p:val>
                                            <p:strVal val="ppt_x"/>
                                          </p:val>
                                        </p:tav>
                                        <p:tav tm="100000">
                                          <p:val>
                                            <p:strVal val="ppt_x"/>
                                          </p:val>
                                        </p:tav>
                                      </p:tavLst>
                                    </p:anim>
                                    <p:anim calcmode="lin" valueType="num">
                                      <p:cBhvr>
                                        <p:cTn id="43" dur="1000"/>
                                        <p:tgtEl>
                                          <p:spTgt spid="6"/>
                                        </p:tgtEl>
                                        <p:attrNameLst>
                                          <p:attrName>ppt_y</p:attrName>
                                        </p:attrNameLst>
                                      </p:cBhvr>
                                      <p:tavLst>
                                        <p:tav tm="0">
                                          <p:val>
                                            <p:strVal val="ppt_y"/>
                                          </p:val>
                                        </p:tav>
                                        <p:tav tm="100000">
                                          <p:val>
                                            <p:strVal val="ppt_y+.1"/>
                                          </p:val>
                                        </p:tav>
                                      </p:tavLst>
                                    </p:anim>
                                    <p:set>
                                      <p:cBhvr>
                                        <p:cTn id="44" dur="1" fill="hold">
                                          <p:stCondLst>
                                            <p:cond delay="999"/>
                                          </p:stCondLst>
                                        </p:cTn>
                                        <p:tgtEl>
                                          <p:spTgt spid="6"/>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barn(inVertical)">
                                      <p:cBhvr>
                                        <p:cTn id="49" dur="1000"/>
                                        <p:tgtEl>
                                          <p:spTgt spid="7"/>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mediacall" presetSubtype="0" fill="hold" nodeType="clickEffect">
                                  <p:stCondLst>
                                    <p:cond delay="0"/>
                                  </p:stCondLst>
                                  <p:childTnLst>
                                    <p:cmd type="call" cmd="playFrom(0.0)">
                                      <p:cBhvr>
                                        <p:cTn id="53" dur="22272" fill="hold"/>
                                        <p:tgtEl>
                                          <p:spTgt spid="14"/>
                                        </p:tgtEl>
                                      </p:cBhvr>
                                    </p:cmd>
                                  </p:childTnLst>
                                </p:cTn>
                              </p:par>
                            </p:childTnLst>
                          </p:cTn>
                        </p:par>
                        <p:par>
                          <p:cTn id="54" fill="hold">
                            <p:stCondLst>
                              <p:cond delay="22272"/>
                            </p:stCondLst>
                            <p:childTnLst>
                              <p:par>
                                <p:cTn id="55" presetID="42" presetClass="exit" presetSubtype="0" fill="hold" grpId="1" nodeType="afterEffect">
                                  <p:stCondLst>
                                    <p:cond delay="0"/>
                                  </p:stCondLst>
                                  <p:childTnLst>
                                    <p:animEffect transition="out" filter="fade">
                                      <p:cBhvr>
                                        <p:cTn id="56" dur="1000"/>
                                        <p:tgtEl>
                                          <p:spTgt spid="7"/>
                                        </p:tgtEl>
                                      </p:cBhvr>
                                    </p:animEffect>
                                    <p:anim calcmode="lin" valueType="num">
                                      <p:cBhvr>
                                        <p:cTn id="57" dur="1000"/>
                                        <p:tgtEl>
                                          <p:spTgt spid="7"/>
                                        </p:tgtEl>
                                        <p:attrNameLst>
                                          <p:attrName>ppt_x</p:attrName>
                                        </p:attrNameLst>
                                      </p:cBhvr>
                                      <p:tavLst>
                                        <p:tav tm="0">
                                          <p:val>
                                            <p:strVal val="ppt_x"/>
                                          </p:val>
                                        </p:tav>
                                        <p:tav tm="100000">
                                          <p:val>
                                            <p:strVal val="ppt_x"/>
                                          </p:val>
                                        </p:tav>
                                      </p:tavLst>
                                    </p:anim>
                                    <p:anim calcmode="lin" valueType="num">
                                      <p:cBhvr>
                                        <p:cTn id="58" dur="1000"/>
                                        <p:tgtEl>
                                          <p:spTgt spid="7"/>
                                        </p:tgtEl>
                                        <p:attrNameLst>
                                          <p:attrName>ppt_y</p:attrName>
                                        </p:attrNameLst>
                                      </p:cBhvr>
                                      <p:tavLst>
                                        <p:tav tm="0">
                                          <p:val>
                                            <p:strVal val="ppt_y"/>
                                          </p:val>
                                        </p:tav>
                                        <p:tav tm="100000">
                                          <p:val>
                                            <p:strVal val="ppt_y+.1"/>
                                          </p:val>
                                        </p:tav>
                                      </p:tavLst>
                                    </p:anim>
                                    <p:set>
                                      <p:cBhvr>
                                        <p:cTn id="59" dur="1" fill="hold">
                                          <p:stCondLst>
                                            <p:cond delay="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12"/>
                </p:tgtEl>
              </p:cMediaNode>
            </p:audio>
            <p:audio>
              <p:cMediaNode vol="80000">
                <p:cTn id="61" fill="hold" display="0">
                  <p:stCondLst>
                    <p:cond delay="indefinite"/>
                  </p:stCondLst>
                  <p:endCondLst>
                    <p:cond evt="onStopAudio" delay="0">
                      <p:tgtEl>
                        <p:sldTgt/>
                      </p:tgtEl>
                    </p:cond>
                  </p:endCondLst>
                </p:cTn>
                <p:tgtEl>
                  <p:spTgt spid="13"/>
                </p:tgtEl>
              </p:cMediaNode>
            </p:audio>
            <p:audio>
              <p:cMediaNode vol="80000">
                <p:cTn id="62" fill="hold" display="0">
                  <p:stCondLst>
                    <p:cond delay="indefinite"/>
                  </p:stCondLst>
                  <p:endCondLst>
                    <p:cond evt="onStopAudio" delay="0">
                      <p:tgtEl>
                        <p:sldTgt/>
                      </p:tgtEl>
                    </p:cond>
                  </p:endCondLst>
                </p:cTn>
                <p:tgtEl>
                  <p:spTgt spid="14"/>
                </p:tgtEl>
              </p:cMediaNode>
            </p:audio>
          </p:childTnLst>
        </p:cTn>
      </p:par>
    </p:tnLst>
    <p:bldLst>
      <p:bldP spid="8" grpId="0" animBg="1"/>
      <p:bldP spid="8" grpId="1" animBg="1"/>
      <p:bldP spid="6" grpId="0" animBg="1"/>
      <p:bldP spid="6" grpId="1" animBg="1"/>
      <p:bldP spid="7" grpId="0" animBg="1"/>
      <p:bldP spid="7"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574C2927-8799-4725-8644-21FD53C9FEB5}"/>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l="24" r="24"/>
          <a:stretch>
            <a:fillRect/>
          </a:stretch>
        </p:blipFill>
        <p:spPr bwMode="auto">
          <a:xfrm>
            <a:off x="2069366" y="601363"/>
            <a:ext cx="9651043" cy="54264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3" name="Picture 9">
            <a:extLst>
              <a:ext uri="{FF2B5EF4-FFF2-40B4-BE49-F238E27FC236}">
                <a16:creationId xmlns:a16="http://schemas.microsoft.com/office/drawing/2014/main" id="{0BFB2761-A672-4E61-BB10-AF4C58D15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1" r="31"/>
          <a:stretch>
            <a:fillRect/>
          </a:stretch>
        </p:blipFill>
        <p:spPr bwMode="auto">
          <a:xfrm>
            <a:off x="663137" y="589213"/>
            <a:ext cx="3823053" cy="54264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11">
            <a:extLst>
              <a:ext uri="{FF2B5EF4-FFF2-40B4-BE49-F238E27FC236}">
                <a16:creationId xmlns:a16="http://schemas.microsoft.com/office/drawing/2014/main" id="{8989E7D8-AAA2-4BC7-88E6-08F02215234B}"/>
              </a:ext>
            </a:extLst>
          </p:cNvPr>
          <p:cNvSpPr txBox="1">
            <a:spLocks noChangeArrowheads="1"/>
          </p:cNvSpPr>
          <p:nvPr/>
        </p:nvSpPr>
        <p:spPr bwMode="auto">
          <a:xfrm>
            <a:off x="4038774" y="90645"/>
            <a:ext cx="4865081" cy="379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lvl="0" algn="ctr" eaLnBrk="0" fontAlgn="base" hangingPunct="0">
              <a:spcBef>
                <a:spcPct val="0"/>
              </a:spcBef>
              <a:spcAft>
                <a:spcPct val="0"/>
              </a:spcAft>
            </a:pPr>
            <a:r>
              <a:rPr lang="en-ZA" altLang="en-US" sz="2400" b="1" dirty="0">
                <a:solidFill>
                  <a:srgbClr val="000000"/>
                </a:solidFill>
                <a:latin typeface="Cooper Black" panose="0208090404030B020404" pitchFamily="18" charset="0"/>
              </a:rPr>
              <a:t>EL CORAZÓN DEL </a:t>
            </a:r>
            <a:r>
              <a:rPr lang="en-ZA" altLang="en-US" sz="2400" b="1" dirty="0" err="1">
                <a:solidFill>
                  <a:srgbClr val="000000"/>
                </a:solidFill>
                <a:latin typeface="Cooper Black" panose="0208090404030B020404" pitchFamily="18" charset="0"/>
              </a:rPr>
              <a:t>PECADOR</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C6AB7F1A-6C3A-48B3-80AE-E382AD02BDEE}"/>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E3421C14-6FDC-43E6-9F4E-F8E13701707E}"/>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spTree>
    <p:extLst>
      <p:ext uri="{BB962C8B-B14F-4D97-AF65-F5344CB8AC3E}">
        <p14:creationId xmlns:p14="http://schemas.microsoft.com/office/powerpoint/2010/main" val="28355944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574C2927-8799-4725-8644-21FD53C9FEB5}"/>
              </a:ext>
            </a:extLst>
          </p:cNvPr>
          <p:cNvPicPr>
            <a:picLocks noChangeAspect="1" noChangeArrowheads="1"/>
          </p:cNvPicPr>
          <p:nvPr/>
        </p:nvPicPr>
        <p:blipFill>
          <a:blip r:embed="rId2">
            <a:lum bright="20000"/>
            <a:alphaModFix amt="28000"/>
            <a:extLst>
              <a:ext uri="{28A0092B-C50C-407E-A947-70E740481C1C}">
                <a14:useLocalDpi xmlns:a14="http://schemas.microsoft.com/office/drawing/2010/main" val="0"/>
              </a:ext>
            </a:extLst>
          </a:blip>
          <a:srcRect l="24" r="24"/>
          <a:stretch>
            <a:fillRect/>
          </a:stretch>
        </p:blipFill>
        <p:spPr bwMode="auto">
          <a:xfrm>
            <a:off x="2069366" y="601363"/>
            <a:ext cx="9651043" cy="54264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3" name="Picture 9">
            <a:extLst>
              <a:ext uri="{FF2B5EF4-FFF2-40B4-BE49-F238E27FC236}">
                <a16:creationId xmlns:a16="http://schemas.microsoft.com/office/drawing/2014/main" id="{0BFB2761-A672-4E61-BB10-AF4C58D15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1" r="31"/>
          <a:stretch>
            <a:fillRect/>
          </a:stretch>
        </p:blipFill>
        <p:spPr bwMode="auto">
          <a:xfrm>
            <a:off x="663137" y="589213"/>
            <a:ext cx="3823053" cy="54264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11">
            <a:extLst>
              <a:ext uri="{FF2B5EF4-FFF2-40B4-BE49-F238E27FC236}">
                <a16:creationId xmlns:a16="http://schemas.microsoft.com/office/drawing/2014/main" id="{8989E7D8-AAA2-4BC7-88E6-08F02215234B}"/>
              </a:ext>
            </a:extLst>
          </p:cNvPr>
          <p:cNvSpPr txBox="1">
            <a:spLocks noChangeArrowheads="1"/>
          </p:cNvSpPr>
          <p:nvPr/>
        </p:nvSpPr>
        <p:spPr bwMode="auto">
          <a:xfrm>
            <a:off x="4038774" y="90645"/>
            <a:ext cx="5068281" cy="3794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EL CORAZÓN DEL </a:t>
            </a:r>
            <a:r>
              <a:rPr kumimoji="0" lang="en-ZA" altLang="en-US" sz="2400" b="1" i="0" u="none" strike="noStrike" cap="none" normalizeH="0" baseline="0" dirty="0" err="1">
                <a:ln>
                  <a:noFill/>
                </a:ln>
                <a:solidFill>
                  <a:srgbClr val="000000"/>
                </a:solidFill>
                <a:effectLst/>
                <a:latin typeface="Cooper Black" panose="0208090404030B020404" pitchFamily="18" charset="0"/>
              </a:rPr>
              <a:t>PECADOR</a:t>
            </a:r>
            <a:endParaRPr kumimoji="0" lang="en-ZA" altLang="en-US" sz="2400" b="1" i="0" u="none" strike="noStrike" cap="none" normalizeH="0" baseline="0" dirty="0">
              <a:ln>
                <a:noFill/>
              </a:ln>
              <a:solidFill>
                <a:srgbClr val="000000"/>
              </a:solidFill>
              <a:effectLst/>
              <a:latin typeface="Cooper Black" panose="0208090404030B020404" pitchFamily="18" charset="0"/>
            </a:endParaRPr>
          </a:p>
        </p:txBody>
      </p:sp>
      <p:sp>
        <p:nvSpPr>
          <p:cNvPr id="5" name="Text Box 12">
            <a:extLst>
              <a:ext uri="{FF2B5EF4-FFF2-40B4-BE49-F238E27FC236}">
                <a16:creationId xmlns:a16="http://schemas.microsoft.com/office/drawing/2014/main" id="{935B1ACF-2DB8-4F42-858B-695180F1FB65}"/>
              </a:ext>
            </a:extLst>
          </p:cNvPr>
          <p:cNvSpPr txBox="1">
            <a:spLocks noChangeArrowheads="1"/>
          </p:cNvSpPr>
          <p:nvPr/>
        </p:nvSpPr>
        <p:spPr bwMode="auto">
          <a:xfrm>
            <a:off x="4554676" y="1039450"/>
            <a:ext cx="7239624" cy="53701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algn="ctr">
              <a:spcAft>
                <a:spcPts val="600"/>
              </a:spcAft>
            </a:pPr>
            <a:r>
              <a:rPr lang="es-ES" sz="1600" b="1" kern="1400" dirty="0">
                <a:solidFill>
                  <a:srgbClr val="000000"/>
                </a:solidFill>
                <a:latin typeface="Arial Nova" panose="020B0504020202020204" pitchFamily="34" charset="0"/>
              </a:rPr>
              <a:t>LOS OJOS ROJOS </a:t>
            </a:r>
            <a:r>
              <a:rPr lang="es-ES" sz="1600" b="1" kern="1400" dirty="0" err="1">
                <a:solidFill>
                  <a:srgbClr val="000000"/>
                </a:solidFill>
                <a:latin typeface="Arial Nova" panose="020B0504020202020204" pitchFamily="34" charset="0"/>
              </a:rPr>
              <a:t>LLORIOSOS</a:t>
            </a:r>
            <a:r>
              <a:rPr lang="es-ES" sz="1600" b="1" kern="1400" dirty="0">
                <a:solidFill>
                  <a:srgbClr val="000000"/>
                </a:solidFill>
                <a:latin typeface="Arial Nova" panose="020B0504020202020204" pitchFamily="34" charset="0"/>
              </a:rPr>
              <a:t> hablan del pecado de la embriaguez</a:t>
            </a:r>
          </a:p>
          <a:p>
            <a:pPr algn="ctr">
              <a:spcAft>
                <a:spcPts val="600"/>
              </a:spcAft>
            </a:pPr>
            <a:r>
              <a:rPr lang="es-ES" sz="1600" b="1" kern="1400" dirty="0">
                <a:solidFill>
                  <a:srgbClr val="000000"/>
                </a:solidFill>
                <a:latin typeface="Arial Nova" panose="020B0504020202020204" pitchFamily="34" charset="0"/>
              </a:rPr>
              <a:t>EL PAVO REAL: el orgullo se revela de muchas maneras diferentes</a:t>
            </a:r>
          </a:p>
          <a:p>
            <a:pPr algn="ctr">
              <a:spcAft>
                <a:spcPts val="600"/>
              </a:spcAft>
            </a:pPr>
            <a:r>
              <a:rPr lang="es-ES" sz="1600" b="1" kern="1400" dirty="0">
                <a:solidFill>
                  <a:srgbClr val="000000"/>
                </a:solidFill>
                <a:latin typeface="Arial Nova" panose="020B0504020202020204" pitchFamily="34" charset="0"/>
              </a:rPr>
              <a:t>LA CABRA representa los deseos corporales, la inmoralidad y el adulterio.</a:t>
            </a:r>
          </a:p>
          <a:p>
            <a:pPr algn="ctr">
              <a:spcAft>
                <a:spcPts val="600"/>
              </a:spcAft>
            </a:pPr>
            <a:r>
              <a:rPr lang="es-ES" sz="1600" b="1" kern="1400" dirty="0">
                <a:solidFill>
                  <a:srgbClr val="000000"/>
                </a:solidFill>
                <a:latin typeface="Arial Nova" panose="020B0504020202020204" pitchFamily="34" charset="0"/>
              </a:rPr>
              <a:t>EL CERDO: sugerencias, expresiones, imágenes, literatura inmorales.</a:t>
            </a:r>
          </a:p>
          <a:p>
            <a:pPr algn="ctr">
              <a:spcAft>
                <a:spcPts val="600"/>
              </a:spcAft>
            </a:pPr>
            <a:r>
              <a:rPr lang="es-ES" sz="1600" b="1" kern="1400" dirty="0">
                <a:solidFill>
                  <a:srgbClr val="000000"/>
                </a:solidFill>
                <a:latin typeface="Arial Nova" panose="020B0504020202020204" pitchFamily="34" charset="0"/>
              </a:rPr>
              <a:t>LA TORTUGA habla de pereza, lentitud para obedecer cuando Jesús te llama y brujería.</a:t>
            </a:r>
          </a:p>
          <a:p>
            <a:pPr algn="ctr">
              <a:spcAft>
                <a:spcPts val="600"/>
              </a:spcAft>
            </a:pPr>
            <a:r>
              <a:rPr lang="es-ES" sz="1600" b="1" kern="1400" dirty="0">
                <a:solidFill>
                  <a:srgbClr val="000000"/>
                </a:solidFill>
                <a:latin typeface="Arial Nova" panose="020B0504020202020204" pitchFamily="34" charset="0"/>
              </a:rPr>
              <a:t>LEOPARDO: odio, ira, mal genio y guardar rencor.</a:t>
            </a:r>
          </a:p>
          <a:p>
            <a:pPr algn="ctr">
              <a:spcAft>
                <a:spcPts val="600"/>
              </a:spcAft>
            </a:pPr>
            <a:r>
              <a:rPr lang="es-ES" sz="1600" b="1" kern="1400" dirty="0">
                <a:solidFill>
                  <a:srgbClr val="000000"/>
                </a:solidFill>
                <a:latin typeface="Arial Nova" panose="020B0504020202020204" pitchFamily="34" charset="0"/>
              </a:rPr>
              <a:t>LA SERPIENTE: el diablo que es muy engañoso, astuto y engañoso.</a:t>
            </a:r>
          </a:p>
          <a:p>
            <a:pPr algn="ctr">
              <a:spcAft>
                <a:spcPts val="600"/>
              </a:spcAft>
            </a:pPr>
            <a:r>
              <a:rPr lang="es-ES" sz="1600" b="1" kern="1400" dirty="0">
                <a:solidFill>
                  <a:srgbClr val="000000"/>
                </a:solidFill>
                <a:latin typeface="Arial Nova" panose="020B0504020202020204" pitchFamily="34" charset="0"/>
              </a:rPr>
              <a:t>LA RANA habla del pecado de la avaricia y del amor al dinero.</a:t>
            </a:r>
          </a:p>
          <a:p>
            <a:pPr algn="ctr">
              <a:spcAft>
                <a:spcPts val="600"/>
              </a:spcAft>
            </a:pPr>
            <a:r>
              <a:rPr lang="es-ES" sz="1600" b="1" kern="1400" dirty="0">
                <a:solidFill>
                  <a:srgbClr val="000000"/>
                </a:solidFill>
                <a:latin typeface="Arial Nova" panose="020B0504020202020204" pitchFamily="34" charset="0"/>
              </a:rPr>
              <a:t>SATANÁS es el padre de todas las mentiras y de los que dicen mentiras.</a:t>
            </a:r>
          </a:p>
          <a:p>
            <a:pPr algn="ctr">
              <a:spcAft>
                <a:spcPts val="600"/>
              </a:spcAft>
            </a:pPr>
            <a:r>
              <a:rPr lang="es-ES" sz="1600" b="1" kern="1400" dirty="0">
                <a:solidFill>
                  <a:srgbClr val="000000"/>
                </a:solidFill>
                <a:latin typeface="Arial Nova" panose="020B0504020202020204" pitchFamily="34" charset="0"/>
              </a:rPr>
              <a:t>LA ESTRELLA habla de la conciencia de cada persona.</a:t>
            </a:r>
          </a:p>
          <a:p>
            <a:pPr algn="ctr">
              <a:spcAft>
                <a:spcPts val="600"/>
              </a:spcAft>
            </a:pPr>
            <a:r>
              <a:rPr lang="es-ES" sz="1600" b="1" kern="1400" dirty="0">
                <a:solidFill>
                  <a:srgbClr val="000000"/>
                </a:solidFill>
                <a:latin typeface="Arial Nova" panose="020B0504020202020204" pitchFamily="34" charset="0"/>
              </a:rPr>
              <a:t>EL OJO DE DIOS ve todo lo que sucede en el corazón humano.</a:t>
            </a:r>
          </a:p>
          <a:p>
            <a:pPr algn="ctr">
              <a:spcAft>
                <a:spcPts val="600"/>
              </a:spcAft>
            </a:pPr>
            <a:r>
              <a:rPr lang="es-ES" sz="1600" b="1" kern="1400" dirty="0">
                <a:solidFill>
                  <a:srgbClr val="000000"/>
                </a:solidFill>
                <a:latin typeface="Arial Nova" panose="020B0504020202020204" pitchFamily="34" charset="0"/>
              </a:rPr>
              <a:t>LENGUAS DE FUEGO: EL AMOR DE DIOS QUE RODEA EL CORAZÓN</a:t>
            </a:r>
          </a:p>
          <a:p>
            <a:pPr algn="ctr">
              <a:spcAft>
                <a:spcPts val="600"/>
              </a:spcAft>
            </a:pPr>
            <a:r>
              <a:rPr lang="es-ES" sz="1600" b="1" kern="1400" dirty="0">
                <a:solidFill>
                  <a:srgbClr val="000000"/>
                </a:solidFill>
                <a:latin typeface="Arial Nova" panose="020B0504020202020204" pitchFamily="34" charset="0"/>
              </a:rPr>
              <a:t>EL ÁNGEL REPRESENTA LA PALABRA DE DIOS</a:t>
            </a:r>
          </a:p>
          <a:p>
            <a:pPr algn="ctr">
              <a:spcAft>
                <a:spcPts val="600"/>
              </a:spcAft>
            </a:pPr>
            <a:r>
              <a:rPr lang="es-ES" sz="1600" b="1" kern="1400" dirty="0">
                <a:solidFill>
                  <a:srgbClr val="000000"/>
                </a:solidFill>
                <a:latin typeface="Arial Nova" panose="020B0504020202020204" pitchFamily="34" charset="0"/>
              </a:rPr>
              <a:t>LA PALOMA ES SIGNO DEL ESPÍRITU SANTO</a:t>
            </a:r>
            <a:r>
              <a:rPr lang="en-US" sz="1600" kern="1400" dirty="0">
                <a:ln>
                  <a:noFill/>
                </a:ln>
                <a:solidFill>
                  <a:srgbClr val="000000"/>
                </a:solidFill>
                <a:effectLst/>
                <a:latin typeface="Calibri" panose="020F050202020403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C6AB7F1A-6C3A-48B3-80AE-E382AD02BDEE}"/>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E3421C14-6FDC-43E6-9F4E-F8E13701707E}"/>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spTree>
    <p:extLst>
      <p:ext uri="{BB962C8B-B14F-4D97-AF65-F5344CB8AC3E}">
        <p14:creationId xmlns:p14="http://schemas.microsoft.com/office/powerpoint/2010/main" val="330920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p:cTn id="7" dur="1500" fill="hold"/>
                                        <p:tgtEl>
                                          <p:spTgt spid="5"/>
                                        </p:tgtEl>
                                        <p:attrNameLst>
                                          <p:attrName>ppt_w</p:attrName>
                                        </p:attrNameLst>
                                      </p:cBhvr>
                                      <p:tavLst>
                                        <p:tav tm="0">
                                          <p:val>
                                            <p:fltVal val="0"/>
                                          </p:val>
                                        </p:tav>
                                        <p:tav tm="100000">
                                          <p:val>
                                            <p:strVal val="#ppt_w"/>
                                          </p:val>
                                        </p:tav>
                                      </p:tavLst>
                                    </p:anim>
                                    <p:anim calcmode="lin" valueType="num">
                                      <p:cBhvr>
                                        <p:cTn id="8" dur="1500" fill="hold"/>
                                        <p:tgtEl>
                                          <p:spTgt spid="5"/>
                                        </p:tgtEl>
                                        <p:attrNameLst>
                                          <p:attrName>ppt_h</p:attrName>
                                        </p:attrNameLst>
                                      </p:cBhvr>
                                      <p:tavLst>
                                        <p:tav tm="0">
                                          <p:val>
                                            <p:fltVal val="0"/>
                                          </p:val>
                                        </p:tav>
                                        <p:tav tm="100000">
                                          <p:val>
                                            <p:strVal val="#ppt_h"/>
                                          </p:val>
                                        </p:tav>
                                      </p:tavLst>
                                    </p:anim>
                                    <p:animEffect transition="in" filter="fade">
                                      <p:cBhvr>
                                        <p:cTn id="9"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panish heart of man">
            <a:hlinkClick r:id="" action="ppaction://media"/>
            <a:extLst>
              <a:ext uri="{FF2B5EF4-FFF2-40B4-BE49-F238E27FC236}">
                <a16:creationId xmlns:a16="http://schemas.microsoft.com/office/drawing/2014/main" id="{951A411E-ADF8-B13D-80DF-CD6237A9670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
            <a:ext cx="12190164" cy="6859034"/>
          </a:xfrm>
          <a:prstGeom prst="rect">
            <a:avLst/>
          </a:prstGeom>
        </p:spPr>
      </p:pic>
    </p:spTree>
    <p:extLst>
      <p:ext uri="{BB962C8B-B14F-4D97-AF65-F5344CB8AC3E}">
        <p14:creationId xmlns:p14="http://schemas.microsoft.com/office/powerpoint/2010/main" val="592152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221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Picture 9">
            <a:extLst>
              <a:ext uri="{FF2B5EF4-FFF2-40B4-BE49-F238E27FC236}">
                <a16:creationId xmlns:a16="http://schemas.microsoft.com/office/drawing/2014/main" id="{3370AED9-D7A9-4289-911F-F95D8D2EEC7C}"/>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20" b="20"/>
          <a:stretch>
            <a:fillRect/>
          </a:stretch>
        </p:blipFill>
        <p:spPr bwMode="auto">
          <a:xfrm>
            <a:off x="2015192" y="668796"/>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4" name="Picture 10">
            <a:extLst>
              <a:ext uri="{FF2B5EF4-FFF2-40B4-BE49-F238E27FC236}">
                <a16:creationId xmlns:a16="http://schemas.microsoft.com/office/drawing/2014/main" id="{F0ACC6E6-0FD1-4BE5-B34F-E793995015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13" b="313"/>
          <a:stretch>
            <a:fillRect/>
          </a:stretch>
        </p:blipFill>
        <p:spPr bwMode="auto">
          <a:xfrm>
            <a:off x="675290" y="668796"/>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 name="Text Box 11">
            <a:extLst>
              <a:ext uri="{FF2B5EF4-FFF2-40B4-BE49-F238E27FC236}">
                <a16:creationId xmlns:a16="http://schemas.microsoft.com/office/drawing/2014/main" id="{743A8BD8-CF9A-40D3-BC6C-134E48C4E343}"/>
              </a:ext>
            </a:extLst>
          </p:cNvPr>
          <p:cNvSpPr txBox="1">
            <a:spLocks noChangeArrowheads="1"/>
          </p:cNvSpPr>
          <p:nvPr/>
        </p:nvSpPr>
        <p:spPr bwMode="auto">
          <a:xfrm>
            <a:off x="3261980" y="100554"/>
            <a:ext cx="7101219" cy="4206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n-US" sz="2400" b="1" i="0" u="none" strike="noStrike" cap="none" normalizeH="0" baseline="0" dirty="0">
                <a:ln>
                  <a:noFill/>
                </a:ln>
                <a:solidFill>
                  <a:srgbClr val="000000"/>
                </a:solidFill>
                <a:effectLst/>
                <a:latin typeface="Cooper Black" panose="0208090404030B020404" pitchFamily="18" charset="0"/>
              </a:rPr>
              <a:t>EL CORAZÓN CONVENCIDO DEL PECADO</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14" name="TextBox 13">
            <a:extLst>
              <a:ext uri="{FF2B5EF4-FFF2-40B4-BE49-F238E27FC236}">
                <a16:creationId xmlns:a16="http://schemas.microsoft.com/office/drawing/2014/main" id="{E01C523F-705D-4E72-B308-7284DEDAA87F}"/>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257D2563-D43C-4D29-9F02-99C3BEC07C45}"/>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spTree>
    <p:extLst>
      <p:ext uri="{BB962C8B-B14F-4D97-AF65-F5344CB8AC3E}">
        <p14:creationId xmlns:p14="http://schemas.microsoft.com/office/powerpoint/2010/main" val="52187739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Picture 9">
            <a:extLst>
              <a:ext uri="{FF2B5EF4-FFF2-40B4-BE49-F238E27FC236}">
                <a16:creationId xmlns:a16="http://schemas.microsoft.com/office/drawing/2014/main" id="{3370AED9-D7A9-4289-911F-F95D8D2EEC7C}"/>
              </a:ext>
            </a:extLst>
          </p:cNvPr>
          <p:cNvPicPr>
            <a:picLocks noChangeAspect="1" noChangeArrowheads="1"/>
          </p:cNvPicPr>
          <p:nvPr/>
        </p:nvPicPr>
        <p:blipFill>
          <a:blip r:embed="rId4">
            <a:lum bright="8000" contrast="8000"/>
            <a:alphaModFix amt="19000"/>
            <a:extLst>
              <a:ext uri="{28A0092B-C50C-407E-A947-70E740481C1C}">
                <a14:useLocalDpi xmlns:a14="http://schemas.microsoft.com/office/drawing/2010/main" val="0"/>
              </a:ext>
            </a:extLst>
          </a:blip>
          <a:srcRect t="20" b="20"/>
          <a:stretch>
            <a:fillRect/>
          </a:stretch>
        </p:blipFill>
        <p:spPr bwMode="auto">
          <a:xfrm>
            <a:off x="2015192" y="668796"/>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4" name="Picture 10">
            <a:extLst>
              <a:ext uri="{FF2B5EF4-FFF2-40B4-BE49-F238E27FC236}">
                <a16:creationId xmlns:a16="http://schemas.microsoft.com/office/drawing/2014/main" id="{F0ACC6E6-0FD1-4BE5-B34F-E793995015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313" b="313"/>
          <a:stretch>
            <a:fillRect/>
          </a:stretch>
        </p:blipFill>
        <p:spPr bwMode="auto">
          <a:xfrm>
            <a:off x="675290" y="668796"/>
            <a:ext cx="3831652"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 name="Text Box 11">
            <a:extLst>
              <a:ext uri="{FF2B5EF4-FFF2-40B4-BE49-F238E27FC236}">
                <a16:creationId xmlns:a16="http://schemas.microsoft.com/office/drawing/2014/main" id="{743A8BD8-CF9A-40D3-BC6C-134E48C4E343}"/>
              </a:ext>
            </a:extLst>
          </p:cNvPr>
          <p:cNvSpPr txBox="1">
            <a:spLocks noChangeArrowheads="1"/>
          </p:cNvSpPr>
          <p:nvPr/>
        </p:nvSpPr>
        <p:spPr bwMode="auto">
          <a:xfrm>
            <a:off x="3261980" y="100554"/>
            <a:ext cx="6999619" cy="42068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n-US" sz="2400" b="1" i="0" u="none" strike="noStrike" cap="none" normalizeH="0" baseline="0" dirty="0">
                <a:ln>
                  <a:noFill/>
                </a:ln>
                <a:solidFill>
                  <a:srgbClr val="000000"/>
                </a:solidFill>
                <a:effectLst/>
                <a:latin typeface="Cooper Black" panose="0208090404030B020404" pitchFamily="18" charset="0"/>
              </a:rPr>
              <a:t>EL CORAZÓN CONVENCIDO DEL PECADO</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
        <p:nvSpPr>
          <p:cNvPr id="6" name="Text Box 12">
            <a:extLst>
              <a:ext uri="{FF2B5EF4-FFF2-40B4-BE49-F238E27FC236}">
                <a16:creationId xmlns:a16="http://schemas.microsoft.com/office/drawing/2014/main" id="{C431B08F-6C96-482B-8A0A-9C0B8E131327}"/>
              </a:ext>
            </a:extLst>
          </p:cNvPr>
          <p:cNvSpPr txBox="1">
            <a:spLocks noChangeArrowheads="1"/>
          </p:cNvSpPr>
          <p:nvPr/>
        </p:nvSpPr>
        <p:spPr bwMode="auto">
          <a:xfrm>
            <a:off x="4797084" y="928467"/>
            <a:ext cx="6635218" cy="49377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ZA" altLang="en-US" sz="800" b="1" i="0" u="none" strike="noStrike" cap="none" normalizeH="0" baseline="0" dirty="0">
              <a:ln>
                <a:noFill/>
              </a:ln>
              <a:solidFill>
                <a:srgbClr val="333333"/>
              </a:solidFill>
              <a:effectLst/>
              <a:latin typeface="Arial Nova" panose="020B0504020202020204" pitchFamily="34" charset="0"/>
            </a:endParaRPr>
          </a:p>
          <a:p>
            <a:pPr lvl="0" algn="ctr" eaLnBrk="0" fontAlgn="base" hangingPunct="0">
              <a:spcBef>
                <a:spcPct val="0"/>
              </a:spcBef>
              <a:spcAft>
                <a:spcPct val="0"/>
              </a:spcAft>
            </a:pPr>
            <a:r>
              <a:rPr lang="es-ES" altLang="en-US" b="1" dirty="0">
                <a:solidFill>
                  <a:srgbClr val="333333"/>
                </a:solidFill>
                <a:latin typeface="Arial Nova" panose="020B0504020202020204" pitchFamily="34" charset="0"/>
              </a:rPr>
              <a:t>Aquí vemos al pecador comenzando a darse cuenta del mensaje de Dios y a abrir su corazón al amor de Dios.</a:t>
            </a:r>
          </a:p>
          <a:p>
            <a:pPr lvl="0" algn="ctr" eaLnBrk="0" fontAlgn="base" hangingPunct="0">
              <a:spcBef>
                <a:spcPct val="0"/>
              </a:spcBef>
              <a:spcAft>
                <a:spcPct val="0"/>
              </a:spcAft>
            </a:pPr>
            <a:endParaRPr lang="es-ES" altLang="en-US" b="1" dirty="0">
              <a:solidFill>
                <a:srgbClr val="333333"/>
              </a:solidFill>
              <a:latin typeface="Arial Nova" panose="020B0504020202020204" pitchFamily="34" charset="0"/>
            </a:endParaRPr>
          </a:p>
          <a:p>
            <a:pPr lvl="0" algn="ctr" eaLnBrk="0" fontAlgn="base" hangingPunct="0">
              <a:spcBef>
                <a:spcPct val="0"/>
              </a:spcBef>
              <a:spcAft>
                <a:spcPct val="0"/>
              </a:spcAft>
            </a:pPr>
            <a:r>
              <a:rPr lang="es-ES" altLang="en-US" b="1" dirty="0">
                <a:solidFill>
                  <a:srgbClr val="333333"/>
                </a:solidFill>
                <a:latin typeface="Arial Nova" panose="020B0504020202020204" pitchFamily="34" charset="0"/>
              </a:rPr>
              <a:t>El Espíritu Santo comienza a brillar en el corazón oscuro y pecaminoso. La luz de Dios entra en su corazón para ahuyentar toda oscuridad. Cuando entra la luz de Dios, la oscuridad debe desaparecer.</a:t>
            </a:r>
          </a:p>
          <a:p>
            <a:pPr lvl="0" algn="ctr" eaLnBrk="0" fontAlgn="base" hangingPunct="0">
              <a:spcBef>
                <a:spcPct val="0"/>
              </a:spcBef>
              <a:spcAft>
                <a:spcPct val="0"/>
              </a:spcAft>
            </a:pPr>
            <a:endParaRPr lang="es-ES" altLang="en-US" b="1" dirty="0">
              <a:solidFill>
                <a:srgbClr val="333333"/>
              </a:solidFill>
              <a:latin typeface="Arial Nova" panose="020B0504020202020204" pitchFamily="34" charset="0"/>
            </a:endParaRPr>
          </a:p>
          <a:p>
            <a:pPr lvl="0" algn="ctr" eaLnBrk="0" fontAlgn="base" hangingPunct="0">
              <a:spcBef>
                <a:spcPct val="0"/>
              </a:spcBef>
              <a:spcAft>
                <a:spcPct val="0"/>
              </a:spcAft>
            </a:pPr>
            <a:endParaRPr lang="es-ES" altLang="en-US" b="1" dirty="0">
              <a:solidFill>
                <a:srgbClr val="333333"/>
              </a:solidFill>
              <a:latin typeface="Arial Nova" panose="020B0504020202020204" pitchFamily="34" charset="0"/>
            </a:endParaRPr>
          </a:p>
          <a:p>
            <a:pPr lvl="0" algn="ctr" eaLnBrk="0" fontAlgn="base" hangingPunct="0">
              <a:spcBef>
                <a:spcPct val="0"/>
              </a:spcBef>
              <a:spcAft>
                <a:spcPct val="0"/>
              </a:spcAft>
            </a:pPr>
            <a:endParaRPr lang="es-ES" altLang="en-US" b="1" dirty="0">
              <a:solidFill>
                <a:srgbClr val="333333"/>
              </a:solidFill>
              <a:latin typeface="Arial Nova" panose="020B0504020202020204" pitchFamily="34" charset="0"/>
            </a:endParaRPr>
          </a:p>
          <a:p>
            <a:pPr lvl="0" algn="ctr" eaLnBrk="0" fontAlgn="base" hangingPunct="0">
              <a:spcBef>
                <a:spcPct val="0"/>
              </a:spcBef>
              <a:spcAft>
                <a:spcPct val="0"/>
              </a:spcAft>
            </a:pPr>
            <a:r>
              <a:rPr lang="es-ES" altLang="en-US" b="1" dirty="0">
                <a:solidFill>
                  <a:srgbClr val="333333"/>
                </a:solidFill>
                <a:latin typeface="Arial Nova" panose="020B0504020202020204" pitchFamily="34" charset="0"/>
              </a:rPr>
              <a:t>Jesús dijo: Yo soy la luz del mundo. El que me sigue tendrá la luz de la vida y nunca caminará en tinieblas.</a:t>
            </a:r>
          </a:p>
          <a:p>
            <a:pPr lvl="0" algn="ctr" eaLnBrk="0" fontAlgn="base" hangingPunct="0">
              <a:spcBef>
                <a:spcPct val="0"/>
              </a:spcBef>
              <a:spcAft>
                <a:spcPct val="0"/>
              </a:spcAft>
            </a:pPr>
            <a:r>
              <a:rPr lang="es-ES" altLang="en-US" b="1" dirty="0">
                <a:solidFill>
                  <a:srgbClr val="333333"/>
                </a:solidFill>
                <a:latin typeface="Arial Nova" panose="020B0504020202020204" pitchFamily="34" charset="0"/>
              </a:rPr>
              <a:t>(Juan 8: 12)</a:t>
            </a:r>
          </a:p>
          <a:p>
            <a:pPr lvl="0" algn="ctr" eaLnBrk="0" fontAlgn="base" hangingPunct="0">
              <a:spcBef>
                <a:spcPct val="0"/>
              </a:spcBef>
              <a:spcAft>
                <a:spcPct val="0"/>
              </a:spcAft>
            </a:pPr>
            <a:endParaRPr lang="es-ES" altLang="en-US" b="1" dirty="0">
              <a:solidFill>
                <a:srgbClr val="333333"/>
              </a:solidFill>
              <a:latin typeface="Arial Nova" panose="020B0504020202020204" pitchFamily="34" charset="0"/>
            </a:endParaRPr>
          </a:p>
          <a:p>
            <a:pPr lvl="0" algn="ctr" eaLnBrk="0" fontAlgn="base" hangingPunct="0">
              <a:spcBef>
                <a:spcPct val="0"/>
              </a:spcBef>
              <a:spcAft>
                <a:spcPct val="0"/>
              </a:spcAft>
            </a:pPr>
            <a:r>
              <a:rPr lang="es-ES" altLang="en-US" b="1" dirty="0">
                <a:solidFill>
                  <a:srgbClr val="333333"/>
                </a:solidFill>
                <a:latin typeface="Arial Nova" panose="020B0504020202020204" pitchFamily="34" charset="0"/>
              </a:rPr>
              <a:t>Si el Hijo (Jesús) os libera, entonces seréis realmente libres.</a:t>
            </a:r>
          </a:p>
          <a:p>
            <a:pPr lvl="0" algn="ctr" eaLnBrk="0" fontAlgn="base" hangingPunct="0">
              <a:spcBef>
                <a:spcPct val="0"/>
              </a:spcBef>
              <a:spcAft>
                <a:spcPct val="0"/>
              </a:spcAft>
            </a:pPr>
            <a:r>
              <a:rPr lang="es-ES" altLang="en-US" b="1" dirty="0">
                <a:solidFill>
                  <a:srgbClr val="333333"/>
                </a:solidFill>
                <a:latin typeface="Arial Nova" panose="020B0504020202020204" pitchFamily="34" charset="0"/>
              </a:rPr>
              <a:t>(Juan 8: 36)</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14" name="TextBox 13">
            <a:extLst>
              <a:ext uri="{FF2B5EF4-FFF2-40B4-BE49-F238E27FC236}">
                <a16:creationId xmlns:a16="http://schemas.microsoft.com/office/drawing/2014/main" id="{E01C523F-705D-4E72-B308-7284DEDAA87F}"/>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15" name="TextBox 14">
            <a:extLst>
              <a:ext uri="{FF2B5EF4-FFF2-40B4-BE49-F238E27FC236}">
                <a16:creationId xmlns:a16="http://schemas.microsoft.com/office/drawing/2014/main" id="{257D2563-D43C-4D29-9F02-99C3BEC07C45}"/>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3" name="ST SLIDE 8">
            <a:hlinkClick r:id="" action="ppaction://media"/>
            <a:extLst>
              <a:ext uri="{FF2B5EF4-FFF2-40B4-BE49-F238E27FC236}">
                <a16:creationId xmlns:a16="http://schemas.microsoft.com/office/drawing/2014/main" id="{619E8AC9-C91D-BA96-4C46-5D0DA0B7E6E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118424" y="5584145"/>
            <a:ext cx="487363" cy="487363"/>
          </a:xfrm>
          <a:prstGeom prst="rect">
            <a:avLst/>
          </a:prstGeom>
        </p:spPr>
      </p:pic>
    </p:spTree>
    <p:extLst>
      <p:ext uri="{BB962C8B-B14F-4D97-AF65-F5344CB8AC3E}">
        <p14:creationId xmlns:p14="http://schemas.microsoft.com/office/powerpoint/2010/main" val="3464687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500" fill="hold"/>
                                        <p:tgtEl>
                                          <p:spTgt spid="6"/>
                                        </p:tgtEl>
                                        <p:attrNameLst>
                                          <p:attrName>ppt_w</p:attrName>
                                        </p:attrNameLst>
                                      </p:cBhvr>
                                      <p:tavLst>
                                        <p:tav tm="0">
                                          <p:val>
                                            <p:fltVal val="0"/>
                                          </p:val>
                                        </p:tav>
                                        <p:tav tm="100000">
                                          <p:val>
                                            <p:strVal val="#ppt_w"/>
                                          </p:val>
                                        </p:tav>
                                      </p:tavLst>
                                    </p:anim>
                                    <p:anim calcmode="lin" valueType="num">
                                      <p:cBhvr>
                                        <p:cTn id="8" dur="1500" fill="hold"/>
                                        <p:tgtEl>
                                          <p:spTgt spid="6"/>
                                        </p:tgtEl>
                                        <p:attrNameLst>
                                          <p:attrName>ppt_h</p:attrName>
                                        </p:attrNameLst>
                                      </p:cBhvr>
                                      <p:tavLst>
                                        <p:tav tm="0">
                                          <p:val>
                                            <p:fltVal val="0"/>
                                          </p:val>
                                        </p:tav>
                                        <p:tav tm="100000">
                                          <p:val>
                                            <p:strVal val="#ppt_h"/>
                                          </p:val>
                                        </p:tav>
                                      </p:tavLst>
                                    </p:anim>
                                    <p:animEffect transition="in" filter="fade">
                                      <p:cBhvr>
                                        <p:cTn id="9" dur="1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3679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4" fill="hold" display="0">
                  <p:stCondLst>
                    <p:cond delay="indefinite"/>
                  </p:stCondLst>
                  <p:endCondLst>
                    <p:cond evt="onStopAudio" delay="0">
                      <p:tgtEl>
                        <p:sldTgt/>
                      </p:tgtEl>
                    </p:cond>
                  </p:endCondLst>
                </p:cTn>
                <p:tgtEl>
                  <p:spTgt spid="3"/>
                </p:tgtEl>
              </p:cMediaNode>
            </p:audio>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352BFC-42A6-465E-9C22-8D6296D28BD1}"/>
              </a:ext>
            </a:extLst>
          </p:cNvPr>
          <p:cNvSpPr txBox="1"/>
          <p:nvPr/>
        </p:nvSpPr>
        <p:spPr>
          <a:xfrm>
            <a:off x="564660" y="6084121"/>
            <a:ext cx="5323840" cy="461665"/>
          </a:xfrm>
          <a:prstGeom prst="rect">
            <a:avLst/>
          </a:prstGeom>
          <a:noFill/>
        </p:spPr>
        <p:txBody>
          <a:bodyPr wrap="square" rtlCol="0">
            <a:spAutoFit/>
          </a:bodyPr>
          <a:lstStyle/>
          <a:p>
            <a:r>
              <a:rPr lang="en-ZA" sz="2400" b="1"/>
              <a:t>ALL NATIONS GOSPEL PUBLISHERS</a:t>
            </a:r>
          </a:p>
        </p:txBody>
      </p:sp>
      <p:sp>
        <p:nvSpPr>
          <p:cNvPr id="3" name="TextBox 2">
            <a:extLst>
              <a:ext uri="{FF2B5EF4-FFF2-40B4-BE49-F238E27FC236}">
                <a16:creationId xmlns:a16="http://schemas.microsoft.com/office/drawing/2014/main" id="{C0A23A71-7C06-42D6-A87F-C4D2BBA973FA}"/>
              </a:ext>
            </a:extLst>
          </p:cNvPr>
          <p:cNvSpPr txBox="1"/>
          <p:nvPr/>
        </p:nvSpPr>
        <p:spPr>
          <a:xfrm>
            <a:off x="9204960" y="6079365"/>
            <a:ext cx="2987040" cy="461665"/>
          </a:xfrm>
          <a:prstGeom prst="rect">
            <a:avLst/>
          </a:prstGeom>
          <a:noFill/>
        </p:spPr>
        <p:txBody>
          <a:bodyPr wrap="square" rtlCol="0">
            <a:spAutoFit/>
          </a:bodyPr>
          <a:lstStyle/>
          <a:p>
            <a:r>
              <a:rPr lang="en-ZA" sz="2400" u="sng">
                <a:solidFill>
                  <a:srgbClr val="0070C0"/>
                </a:solidFill>
              </a:rPr>
              <a:t>www.angp-hb.co.za</a:t>
            </a:r>
          </a:p>
        </p:txBody>
      </p:sp>
      <p:pic>
        <p:nvPicPr>
          <p:cNvPr id="2050" name="Picture 2">
            <a:extLst>
              <a:ext uri="{FF2B5EF4-FFF2-40B4-BE49-F238E27FC236}">
                <a16:creationId xmlns:a16="http://schemas.microsoft.com/office/drawing/2014/main" id="{65C0A290-653D-41C9-8A76-A15D0E6C53B2}"/>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24" b="24"/>
          <a:stretch>
            <a:fillRect/>
          </a:stretch>
        </p:blipFill>
        <p:spPr bwMode="auto">
          <a:xfrm>
            <a:off x="1999494" y="643365"/>
            <a:ext cx="9670591" cy="5436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51" name="Picture 3">
            <a:extLst>
              <a:ext uri="{FF2B5EF4-FFF2-40B4-BE49-F238E27FC236}">
                <a16:creationId xmlns:a16="http://schemas.microsoft.com/office/drawing/2014/main" id="{C12EF411-32E5-4233-8066-48685D356D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3" r="73"/>
          <a:stretch>
            <a:fillRect/>
          </a:stretch>
        </p:blipFill>
        <p:spPr bwMode="auto">
          <a:xfrm>
            <a:off x="687728" y="643365"/>
            <a:ext cx="3831652" cy="5436000"/>
          </a:xfrm>
          <a:prstGeom prst="rect">
            <a:avLst/>
          </a:prstGeom>
          <a:noFill/>
          <a:ln w="6350" algn="ctr">
            <a:solidFill>
              <a:srgbClr val="000000"/>
            </a:solidFill>
            <a:miter lim="800000"/>
            <a:headEnd/>
            <a:tailEnd/>
          </a:ln>
          <a:effectLst/>
          <a:extLst>
            <a:ext uri="{909E8E84-426E-40DD-AFC4-6F175D3DCCD1}">
              <a14:hiddenFill xmlns:a14="http://schemas.microsoft.com/office/drawing/2010/main">
                <a:solidFill>
                  <a:srgbClr val="5B9BD5"/>
                </a:solidFill>
              </a14:hiddenFill>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9AD5353B-B71C-4A4A-B4F5-45AD526E44B0}"/>
              </a:ext>
            </a:extLst>
          </p:cNvPr>
          <p:cNvSpPr txBox="1">
            <a:spLocks noChangeArrowheads="1"/>
          </p:cNvSpPr>
          <p:nvPr/>
        </p:nvSpPr>
        <p:spPr bwMode="auto">
          <a:xfrm>
            <a:off x="3728496" y="69158"/>
            <a:ext cx="4972159" cy="4873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ZA" altLang="en-US" sz="2400" b="1" i="0" u="none" strike="noStrike" cap="none" normalizeH="0" baseline="0" dirty="0">
                <a:ln>
                  <a:noFill/>
                </a:ln>
                <a:solidFill>
                  <a:srgbClr val="000000"/>
                </a:solidFill>
                <a:effectLst/>
                <a:latin typeface="Cooper Black" panose="0208090404030B020404" pitchFamily="18" charset="0"/>
              </a:rPr>
              <a:t>EL CORAZÓN </a:t>
            </a:r>
            <a:r>
              <a:rPr kumimoji="0" lang="en-ZA" altLang="en-US" sz="2400" b="1" i="0" u="none" strike="noStrike" cap="none" normalizeH="0" baseline="0" dirty="0" err="1">
                <a:ln>
                  <a:noFill/>
                </a:ln>
                <a:solidFill>
                  <a:srgbClr val="000000"/>
                </a:solidFill>
                <a:effectLst/>
                <a:latin typeface="Cooper Black" panose="0208090404030B020404" pitchFamily="18" charset="0"/>
              </a:rPr>
              <a:t>ARREPENTIDO</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691241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3066</TotalTime>
  <Words>3695</Words>
  <Application>Microsoft Office PowerPoint</Application>
  <PresentationFormat>Widescreen</PresentationFormat>
  <Paragraphs>302</Paragraphs>
  <Slides>34</Slides>
  <Notes>0</Notes>
  <HiddenSlides>0</HiddenSlides>
  <MMClips>18</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Arial</vt:lpstr>
      <vt:lpstr>Arial Nova</vt:lpstr>
      <vt:lpstr>Bahnschrift SemiBold</vt:lpstr>
      <vt:lpstr>Calibri</vt:lpstr>
      <vt:lpstr>Calibri Light</vt:lpstr>
      <vt:lpstr>Cooper Black</vt:lpstr>
      <vt:lpstr>Stencil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Christiaan Dorfling</dc:creator>
  <cp:lastModifiedBy>Marelize Dorfling</cp:lastModifiedBy>
  <cp:revision>217</cp:revision>
  <dcterms:created xsi:type="dcterms:W3CDTF">2021-12-18T13:43:39Z</dcterms:created>
  <dcterms:modified xsi:type="dcterms:W3CDTF">2023-10-20T08:47:42Z</dcterms:modified>
</cp:coreProperties>
</file>